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535BBF-DC71-48C6-BDC0-D1103436BFBB}" v="12" dt="2026-07-16T13:51:05.7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96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yles Manoli" userId="1035cf99-a436-45ff-ba76-910766acb781" providerId="ADAL" clId="{034614B3-117C-4E59-BD97-BF79EF6E300E}"/>
    <pc:docChg chg="custSel modSld">
      <pc:chgData name="Myles Manoli" userId="1035cf99-a436-45ff-ba76-910766acb781" providerId="ADAL" clId="{034614B3-117C-4E59-BD97-BF79EF6E300E}" dt="2026-07-16T13:51:58.643" v="256" actId="20577"/>
      <pc:docMkLst>
        <pc:docMk/>
      </pc:docMkLst>
      <pc:sldChg chg="addSp delSp modSp mod">
        <pc:chgData name="Myles Manoli" userId="1035cf99-a436-45ff-ba76-910766acb781" providerId="ADAL" clId="{034614B3-117C-4E59-BD97-BF79EF6E300E}" dt="2026-07-16T13:45:48.639" v="202" actId="1036"/>
        <pc:sldMkLst>
          <pc:docMk/>
          <pc:sldMk cId="0" sldId="259"/>
        </pc:sldMkLst>
        <pc:spChg chg="mod">
          <ac:chgData name="Myles Manoli" userId="1035cf99-a436-45ff-ba76-910766acb781" providerId="ADAL" clId="{034614B3-117C-4E59-BD97-BF79EF6E300E}" dt="2026-07-16T13:40:56.247" v="149" actId="20577"/>
          <ac:spMkLst>
            <pc:docMk/>
            <pc:sldMk cId="0" sldId="259"/>
            <ac:spMk id="5" creationId="{00000000-0000-0000-0000-000000000000}"/>
          </ac:spMkLst>
        </pc:spChg>
        <pc:spChg chg="mod">
          <ac:chgData name="Myles Manoli" userId="1035cf99-a436-45ff-ba76-910766acb781" providerId="ADAL" clId="{034614B3-117C-4E59-BD97-BF79EF6E300E}" dt="2026-07-16T13:40:26.389" v="116" actId="20577"/>
          <ac:spMkLst>
            <pc:docMk/>
            <pc:sldMk cId="0" sldId="259"/>
            <ac:spMk id="17" creationId="{00000000-0000-0000-0000-000000000000}"/>
          </ac:spMkLst>
        </pc:spChg>
        <pc:spChg chg="add del mod">
          <ac:chgData name="Myles Manoli" userId="1035cf99-a436-45ff-ba76-910766acb781" providerId="ADAL" clId="{034614B3-117C-4E59-BD97-BF79EF6E300E}" dt="2026-07-16T13:40:03.252" v="114" actId="478"/>
          <ac:spMkLst>
            <pc:docMk/>
            <pc:sldMk cId="0" sldId="259"/>
            <ac:spMk id="26" creationId="{D37958CE-CA32-AC54-60F3-58747D81274A}"/>
          </ac:spMkLst>
        </pc:spChg>
        <pc:spChg chg="add del mod">
          <ac:chgData name="Myles Manoli" userId="1035cf99-a436-45ff-ba76-910766acb781" providerId="ADAL" clId="{034614B3-117C-4E59-BD97-BF79EF6E300E}" dt="2026-07-16T13:42:05.694" v="153" actId="478"/>
          <ac:spMkLst>
            <pc:docMk/>
            <pc:sldMk cId="0" sldId="259"/>
            <ac:spMk id="27" creationId="{A4870470-8D82-4A5A-E90E-6252340AB3D8}"/>
          </ac:spMkLst>
        </pc:spChg>
        <pc:picChg chg="add mod">
          <ac:chgData name="Myles Manoli" userId="1035cf99-a436-45ff-ba76-910766acb781" providerId="ADAL" clId="{034614B3-117C-4E59-BD97-BF79EF6E300E}" dt="2026-07-16T13:45:12.167" v="190" actId="1076"/>
          <ac:picMkLst>
            <pc:docMk/>
            <pc:sldMk cId="0" sldId="259"/>
            <ac:picMk id="29" creationId="{0D2A7130-C9AE-0CCB-BBF1-05546E3844C7}"/>
          </ac:picMkLst>
        </pc:picChg>
        <pc:picChg chg="add del mod">
          <ac:chgData name="Myles Manoli" userId="1035cf99-a436-45ff-ba76-910766acb781" providerId="ADAL" clId="{034614B3-117C-4E59-BD97-BF79EF6E300E}" dt="2026-07-16T13:45:19.907" v="195" actId="478"/>
          <ac:picMkLst>
            <pc:docMk/>
            <pc:sldMk cId="0" sldId="259"/>
            <ac:picMk id="31" creationId="{EED0938B-985A-145D-9185-6859CFFFF18F}"/>
          </ac:picMkLst>
        </pc:picChg>
        <pc:picChg chg="add del mod">
          <ac:chgData name="Myles Manoli" userId="1035cf99-a436-45ff-ba76-910766acb781" providerId="ADAL" clId="{034614B3-117C-4E59-BD97-BF79EF6E300E}" dt="2026-07-16T13:44:10.198" v="178" actId="478"/>
          <ac:picMkLst>
            <pc:docMk/>
            <pc:sldMk cId="0" sldId="259"/>
            <ac:picMk id="33" creationId="{44155264-857C-9FEC-A208-24AC1B1F8683}"/>
          </ac:picMkLst>
        </pc:picChg>
        <pc:picChg chg="add del mod">
          <ac:chgData name="Myles Manoli" userId="1035cf99-a436-45ff-ba76-910766acb781" providerId="ADAL" clId="{034614B3-117C-4E59-BD97-BF79EF6E300E}" dt="2026-07-16T13:45:14.480" v="191" actId="478"/>
          <ac:picMkLst>
            <pc:docMk/>
            <pc:sldMk cId="0" sldId="259"/>
            <ac:picMk id="35" creationId="{99169757-B3C8-FE7A-4BAF-770DFEEEDF5D}"/>
          </ac:picMkLst>
        </pc:picChg>
        <pc:picChg chg="add del mod">
          <ac:chgData name="Myles Manoli" userId="1035cf99-a436-45ff-ba76-910766acb781" providerId="ADAL" clId="{034614B3-117C-4E59-BD97-BF79EF6E300E}" dt="2026-07-16T13:45:15.663" v="192" actId="478"/>
          <ac:picMkLst>
            <pc:docMk/>
            <pc:sldMk cId="0" sldId="259"/>
            <ac:picMk id="37" creationId="{AF6E7F65-9E88-8B63-E633-C3402BC9330C}"/>
          </ac:picMkLst>
        </pc:picChg>
        <pc:picChg chg="add del mod">
          <ac:chgData name="Myles Manoli" userId="1035cf99-a436-45ff-ba76-910766acb781" providerId="ADAL" clId="{034614B3-117C-4E59-BD97-BF79EF6E300E}" dt="2026-07-16T13:45:17.438" v="193" actId="478"/>
          <ac:picMkLst>
            <pc:docMk/>
            <pc:sldMk cId="0" sldId="259"/>
            <ac:picMk id="39" creationId="{67F896AA-3150-6E21-24B0-E3F9E4ED7803}"/>
          </ac:picMkLst>
        </pc:picChg>
        <pc:picChg chg="add mod">
          <ac:chgData name="Myles Manoli" userId="1035cf99-a436-45ff-ba76-910766acb781" providerId="ADAL" clId="{034614B3-117C-4E59-BD97-BF79EF6E300E}" dt="2026-07-16T13:45:48.639" v="202" actId="1036"/>
          <ac:picMkLst>
            <pc:docMk/>
            <pc:sldMk cId="0" sldId="259"/>
            <ac:picMk id="41" creationId="{A074DB67-5029-ED13-9148-79D7232452D4}"/>
          </ac:picMkLst>
        </pc:picChg>
      </pc:sldChg>
      <pc:sldChg chg="delSp modSp mod">
        <pc:chgData name="Myles Manoli" userId="1035cf99-a436-45ff-ba76-910766acb781" providerId="ADAL" clId="{034614B3-117C-4E59-BD97-BF79EF6E300E}" dt="2026-07-16T13:46:39.997" v="209" actId="20577"/>
        <pc:sldMkLst>
          <pc:docMk/>
          <pc:sldMk cId="0" sldId="260"/>
        </pc:sldMkLst>
        <pc:spChg chg="mod">
          <ac:chgData name="Myles Manoli" userId="1035cf99-a436-45ff-ba76-910766acb781" providerId="ADAL" clId="{034614B3-117C-4E59-BD97-BF79EF6E300E}" dt="2026-07-16T13:46:39.997" v="209" actId="20577"/>
          <ac:spMkLst>
            <pc:docMk/>
            <pc:sldMk cId="0" sldId="260"/>
            <ac:spMk id="5" creationId="{00000000-0000-0000-0000-000000000000}"/>
          </ac:spMkLst>
        </pc:spChg>
        <pc:spChg chg="del">
          <ac:chgData name="Myles Manoli" userId="1035cf99-a436-45ff-ba76-910766acb781" providerId="ADAL" clId="{034614B3-117C-4E59-BD97-BF79EF6E300E}" dt="2026-07-16T13:46:29.580" v="203" actId="478"/>
          <ac:spMkLst>
            <pc:docMk/>
            <pc:sldMk cId="0" sldId="260"/>
            <ac:spMk id="18" creationId="{00000000-0000-0000-0000-000000000000}"/>
          </ac:spMkLst>
        </pc:spChg>
      </pc:sldChg>
      <pc:sldChg chg="addSp modSp mod">
        <pc:chgData name="Myles Manoli" userId="1035cf99-a436-45ff-ba76-910766acb781" providerId="ADAL" clId="{034614B3-117C-4E59-BD97-BF79EF6E300E}" dt="2026-07-16T13:48:14.878" v="223" actId="1076"/>
        <pc:sldMkLst>
          <pc:docMk/>
          <pc:sldMk cId="0" sldId="261"/>
        </pc:sldMkLst>
        <pc:spChg chg="mod">
          <ac:chgData name="Myles Manoli" userId="1035cf99-a436-45ff-ba76-910766acb781" providerId="ADAL" clId="{034614B3-117C-4E59-BD97-BF79EF6E300E}" dt="2026-07-16T13:48:09.894" v="222" actId="20577"/>
          <ac:spMkLst>
            <pc:docMk/>
            <pc:sldMk cId="0" sldId="261"/>
            <ac:spMk id="5" creationId="{00000000-0000-0000-0000-000000000000}"/>
          </ac:spMkLst>
        </pc:spChg>
        <pc:spChg chg="mod">
          <ac:chgData name="Myles Manoli" userId="1035cf99-a436-45ff-ba76-910766acb781" providerId="ADAL" clId="{034614B3-117C-4E59-BD97-BF79EF6E300E}" dt="2026-07-16T13:48:14.878" v="223" actId="1076"/>
          <ac:spMkLst>
            <pc:docMk/>
            <pc:sldMk cId="0" sldId="261"/>
            <ac:spMk id="6" creationId="{00000000-0000-0000-0000-000000000000}"/>
          </ac:spMkLst>
        </pc:spChg>
        <pc:picChg chg="add mod modCrop">
          <ac:chgData name="Myles Manoli" userId="1035cf99-a436-45ff-ba76-910766acb781" providerId="ADAL" clId="{034614B3-117C-4E59-BD97-BF79EF6E300E}" dt="2026-07-16T13:47:34.309" v="216" actId="14100"/>
          <ac:picMkLst>
            <pc:docMk/>
            <pc:sldMk cId="0" sldId="261"/>
            <ac:picMk id="18" creationId="{5F5B2531-3F8E-865F-AC12-B62B86841718}"/>
          </ac:picMkLst>
        </pc:picChg>
        <pc:picChg chg="add mod">
          <ac:chgData name="Myles Manoli" userId="1035cf99-a436-45ff-ba76-910766acb781" providerId="ADAL" clId="{034614B3-117C-4E59-BD97-BF79EF6E300E}" dt="2026-07-16T13:47:41.900" v="218" actId="1076"/>
          <ac:picMkLst>
            <pc:docMk/>
            <pc:sldMk cId="0" sldId="261"/>
            <ac:picMk id="20" creationId="{C0246371-2D22-2448-2E75-C676CCBCF61B}"/>
          </ac:picMkLst>
        </pc:picChg>
        <pc:picChg chg="add mod">
          <ac:chgData name="Myles Manoli" userId="1035cf99-a436-45ff-ba76-910766acb781" providerId="ADAL" clId="{034614B3-117C-4E59-BD97-BF79EF6E300E}" dt="2026-07-16T13:47:45.728" v="220" actId="1076"/>
          <ac:picMkLst>
            <pc:docMk/>
            <pc:sldMk cId="0" sldId="261"/>
            <ac:picMk id="22" creationId="{A64001F3-EC1B-A6A0-0BC8-55F167341972}"/>
          </ac:picMkLst>
        </pc:picChg>
      </pc:sldChg>
      <pc:sldChg chg="modSp mod">
        <pc:chgData name="Myles Manoli" userId="1035cf99-a436-45ff-ba76-910766acb781" providerId="ADAL" clId="{034614B3-117C-4E59-BD97-BF79EF6E300E}" dt="2026-07-16T13:50:06.340" v="238" actId="33524"/>
        <pc:sldMkLst>
          <pc:docMk/>
          <pc:sldMk cId="0" sldId="262"/>
        </pc:sldMkLst>
        <pc:spChg chg="mod">
          <ac:chgData name="Myles Manoli" userId="1035cf99-a436-45ff-ba76-910766acb781" providerId="ADAL" clId="{034614B3-117C-4E59-BD97-BF79EF6E300E}" dt="2026-07-16T13:49:47.074" v="232" actId="20577"/>
          <ac:spMkLst>
            <pc:docMk/>
            <pc:sldMk cId="0" sldId="262"/>
            <ac:spMk id="28" creationId="{00000000-0000-0000-0000-000000000000}"/>
          </ac:spMkLst>
        </pc:spChg>
        <pc:spChg chg="mod">
          <ac:chgData name="Myles Manoli" userId="1035cf99-a436-45ff-ba76-910766acb781" providerId="ADAL" clId="{034614B3-117C-4E59-BD97-BF79EF6E300E}" dt="2026-07-16T13:50:06.340" v="238" actId="33524"/>
          <ac:spMkLst>
            <pc:docMk/>
            <pc:sldMk cId="0" sldId="262"/>
            <ac:spMk id="33" creationId="{00000000-0000-0000-0000-000000000000}"/>
          </ac:spMkLst>
        </pc:spChg>
      </pc:sldChg>
      <pc:sldChg chg="modSp mod">
        <pc:chgData name="Myles Manoli" userId="1035cf99-a436-45ff-ba76-910766acb781" providerId="ADAL" clId="{034614B3-117C-4E59-BD97-BF79EF6E300E}" dt="2026-07-16T13:51:20.154" v="245" actId="1076"/>
        <pc:sldMkLst>
          <pc:docMk/>
          <pc:sldMk cId="0" sldId="263"/>
        </pc:sldMkLst>
        <pc:graphicFrameChg chg="mod">
          <ac:chgData name="Myles Manoli" userId="1035cf99-a436-45ff-ba76-910766acb781" providerId="ADAL" clId="{034614B3-117C-4E59-BD97-BF79EF6E300E}" dt="2026-07-16T13:51:20.154" v="245" actId="1076"/>
          <ac:graphicFrameMkLst>
            <pc:docMk/>
            <pc:sldMk cId="0" sldId="263"/>
            <ac:graphicFrameMk id="4" creationId="{00000000-0000-0000-0000-000000000000}"/>
          </ac:graphicFrameMkLst>
        </pc:graphicFrameChg>
      </pc:sldChg>
      <pc:sldChg chg="modSp mod">
        <pc:chgData name="Myles Manoli" userId="1035cf99-a436-45ff-ba76-910766acb781" providerId="ADAL" clId="{034614B3-117C-4E59-BD97-BF79EF6E300E}" dt="2026-07-16T13:51:58.643" v="256" actId="20577"/>
        <pc:sldMkLst>
          <pc:docMk/>
          <pc:sldMk cId="0" sldId="264"/>
        </pc:sldMkLst>
        <pc:spChg chg="mod">
          <ac:chgData name="Myles Manoli" userId="1035cf99-a436-45ff-ba76-910766acb781" providerId="ADAL" clId="{034614B3-117C-4E59-BD97-BF79EF6E300E}" dt="2026-07-16T13:51:36.690" v="250" actId="20577"/>
          <ac:spMkLst>
            <pc:docMk/>
            <pc:sldMk cId="0" sldId="264"/>
            <ac:spMk id="3" creationId="{00000000-0000-0000-0000-000000000000}"/>
          </ac:spMkLst>
        </pc:spChg>
        <pc:spChg chg="mod">
          <ac:chgData name="Myles Manoli" userId="1035cf99-a436-45ff-ba76-910766acb781" providerId="ADAL" clId="{034614B3-117C-4E59-BD97-BF79EF6E300E}" dt="2026-07-16T13:51:58.643" v="256" actId="20577"/>
          <ac:spMkLst>
            <pc:docMk/>
            <pc:sldMk cId="0" sldId="264"/>
            <ac:spMk id="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Minutes per deal intake</c:v>
                </c:pt>
              </c:strCache>
            </c:strRef>
          </c:tx>
          <c:spPr>
            <a:solidFill>
              <a:srgbClr val="002060">
                <a:alpha val="100000"/>
              </a:srgbClr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206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1538-40A7-89EA-9997F39EEB3C}"/>
              </c:ext>
            </c:extLst>
          </c:dPt>
          <c:dPt>
            <c:idx val="1"/>
            <c:invertIfNegative val="0"/>
            <c:bubble3D val="0"/>
            <c:spPr>
              <a:solidFill>
                <a:srgbClr val="C9A227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1538-40A7-89EA-9997F39EEB3C}"/>
              </c:ext>
            </c:extLst>
          </c:dPt>
          <c:dLbls>
            <c:dLbl>
              <c:idx val="0"/>
              <c:layout>
                <c:manualLayout>
                  <c:x val="0"/>
                  <c:y val="6.03876621400574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418465836931674"/>
                      <c:h val="5.76690821256038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1538-40A7-89EA-9997F39EEB3C}"/>
                </c:ext>
              </c:extLst>
            </c:dLbl>
            <c:numFmt formatCode="0&quot; min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 i="0" u="none" strike="noStrike">
                    <a:solidFill>
                      <a:srgbClr val="1A2233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Manual process (before)</c:v>
                </c:pt>
                <c:pt idx="1">
                  <c:v>AI skill (after)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120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538-40A7-89EA-9997F39EEB3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300" b="1" i="0" u="none" strike="noStrike">
                <a:solidFill>
                  <a:srgbClr val="1A2233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40"/>
          <c:min val="0"/>
        </c:scaling>
        <c:delete val="0"/>
        <c:axPos val="b"/>
        <c:majorGridlines>
          <c:spPr>
            <a:ln w="6350" cap="flat">
              <a:solidFill>
                <a:srgbClr val="D9E0EC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100" b="0" i="0" u="none" strike="noStrike">
                    <a:solidFill>
                      <a:srgbClr val="5A6B85"/>
                    </a:solidFill>
                    <a:latin typeface="Arial"/>
                  </a:defRPr>
                </a:pPr>
                <a:r>
                  <a:rPr lang="en-US" sz="1100" b="0" i="0" u="none" strike="noStrike">
                    <a:solidFill>
                      <a:srgbClr val="5A6B85"/>
                    </a:solidFill>
                    <a:latin typeface="Arial"/>
                  </a:rPr>
                  <a:t>Minutes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A6B8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  <c:majorUnit val="30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Cumulative labor savings</c:v>
                </c:pt>
              </c:strCache>
            </c:strRef>
          </c:tx>
          <c:spPr>
            <a:ln w="38100" cap="flat">
              <a:solidFill>
                <a:srgbClr val="3B6FE0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rgbClr val="3B6FE0"/>
              </a:solidFill>
              <a:ln w="9525" cap="flat">
                <a:solidFill>
                  <a:srgbClr val="002060"/>
                </a:solidFill>
                <a:prstDash val="solid"/>
                <a:round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453</c:v>
                </c:pt>
                <c:pt idx="1">
                  <c:v>906</c:v>
                </c:pt>
                <c:pt idx="2">
                  <c:v>1359</c:v>
                </c:pt>
                <c:pt idx="3">
                  <c:v>1811</c:v>
                </c:pt>
                <c:pt idx="4">
                  <c:v>2264</c:v>
                </c:pt>
                <c:pt idx="5">
                  <c:v>2717</c:v>
                </c:pt>
                <c:pt idx="6">
                  <c:v>3170</c:v>
                </c:pt>
                <c:pt idx="7">
                  <c:v>3623</c:v>
                </c:pt>
                <c:pt idx="8">
                  <c:v>4076</c:v>
                </c:pt>
                <c:pt idx="9">
                  <c:v>4528</c:v>
                </c:pt>
                <c:pt idx="10">
                  <c:v>4981</c:v>
                </c:pt>
                <c:pt idx="11">
                  <c:v>5434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F5BC-40E9-A4D2-FEDC8F411B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5A6B8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6000"/>
        </c:scaling>
        <c:delete val="0"/>
        <c:axPos val="l"/>
        <c:majorGridlines>
          <c:spPr>
            <a:ln w="6350" cap="flat">
              <a:solidFill>
                <a:srgbClr val="D9E0EC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100" b="0" i="0" u="none" strike="noStrike">
                    <a:solidFill>
                      <a:srgbClr val="5A6B85"/>
                    </a:solidFill>
                    <a:latin typeface="Arial"/>
                  </a:defRPr>
                </a:pPr>
                <a:r>
                  <a:rPr lang="en-US" sz="1100" b="0" i="0" u="none" strike="noStrike">
                    <a:solidFill>
                      <a:srgbClr val="5A6B85"/>
                    </a:solidFill>
                    <a:latin typeface="Arial"/>
                  </a:rPr>
                  <a:t>Cumulative savings</a:t>
                </a:r>
              </a:p>
            </c:rich>
          </c:tx>
          <c:overlay val="0"/>
        </c:title>
        <c:numFmt formatCode="\$#,##0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5A6B8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  <c:majorUnit val="1000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6375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52360" y="-822960"/>
            <a:ext cx="6400800" cy="6400800"/>
          </a:xfrm>
          <a:prstGeom prst="roundRect">
            <a:avLst>
              <a:gd name="adj" fmla="val 5000"/>
            </a:avLst>
          </a:prstGeom>
          <a:solidFill>
            <a:srgbClr val="002060"/>
          </a:solidFill>
          <a:ln w="12700">
            <a:solidFill>
              <a:srgbClr val="24407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8595360" y="1005840"/>
            <a:ext cx="6400800" cy="6400800"/>
          </a:xfrm>
          <a:prstGeom prst="roundRect">
            <a:avLst>
              <a:gd name="adj" fmla="val 5000"/>
            </a:avLst>
          </a:prstGeom>
          <a:solidFill>
            <a:srgbClr val="142C63"/>
          </a:solidFill>
          <a:ln w="12700">
            <a:solidFill>
              <a:srgbClr val="24407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10515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PORTFOLIO PROJECT · AI IMPLEMENTATION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1463040"/>
            <a:ext cx="786384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52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Automating Acquisition</a:t>
            </a:r>
            <a:endParaRPr lang="en-US" sz="4400" dirty="0"/>
          </a:p>
          <a:p>
            <a:pPr marL="0" indent="0">
              <a:lnSpc>
                <a:spcPts val="52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Underwriting Intake with AI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640080" y="3520440"/>
            <a:ext cx="69494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C9D6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custom Claude AI skill that reads any operator's rent roll and P&amp;L, applies the firm's underwriting logic, and loads a live acquisition proforma in minutes — built end-to-end for the Hamister Group Acquisitions team.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40080" y="4892040"/>
            <a:ext cx="2331720" cy="1234440"/>
          </a:xfrm>
          <a:prstGeom prst="roundRect">
            <a:avLst>
              <a:gd name="adj" fmla="val 8889"/>
            </a:avLst>
          </a:prstGeom>
          <a:solidFill>
            <a:srgbClr val="142C63"/>
          </a:solidFill>
          <a:ln w="9525">
            <a:solidFill>
              <a:srgbClr val="2A4A8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" y="5029200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~92%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640080" y="5596128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C9D6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faster deal intake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3246120" y="4892040"/>
            <a:ext cx="2331720" cy="1234440"/>
          </a:xfrm>
          <a:prstGeom prst="roundRect">
            <a:avLst>
              <a:gd name="adj" fmla="val 8889"/>
            </a:avLst>
          </a:prstGeom>
          <a:solidFill>
            <a:srgbClr val="142C63"/>
          </a:solidFill>
          <a:ln w="9525">
            <a:solidFill>
              <a:srgbClr val="2A4A8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246120" y="5029200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286 hrs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3246120" y="5596128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C9D6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reclaimed per year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852160" y="4892040"/>
            <a:ext cx="2331720" cy="1234440"/>
          </a:xfrm>
          <a:prstGeom prst="roundRect">
            <a:avLst>
              <a:gd name="adj" fmla="val 8889"/>
            </a:avLst>
          </a:prstGeom>
          <a:solidFill>
            <a:srgbClr val="142C63"/>
          </a:solidFill>
          <a:ln w="9525">
            <a:solidFill>
              <a:srgbClr val="2A4A8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852160" y="5029200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$0.00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5852160" y="5596128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C9D6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NOI audit variance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64008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FA3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Senior Housing Acquisitions · 2026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1F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THIS PROJECT DEMONSTRATES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86868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6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that carries real</a:t>
            </a:r>
            <a:endParaRPr lang="en-US" sz="3800" dirty="0"/>
          </a:p>
          <a:p>
            <a:pPr marL="0" indent="0">
              <a:lnSpc>
                <a:spcPts val="46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underwriting weight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743200"/>
            <a:ext cx="5349240" cy="1417320"/>
          </a:xfrm>
          <a:prstGeom prst="roundRect">
            <a:avLst>
              <a:gd name="adj" fmla="val 6452"/>
            </a:avLst>
          </a:prstGeom>
          <a:solidFill>
            <a:srgbClr val="142C63"/>
          </a:solidFill>
          <a:ln w="9525">
            <a:solidFill>
              <a:srgbClr val="2A4A8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68680" y="2880360"/>
            <a:ext cx="4892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skill architecture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868680" y="3218688"/>
            <a:ext cx="4892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C9D6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Designed, built, and versioned a production Claude skill — three iterations from prototype to shareable tool.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6263640" y="2743200"/>
            <a:ext cx="5349240" cy="1417320"/>
          </a:xfrm>
          <a:prstGeom prst="roundRect">
            <a:avLst>
              <a:gd name="adj" fmla="val 6452"/>
            </a:avLst>
          </a:prstGeom>
          <a:solidFill>
            <a:srgbClr val="142C63"/>
          </a:solidFill>
          <a:ln w="9525">
            <a:solidFill>
              <a:srgbClr val="2A4A8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92240" y="2880360"/>
            <a:ext cx="4892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Domain translation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6492240" y="3218688"/>
            <a:ext cx="4892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C9D6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Encoded the firm's underwriting conventions — room-level occupancy, keyword taxonomy, timeline blends — into repeatable machine logic.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40080" y="4343400"/>
            <a:ext cx="5349240" cy="1417320"/>
          </a:xfrm>
          <a:prstGeom prst="roundRect">
            <a:avLst>
              <a:gd name="adj" fmla="val 6452"/>
            </a:avLst>
          </a:prstGeom>
          <a:solidFill>
            <a:srgbClr val="142C63"/>
          </a:solidFill>
          <a:ln w="9525">
            <a:solidFill>
              <a:srgbClr val="2A4A8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68680" y="4480560"/>
            <a:ext cx="4892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Financial-model automation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868680" y="4818888"/>
            <a:ext cx="4892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C9D6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Excel integration that respects a complex macro-driven proforma and fills it with auditable formulas.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263640" y="4343400"/>
            <a:ext cx="5349240" cy="1417320"/>
          </a:xfrm>
          <a:prstGeom prst="roundRect">
            <a:avLst>
              <a:gd name="adj" fmla="val 6452"/>
            </a:avLst>
          </a:prstGeom>
          <a:solidFill>
            <a:srgbClr val="142C63"/>
          </a:solidFill>
          <a:ln w="9525">
            <a:solidFill>
              <a:srgbClr val="2A4A8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492240" y="4480560"/>
            <a:ext cx="4892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Change enablement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6492240" y="4818888"/>
            <a:ext cx="4892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C9D6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Shipped with verification runs on real deals, an NDA-safe rollout doc, and a one-page guide any new hire can follow.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640080" y="626364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8FA3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for the Hamister Group Acquisitions team · financial details redacted under NDA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3B6F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PROBLEM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Every deal began with two hours of manual re-keying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6720840" cy="1115568"/>
          </a:xfrm>
          <a:prstGeom prst="roundRect">
            <a:avLst>
              <a:gd name="adj" fmla="val 8197"/>
            </a:avLst>
          </a:prstGeom>
          <a:solidFill>
            <a:srgbClr val="EDF2FA"/>
          </a:solidFill>
          <a:ln/>
          <a:effectLst>
            <a:outerShdw blurRad="76200" dist="25400" dir="5400000" algn="bl" rotWithShape="0">
              <a:srgbClr val="9FB2D1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2020824"/>
            <a:ext cx="548640" cy="548640"/>
          </a:xfrm>
          <a:prstGeom prst="ellipse">
            <a:avLst/>
          </a:prstGeom>
          <a:solidFill>
            <a:srgbClr val="0020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2002536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6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✖</a:t>
            </a:r>
            <a:endParaRPr lang="en-US" sz="1560" dirty="0"/>
          </a:p>
        </p:txBody>
      </p:sp>
      <p:sp>
        <p:nvSpPr>
          <p:cNvPr id="7" name="Text 5"/>
          <p:cNvSpPr/>
          <p:nvPr/>
        </p:nvSpPr>
        <p:spPr>
          <a:xfrm>
            <a:off x="1508760" y="1847088"/>
            <a:ext cx="5577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two operators alike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1508760" y="2167128"/>
            <a:ext cx="5577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50"/>
              </a:lnSpc>
              <a:buNone/>
            </a:pPr>
            <a:r>
              <a:rPr lang="en-US" sz="120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Rent rolls and P&amp;Ls arrive as Yardi exports, QuickBooks dumps, legacy .xls files, even 13-month rolling statements with months in reverse order.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3035808"/>
            <a:ext cx="6720840" cy="1115568"/>
          </a:xfrm>
          <a:prstGeom prst="roundRect">
            <a:avLst>
              <a:gd name="adj" fmla="val 8197"/>
            </a:avLst>
          </a:prstGeom>
          <a:solidFill>
            <a:srgbClr val="EDF2FA"/>
          </a:solidFill>
          <a:ln/>
          <a:effectLst>
            <a:outerShdw blurRad="76200" dist="25400" dir="5400000" algn="bl" rotWithShape="0">
              <a:srgbClr val="9FB2D1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777240" y="3319272"/>
            <a:ext cx="548640" cy="548640"/>
          </a:xfrm>
          <a:prstGeom prst="ellipse">
            <a:avLst/>
          </a:prstGeom>
          <a:solidFill>
            <a:srgbClr val="0020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777240" y="3300984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6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✖</a:t>
            </a:r>
            <a:endParaRPr lang="en-US" sz="1560" dirty="0"/>
          </a:p>
        </p:txBody>
      </p:sp>
      <p:sp>
        <p:nvSpPr>
          <p:cNvPr id="12" name="Text 10"/>
          <p:cNvSpPr/>
          <p:nvPr/>
        </p:nvSpPr>
        <p:spPr>
          <a:xfrm>
            <a:off x="1508760" y="3145536"/>
            <a:ext cx="5577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Judgment buried in busywork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1508760" y="3465576"/>
            <a:ext cx="5577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50"/>
              </a:lnSpc>
              <a:buNone/>
            </a:pPr>
            <a:r>
              <a:rPr lang="en-US" sz="120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Analysts hand-tagged 100+ P&amp;L lines, deduped shared rooms bed-by-bed, and rebuilt trailing-twelve and T3A columns for every single deal.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48640" y="4334256"/>
            <a:ext cx="6720840" cy="1115568"/>
          </a:xfrm>
          <a:prstGeom prst="roundRect">
            <a:avLst>
              <a:gd name="adj" fmla="val 8197"/>
            </a:avLst>
          </a:prstGeom>
          <a:solidFill>
            <a:srgbClr val="EDF2FA"/>
          </a:solidFill>
          <a:ln/>
          <a:effectLst>
            <a:outerShdw blurRad="76200" dist="25400" dir="5400000" algn="bl" rotWithShape="0">
              <a:srgbClr val="9FB2D1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777240" y="4617720"/>
            <a:ext cx="548640" cy="548640"/>
          </a:xfrm>
          <a:prstGeom prst="ellipse">
            <a:avLst/>
          </a:prstGeom>
          <a:solidFill>
            <a:srgbClr val="0020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777240" y="459943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6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✖</a:t>
            </a:r>
            <a:endParaRPr lang="en-US" sz="1560" dirty="0"/>
          </a:p>
        </p:txBody>
      </p:sp>
      <p:sp>
        <p:nvSpPr>
          <p:cNvPr id="17" name="Text 15"/>
          <p:cNvSpPr/>
          <p:nvPr/>
        </p:nvSpPr>
        <p:spPr>
          <a:xfrm>
            <a:off x="1508760" y="4443984"/>
            <a:ext cx="5577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Errors surfaced late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1508760" y="4764024"/>
            <a:ext cx="5577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50"/>
              </a:lnSpc>
              <a:buNone/>
            </a:pPr>
            <a:r>
              <a:rPr lang="en-US" sz="120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mistyped keyword or a missed move-out only appeared when the proforma NOI wouldn't tie — often hours later, deep in the model.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7635240" y="1737360"/>
            <a:ext cx="3977640" cy="3886200"/>
          </a:xfrm>
          <a:prstGeom prst="roundRect">
            <a:avLst>
              <a:gd name="adj" fmla="val 3294"/>
            </a:avLst>
          </a:prstGeom>
          <a:solidFill>
            <a:srgbClr val="0020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7635240" y="2148840"/>
            <a:ext cx="3977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 hrs</a:t>
            </a:r>
            <a:endParaRPr lang="en-US" sz="6600" dirty="0"/>
          </a:p>
        </p:txBody>
      </p:sp>
      <p:sp>
        <p:nvSpPr>
          <p:cNvPr id="21" name="Text 19"/>
          <p:cNvSpPr/>
          <p:nvPr/>
        </p:nvSpPr>
        <p:spPr>
          <a:xfrm>
            <a:off x="7863840" y="3246120"/>
            <a:ext cx="3520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350" dirty="0">
                <a:solidFill>
                  <a:srgbClr val="D9E4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skilled analyst time per deal —</a:t>
            </a:r>
            <a:endParaRPr lang="en-US" sz="135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350" dirty="0">
                <a:solidFill>
                  <a:srgbClr val="D9E4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underwriting even began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8503920" y="4114800"/>
            <a:ext cx="2240280" cy="0"/>
          </a:xfrm>
          <a:prstGeom prst="line">
            <a:avLst/>
          </a:prstGeom>
          <a:noFill/>
          <a:ln w="1905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7863840" y="4297680"/>
            <a:ext cx="3520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200" i="1" dirty="0">
                <a:solidFill>
                  <a:srgbClr val="C9D6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intakes per week ·  every format different ·  zero reusability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1503152" y="64008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200" dirty="0">
                <a:solidFill>
                  <a:srgbClr val="9AA7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UNDERWRITING INTAKE — HAMISTER GROUP ACQUISITIONS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3B6F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SOLUTION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AI skill, three engines, a live model at the end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548640" y="1581912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RAW DEAL FILES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2377440" cy="1051560"/>
          </a:xfrm>
          <a:prstGeom prst="roundRect">
            <a:avLst>
              <a:gd name="adj" fmla="val 7826"/>
            </a:avLst>
          </a:prstGeom>
          <a:solidFill>
            <a:srgbClr val="EDF2FA"/>
          </a:solidFill>
          <a:ln w="9525">
            <a:solidFill>
              <a:srgbClr val="B9C8E2"/>
            </a:solidFill>
            <a:prstDash val="solid"/>
          </a:ln>
          <a:effectLst>
            <a:outerShdw blurRad="63500" dist="25400" dir="5400000" algn="bl" rotWithShape="0">
              <a:srgbClr val="9FB2D1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58368" y="2103120"/>
            <a:ext cx="215798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Rent Roll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658368" y="2395728"/>
            <a:ext cx="2157984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50"/>
              </a:lnSpc>
              <a:buNone/>
            </a:pPr>
            <a:r>
              <a:rPr lang="en-US" sz="98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 operator export — .xls, .xlsx, .csv, .pdf; bed-level detail, mixed statuses</a:t>
            </a:r>
            <a:endParaRPr lang="en-US" sz="980" dirty="0"/>
          </a:p>
        </p:txBody>
      </p:sp>
      <p:sp>
        <p:nvSpPr>
          <p:cNvPr id="8" name="Shape 6"/>
          <p:cNvSpPr/>
          <p:nvPr/>
        </p:nvSpPr>
        <p:spPr>
          <a:xfrm>
            <a:off x="548640" y="4023360"/>
            <a:ext cx="2377440" cy="1051560"/>
          </a:xfrm>
          <a:prstGeom prst="roundRect">
            <a:avLst>
              <a:gd name="adj" fmla="val 7826"/>
            </a:avLst>
          </a:prstGeom>
          <a:solidFill>
            <a:srgbClr val="EDF2FA"/>
          </a:solidFill>
          <a:ln w="9525">
            <a:solidFill>
              <a:srgbClr val="B9C8E2"/>
            </a:solidFill>
            <a:prstDash val="solid"/>
          </a:ln>
          <a:effectLst>
            <a:outerShdw blurRad="63500" dist="25400" dir="5400000" algn="bl" rotWithShape="0">
              <a:srgbClr val="9FB2D1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58368" y="4114800"/>
            <a:ext cx="215798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Financial Statement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658368" y="4407408"/>
            <a:ext cx="2157984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50"/>
              </a:lnSpc>
              <a:buNone/>
            </a:pPr>
            <a:r>
              <a:rPr lang="en-US" sz="98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P&amp;L / trailing-12 / 13-month rolling; 100+ line items, any chart of accounts</a:t>
            </a:r>
            <a:endParaRPr lang="en-US" sz="980" dirty="0"/>
          </a:p>
        </p:txBody>
      </p:sp>
      <p:sp>
        <p:nvSpPr>
          <p:cNvPr id="11" name="Text 9"/>
          <p:cNvSpPr/>
          <p:nvPr/>
        </p:nvSpPr>
        <p:spPr>
          <a:xfrm>
            <a:off x="3611880" y="1581912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3B6F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 SKILL — proforma-sort-and-fill-senior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611880" y="1874520"/>
            <a:ext cx="4572000" cy="3657600"/>
          </a:xfrm>
          <a:prstGeom prst="roundRect">
            <a:avLst>
              <a:gd name="adj" fmla="val 3000"/>
            </a:avLst>
          </a:prstGeom>
          <a:solidFill>
            <a:srgbClr val="0020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840480" y="2148840"/>
            <a:ext cx="411480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9525">
            <a:solidFill>
              <a:srgbClr val="B9C8E2"/>
            </a:solidFill>
            <a:prstDash val="solid"/>
          </a:ln>
          <a:effectLst>
            <a:outerShdw blurRad="63500" dist="25400" dir="5400000" algn="bl" rotWithShape="0">
              <a:srgbClr val="9FB2D1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950208" y="2240280"/>
            <a:ext cx="389534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Rent Roll Engine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3950208" y="2532888"/>
            <a:ext cx="389534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50"/>
              </a:lnSpc>
              <a:buNone/>
            </a:pPr>
            <a:r>
              <a:rPr lang="en-US" sz="98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Room-level dedupe (beds → rooms) · end-of-month occupancy projection · canonical unit typing · rate reconstruction</a:t>
            </a:r>
            <a:endParaRPr lang="en-US" sz="980" dirty="0"/>
          </a:p>
        </p:txBody>
      </p:sp>
      <p:sp>
        <p:nvSpPr>
          <p:cNvPr id="16" name="Shape 14"/>
          <p:cNvSpPr/>
          <p:nvPr/>
        </p:nvSpPr>
        <p:spPr>
          <a:xfrm>
            <a:off x="3840480" y="3246120"/>
            <a:ext cx="411480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9525">
            <a:solidFill>
              <a:srgbClr val="B9C8E2"/>
            </a:solidFill>
            <a:prstDash val="solid"/>
          </a:ln>
          <a:effectLst>
            <a:outerShdw blurRad="63500" dist="25400" dir="5400000" algn="bl" rotWithShape="0">
              <a:srgbClr val="9FB2D1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3950208" y="3337560"/>
            <a:ext cx="389534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Financials Engine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3950208" y="3630168"/>
            <a:ext cx="389534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50"/>
              </a:lnSpc>
              <a:buNone/>
            </a:pPr>
            <a:r>
              <a:rPr lang="en-US" sz="98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25-keyword taxonomy tagging · TTM / T3A / T3A-TTM timeline builder · handles reversed month order</a:t>
            </a:r>
            <a:endParaRPr lang="en-US" sz="980" dirty="0"/>
          </a:p>
        </p:txBody>
      </p:sp>
      <p:sp>
        <p:nvSpPr>
          <p:cNvPr id="19" name="Shape 17"/>
          <p:cNvSpPr/>
          <p:nvPr/>
        </p:nvSpPr>
        <p:spPr>
          <a:xfrm>
            <a:off x="3840480" y="4343400"/>
            <a:ext cx="411480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9525">
            <a:solidFill>
              <a:srgbClr val="B9C8E2"/>
            </a:solidFill>
            <a:prstDash val="solid"/>
          </a:ln>
          <a:effectLst>
            <a:outerShdw blurRad="63500" dist="25400" dir="5400000" algn="bl" rotWithShape="0">
              <a:srgbClr val="9FB2D1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3950208" y="4434840"/>
            <a:ext cx="389534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Self-Audit Layer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3950208" y="4727448"/>
            <a:ext cx="389534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250"/>
              </a:lnSpc>
              <a:buNone/>
            </a:pPr>
            <a:r>
              <a:rPr lang="en-US" sz="98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NOI tied to source to the penny · occupancy cross-check vs operator summary · every judgment call reported</a:t>
            </a:r>
            <a:endParaRPr lang="en-US" sz="980" dirty="0"/>
          </a:p>
        </p:txBody>
      </p:sp>
      <p:sp>
        <p:nvSpPr>
          <p:cNvPr id="22" name="Text 20"/>
          <p:cNvSpPr/>
          <p:nvPr/>
        </p:nvSpPr>
        <p:spPr>
          <a:xfrm>
            <a:off x="8915400" y="1581912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DELIVERABLE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8915400" y="2377440"/>
            <a:ext cx="2697480" cy="2194560"/>
          </a:xfrm>
          <a:prstGeom prst="roundRect">
            <a:avLst>
              <a:gd name="adj" fmla="val 4167"/>
            </a:avLst>
          </a:prstGeom>
          <a:solidFill>
            <a:srgbClr val="0E2A5C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9098280" y="2560320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Acquisition Proforma</a:t>
            </a:r>
            <a:endParaRPr lang="en-US" sz="1450" dirty="0"/>
          </a:p>
        </p:txBody>
      </p:sp>
      <p:sp>
        <p:nvSpPr>
          <p:cNvPr id="25" name="Text 23"/>
          <p:cNvSpPr/>
          <p:nvPr/>
        </p:nvSpPr>
        <p:spPr>
          <a:xfrm>
            <a:off x="9098280" y="3063240"/>
            <a:ext cx="23774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D9E4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Raw data embedded as new tabs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D9E4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Inputs tables filled by live formulas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D9E4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Macros &amp; model logic untouched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2926080" y="2532888"/>
            <a:ext cx="658368" cy="274320"/>
          </a:xfrm>
          <a:prstGeom prst="rightArrow">
            <a:avLst/>
          </a:prstGeom>
          <a:solidFill>
            <a:srgbClr val="3B6FE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2926080" y="4544568"/>
            <a:ext cx="658368" cy="274320"/>
          </a:xfrm>
          <a:prstGeom prst="rightArrow">
            <a:avLst/>
          </a:prstGeom>
          <a:solidFill>
            <a:srgbClr val="3B6FE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8211312" y="3337560"/>
            <a:ext cx="676656" cy="310896"/>
          </a:xfrm>
          <a:prstGeom prst="rightArrow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48640" y="589788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Runs live in the Excel sidebar (writes straight into the open workbook) or standalone in chat with graceful file-mode fallback — same result either way.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11503152" y="64008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200" dirty="0">
                <a:solidFill>
                  <a:srgbClr val="9AA7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UNDERWRITING INTAKE — HAMISTER GROUP ACQUISITIONS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3B6F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ENGINE 1 · RENT ROLLS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bed-level chaos to a room-true occupancy picture</a:t>
            </a:r>
            <a:endParaRPr lang="en-US" sz="3100" dirty="0"/>
          </a:p>
        </p:txBody>
      </p:sp>
      <p:pic>
        <p:nvPicPr>
          <p:cNvPr id="4" name="Image 0" descr="deck_assets/rr_blu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1783080"/>
            <a:ext cx="6629400" cy="2798064"/>
          </a:xfrm>
          <a:prstGeom prst="rect">
            <a:avLst/>
          </a:prstGeom>
          <a:effectLst>
            <a:outerShdw blurRad="114300" dist="38100" dir="5400000" algn="bl" rotWithShape="0">
              <a:srgbClr val="6E7F9E">
                <a:alpha val="40000"/>
              </a:srgbClr>
            </a:outerShdw>
          </a:effectLst>
        </p:spPr>
      </p:pic>
      <p:sp>
        <p:nvSpPr>
          <p:cNvPr id="5" name="Text 2"/>
          <p:cNvSpPr/>
          <p:nvPr/>
        </p:nvSpPr>
        <p:spPr>
          <a:xfrm>
            <a:off x="5029200" y="4663440"/>
            <a:ext cx="6629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Actual skill output — sorted rent roll with built-in audit. Confidential data redacted.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548640" y="1828800"/>
            <a:ext cx="384048" cy="384048"/>
          </a:xfrm>
          <a:prstGeom prst="ellipse">
            <a:avLst/>
          </a:prstGeom>
          <a:solidFill>
            <a:srgbClr val="3B6FE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548640" y="181051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92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092" dirty="0"/>
          </a:p>
        </p:txBody>
      </p:sp>
      <p:sp>
        <p:nvSpPr>
          <p:cNvPr id="8" name="Text 5"/>
          <p:cNvSpPr/>
          <p:nvPr/>
        </p:nvSpPr>
        <p:spPr>
          <a:xfrm>
            <a:off x="1097280" y="1792224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Rooms, not beds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1097280" y="2103120"/>
            <a:ext cx="3703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Collapses bed suffixes (01A/01B → room 01) so shared units count once — the operator said 66 units; the true room count is 50.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548640" y="3063240"/>
            <a:ext cx="384048" cy="384048"/>
          </a:xfrm>
          <a:prstGeom prst="ellipse">
            <a:avLst/>
          </a:prstGeom>
          <a:solidFill>
            <a:srgbClr val="3B6FE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548640" y="304495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92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92" dirty="0"/>
          </a:p>
        </p:txBody>
      </p:sp>
      <p:sp>
        <p:nvSpPr>
          <p:cNvPr id="12" name="Text 9"/>
          <p:cNvSpPr/>
          <p:nvPr/>
        </p:nvSpPr>
        <p:spPr>
          <a:xfrm>
            <a:off x="1097280" y="3026664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Month-end projection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1097280" y="3337560"/>
            <a:ext cx="3703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Occupancy is projected to the rent-roll month end: notices-to-vacate come out, signed move-ins count in.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548640" y="4297680"/>
            <a:ext cx="384048" cy="384048"/>
          </a:xfrm>
          <a:prstGeom prst="ellipse">
            <a:avLst/>
          </a:prstGeom>
          <a:solidFill>
            <a:srgbClr val="3B6FE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548640" y="427939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92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92" dirty="0"/>
          </a:p>
        </p:txBody>
      </p:sp>
      <p:sp>
        <p:nvSpPr>
          <p:cNvPr id="16" name="Text 13"/>
          <p:cNvSpPr/>
          <p:nvPr/>
        </p:nvSpPr>
        <p:spPr>
          <a:xfrm>
            <a:off x="1097280" y="4261104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Explains itself</a:t>
            </a:r>
            <a:endParaRPr lang="en-US" sz="1450" dirty="0"/>
          </a:p>
        </p:txBody>
      </p:sp>
      <p:sp>
        <p:nvSpPr>
          <p:cNvPr id="17" name="Text 14"/>
          <p:cNvSpPr/>
          <p:nvPr/>
        </p:nvSpPr>
        <p:spPr>
          <a:xfrm>
            <a:off x="1097280" y="4572000"/>
            <a:ext cx="3703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audit panel reconciles to the operator's own summary and lists every judgment call in red.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548640" y="5806440"/>
            <a:ext cx="1828800" cy="329184"/>
          </a:xfrm>
          <a:prstGeom prst="roundRect">
            <a:avLst>
              <a:gd name="adj" fmla="val 50000"/>
            </a:avLst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548640" y="5806440"/>
            <a:ext cx="1828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 ROOMS TRUE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2560320" y="5806440"/>
            <a:ext cx="1828800" cy="329184"/>
          </a:xfrm>
          <a:prstGeom prst="roundRect">
            <a:avLst>
              <a:gd name="adj" fmla="val 50000"/>
            </a:avLst>
          </a:prstGeom>
          <a:solidFill>
            <a:srgbClr val="3B6FE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2560320" y="5806440"/>
            <a:ext cx="1828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88% OCCUPIED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4572000" y="5806440"/>
            <a:ext cx="1828800" cy="329184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4572000" y="5806440"/>
            <a:ext cx="1828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FLAGS RAISED</a:t>
            </a:r>
            <a:endParaRPr lang="en-US" sz="1050" dirty="0"/>
          </a:p>
        </p:txBody>
      </p:sp>
      <p:sp>
        <p:nvSpPr>
          <p:cNvPr id="24" name="Text 21"/>
          <p:cNvSpPr/>
          <p:nvPr/>
        </p:nvSpPr>
        <p:spPr>
          <a:xfrm>
            <a:off x="11503152" y="64008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  <p:sp>
        <p:nvSpPr>
          <p:cNvPr id="25" name="Text 22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200" dirty="0">
                <a:solidFill>
                  <a:srgbClr val="9AA7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UNDERWRITING INTAKE — HAMISTER GROUP ACQUISITIONS</a:t>
            </a:r>
            <a:endParaRPr lang="en-US" sz="850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0D2A7130-C9AE-0CCB-BBF1-05546E3844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45948" y="3726180"/>
            <a:ext cx="1504958" cy="358522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074DB67-5029-ED13-9148-79D7232452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47611" y="3115644"/>
            <a:ext cx="2110655" cy="25137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3B6F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ENGINE 2 · FINANCIALS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120+ P&amp;L lines tagged, NOI tied to the penny</a:t>
            </a:r>
            <a:endParaRPr lang="en-US" sz="3100" dirty="0"/>
          </a:p>
        </p:txBody>
      </p:sp>
      <p:pic>
        <p:nvPicPr>
          <p:cNvPr id="4" name="Image 0" descr="deck_assets/fin_blu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1783080"/>
            <a:ext cx="3520440" cy="4361688"/>
          </a:xfrm>
          <a:prstGeom prst="rect">
            <a:avLst/>
          </a:prstGeom>
          <a:effectLst>
            <a:outerShdw blurRad="114300" dist="38100" dir="5400000" algn="bl" rotWithShape="0">
              <a:srgbClr val="6E7F9E">
                <a:alpha val="40000"/>
              </a:srgbClr>
            </a:outerShdw>
          </a:effectLst>
        </p:spPr>
      </p:pic>
      <p:sp>
        <p:nvSpPr>
          <p:cNvPr id="5" name="Text 2"/>
          <p:cNvSpPr/>
          <p:nvPr/>
        </p:nvSpPr>
        <p:spPr>
          <a:xfrm>
            <a:off x="548640" y="6199632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Actual output — dollar values redacted.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4434840" y="1828800"/>
            <a:ext cx="3566160" cy="1874520"/>
          </a:xfrm>
          <a:prstGeom prst="roundRect">
            <a:avLst>
              <a:gd name="adj" fmla="val 4878"/>
            </a:avLst>
          </a:prstGeom>
          <a:solidFill>
            <a:srgbClr val="EDF2FA"/>
          </a:solidFill>
          <a:ln/>
          <a:effectLst>
            <a:outerShdw blurRad="63500" dist="25400" dir="5400000" algn="bl" rotWithShape="0">
              <a:srgbClr val="9FB2D1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4617720" y="196596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25-keyword taxonomy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617720" y="2304288"/>
            <a:ext cx="32004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Five revenue and twenty expense buckets encode the firm's chart-of-accounts logic — department wages roll to wages, resident-billed services to rooms revenue, below-NOI items excluded.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8183880" y="1828800"/>
            <a:ext cx="3566160" cy="1874520"/>
          </a:xfrm>
          <a:prstGeom prst="roundRect">
            <a:avLst>
              <a:gd name="adj" fmla="val 4878"/>
            </a:avLst>
          </a:prstGeom>
          <a:solidFill>
            <a:srgbClr val="EDF2FA"/>
          </a:solidFill>
          <a:ln/>
          <a:effectLst>
            <a:outerShdw blurRad="63500" dist="25400" dir="5400000" algn="bl" rotWithShape="0">
              <a:srgbClr val="9FB2D1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8366760" y="196596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Timeline intelligence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8366760" y="2304288"/>
            <a:ext cx="32004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Detects what the source supports and builds only that: calendar years, trailing-twelve, T3A run-rate, and the underwriting blend (T3A revenues over TTM expenses).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434840" y="3931920"/>
            <a:ext cx="3566160" cy="1874520"/>
          </a:xfrm>
          <a:prstGeom prst="roundRect">
            <a:avLst>
              <a:gd name="adj" fmla="val 4878"/>
            </a:avLst>
          </a:prstGeom>
          <a:solidFill>
            <a:srgbClr val="EDF2FA"/>
          </a:solidFill>
          <a:ln/>
          <a:effectLst>
            <a:outerShdw blurRad="63500" dist="25400" dir="5400000" algn="bl" rotWithShape="0">
              <a:srgbClr val="9FB2D1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4617720" y="406908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Hostile-format proof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4617720" y="4407408"/>
            <a:ext cx="32004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test statement was a 13-month rolling export with months newest-first — the engine excluded the stray 13th month and summed the right twelve.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8183880" y="3931920"/>
            <a:ext cx="3566160" cy="1874520"/>
          </a:xfrm>
          <a:prstGeom prst="roundRect">
            <a:avLst>
              <a:gd name="adj" fmla="val 4878"/>
            </a:avLst>
          </a:prstGeom>
          <a:solidFill>
            <a:srgbClr val="EDF2FA"/>
          </a:solidFill>
          <a:ln/>
          <a:effectLst>
            <a:outerShdw blurRad="63500" dist="25400" dir="5400000" algn="bl" rotWithShape="0">
              <a:srgbClr val="9FB2D1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8366760" y="406908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Self-catching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8366760" y="4407408"/>
            <a:ext cx="32004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NOI tie-out flagged a $405 leak from one untagged mileage line mid-run — found and fixed before a human ever saw the output.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11503152" y="64008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  <p:sp>
        <p:nvSpPr>
          <p:cNvPr id="20" name="Text 1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200" dirty="0">
                <a:solidFill>
                  <a:srgbClr val="9AA7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UNDERWRITING INTAKE — HAMISTER GROUP ACQUISITIONS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3B6F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PAYOFF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proforma fills itself — with formulas, not pasted numbers</a:t>
            </a:r>
            <a:endParaRPr lang="en-US" sz="3100" dirty="0"/>
          </a:p>
        </p:txBody>
      </p:sp>
      <p:pic>
        <p:nvPicPr>
          <p:cNvPr id="4" name="Image 0" descr="deck_assets/pf_blu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1783080"/>
            <a:ext cx="7452360" cy="4343400"/>
          </a:xfrm>
          <a:prstGeom prst="rect">
            <a:avLst/>
          </a:prstGeom>
          <a:effectLst>
            <a:outerShdw blurRad="114300" dist="38100" dir="5400000" algn="bl" rotWithShape="0">
              <a:srgbClr val="6E7F9E">
                <a:alpha val="40000"/>
              </a:srgbClr>
            </a:outerShdw>
          </a:effectLst>
        </p:spPr>
      </p:pic>
      <p:sp>
        <p:nvSpPr>
          <p:cNvPr id="5" name="Text 2"/>
          <p:cNvSpPr/>
          <p:nvPr/>
        </p:nvSpPr>
        <p:spPr>
          <a:xfrm>
            <a:off x="548640" y="6199632"/>
            <a:ext cx="7452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model's Inputs tab, filled by the skill — financials redacted.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8229600" y="1915668"/>
            <a:ext cx="3429000" cy="1234440"/>
          </a:xfrm>
          <a:prstGeom prst="roundRect">
            <a:avLst>
              <a:gd name="adj" fmla="val 7407"/>
            </a:avLst>
          </a:prstGeom>
          <a:solidFill>
            <a:srgbClr val="EDF2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8412480" y="1984248"/>
            <a:ext cx="3063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 data embedded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8412480" y="2286000"/>
            <a:ext cx="3063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0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Raw rent roll and P&amp;L become tabs inside the model, keyword-tagged.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8229600" y="3291840"/>
            <a:ext cx="3429000" cy="1234440"/>
          </a:xfrm>
          <a:prstGeom prst="roundRect">
            <a:avLst>
              <a:gd name="adj" fmla="val 7407"/>
            </a:avLst>
          </a:prstGeom>
          <a:solidFill>
            <a:srgbClr val="0020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8412480" y="3401568"/>
            <a:ext cx="3063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Living formulas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8412480" y="3703320"/>
            <a:ext cx="3063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050" dirty="0">
                <a:solidFill>
                  <a:srgbClr val="D9E4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SUMIF / AVERAGEIFS references — retag one line and the model updates instantly.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8229600" y="4709160"/>
            <a:ext cx="3429000" cy="1234440"/>
          </a:xfrm>
          <a:prstGeom prst="roundRect">
            <a:avLst>
              <a:gd name="adj" fmla="val 7407"/>
            </a:avLst>
          </a:prstGeom>
          <a:solidFill>
            <a:srgbClr val="EDF2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8412480" y="4818888"/>
            <a:ext cx="3063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Surgical writes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8412480" y="5120640"/>
            <a:ext cx="3063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05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the two input tables are touched; every model formula and VBA macro survives.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11503152" y="64008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200" dirty="0">
                <a:solidFill>
                  <a:srgbClr val="9AA7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UNDERWRITING INTAKE — HAMISTER GROUP ACQUISITIONS</a:t>
            </a:r>
            <a:endParaRPr lang="en-US" sz="85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F5B2531-3F8E-865F-AC12-B62B868417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/>
                    </a14:imgEffect>
                  </a14:imgLayer>
                </a14:imgProps>
              </a:ext>
            </a:extLst>
          </a:blip>
          <a:srcRect t="3739"/>
          <a:stretch>
            <a:fillRect/>
          </a:stretch>
        </p:blipFill>
        <p:spPr>
          <a:xfrm>
            <a:off x="6163969" y="3997234"/>
            <a:ext cx="443223" cy="52904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0246371-2D22-2448-2E75-C676CCBCF6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/>
                    </a14:imgEffect>
                  </a14:imgLayer>
                </a14:imgProps>
              </a:ext>
            </a:extLst>
          </a:blip>
          <a:srcRect t="3739"/>
          <a:stretch>
            <a:fillRect/>
          </a:stretch>
        </p:blipFill>
        <p:spPr>
          <a:xfrm>
            <a:off x="6721318" y="3997234"/>
            <a:ext cx="443223" cy="52904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64001F3-EC1B-A6A0-0BC8-55F1673419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/>
                    </a14:imgEffect>
                  </a14:imgLayer>
                </a14:imgProps>
              </a:ext>
            </a:extLst>
          </a:blip>
          <a:srcRect t="3739"/>
          <a:stretch>
            <a:fillRect/>
          </a:stretch>
        </p:blipFill>
        <p:spPr>
          <a:xfrm>
            <a:off x="7278667" y="3997234"/>
            <a:ext cx="443223" cy="52904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3B6F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 THE HOOD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Engineered like software, documented like a product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3566160" cy="2011680"/>
          </a:xfrm>
          <a:prstGeom prst="roundRect">
            <a:avLst>
              <a:gd name="adj" fmla="val 5000"/>
            </a:avLst>
          </a:prstGeom>
          <a:solidFill>
            <a:srgbClr val="EDF2FA"/>
          </a:solidFill>
          <a:ln/>
          <a:effectLst>
            <a:outerShdw blurRad="63500" dist="25400" dir="5400000" algn="bl" rotWithShape="0">
              <a:srgbClr val="9FB2D1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49808" y="2011680"/>
            <a:ext cx="457200" cy="457200"/>
          </a:xfrm>
          <a:prstGeom prst="ellipse">
            <a:avLst/>
          </a:prstGeom>
          <a:solidFill>
            <a:srgbClr val="0020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49808" y="199339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⚙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353312" y="2066544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Format-agnostic parsing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768096" y="2606040"/>
            <a:ext cx="31546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Maps columns by meaning, not position — legacy .xls, reversed months, missing rate columns all handled.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70832" y="1828800"/>
            <a:ext cx="3566160" cy="2011680"/>
          </a:xfrm>
          <a:prstGeom prst="roundRect">
            <a:avLst>
              <a:gd name="adj" fmla="val 5000"/>
            </a:avLst>
          </a:prstGeom>
          <a:solidFill>
            <a:srgbClr val="EDF2FA"/>
          </a:solidFill>
          <a:ln/>
          <a:effectLst>
            <a:outerShdw blurRad="63500" dist="25400" dir="5400000" algn="bl" rotWithShape="0">
              <a:srgbClr val="9FB2D1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572000" y="2011680"/>
            <a:ext cx="457200" cy="457200"/>
          </a:xfrm>
          <a:prstGeom prst="ellipse">
            <a:avLst/>
          </a:prstGeom>
          <a:solidFill>
            <a:srgbClr val="0020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572000" y="199339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⇄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175504" y="2066544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Dual-mode execution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4590288" y="2606040"/>
            <a:ext cx="31546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Detects the Excel sidebar and writes live into the open workbook; falls back to file mode in plain chat.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93024" y="1828800"/>
            <a:ext cx="3566160" cy="2011680"/>
          </a:xfrm>
          <a:prstGeom prst="roundRect">
            <a:avLst>
              <a:gd name="adj" fmla="val 5000"/>
            </a:avLst>
          </a:prstGeom>
          <a:solidFill>
            <a:srgbClr val="EDF2FA"/>
          </a:solidFill>
          <a:ln/>
          <a:effectLst>
            <a:outerShdw blurRad="63500" dist="25400" dir="5400000" algn="bl" rotWithShape="0">
              <a:srgbClr val="9FB2D1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394192" y="2011680"/>
            <a:ext cx="457200" cy="457200"/>
          </a:xfrm>
          <a:prstGeom prst="ellipse">
            <a:avLst/>
          </a:prstGeom>
          <a:solidFill>
            <a:srgbClr val="0020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394192" y="199339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997696" y="2066544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Verification-first design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8412480" y="2606040"/>
            <a:ext cx="31546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run recomputes results independently, then confirms the written formulas evaluate to the same numbers.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48640" y="4069080"/>
            <a:ext cx="3566160" cy="2011680"/>
          </a:xfrm>
          <a:prstGeom prst="roundRect">
            <a:avLst>
              <a:gd name="adj" fmla="val 5000"/>
            </a:avLst>
          </a:prstGeom>
          <a:solidFill>
            <a:srgbClr val="EDF2FA"/>
          </a:solidFill>
          <a:ln/>
          <a:effectLst>
            <a:outerShdw blurRad="63500" dist="25400" dir="5400000" algn="bl" rotWithShape="0">
              <a:srgbClr val="9FB2D1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749808" y="4251960"/>
            <a:ext cx="457200" cy="457200"/>
          </a:xfrm>
          <a:prstGeom prst="ellipse">
            <a:avLst/>
          </a:prstGeom>
          <a:solidFill>
            <a:srgbClr val="0020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749808" y="42336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⛨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1353312" y="4306824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Model-safe by contract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768096" y="4846320"/>
            <a:ext cx="31546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Scans for tables by title (never hardcoded cells), preserves macros, and guarantees an explicit touch-nothing-else list.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370832" y="4069080"/>
            <a:ext cx="3566160" cy="2011680"/>
          </a:xfrm>
          <a:prstGeom prst="roundRect">
            <a:avLst>
              <a:gd name="adj" fmla="val 5000"/>
            </a:avLst>
          </a:prstGeom>
          <a:solidFill>
            <a:srgbClr val="EDF2FA"/>
          </a:solidFill>
          <a:ln/>
          <a:effectLst>
            <a:outerShdw blurRad="63500" dist="25400" dir="5400000" algn="bl" rotWithShape="0">
              <a:srgbClr val="9FB2D1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4572000" y="4251960"/>
            <a:ext cx="457200" cy="457200"/>
          </a:xfrm>
          <a:prstGeom prst="ellipse">
            <a:avLst/>
          </a:prstGeom>
          <a:solidFill>
            <a:srgbClr val="0020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572000" y="42336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▤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5175504" y="4306824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Knowledge encoded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4590288" y="4846320"/>
            <a:ext cx="31546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firm's classification rulebook ships inside the skill.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8193024" y="4069080"/>
            <a:ext cx="3566160" cy="2011680"/>
          </a:xfrm>
          <a:prstGeom prst="roundRect">
            <a:avLst>
              <a:gd name="adj" fmla="val 5000"/>
            </a:avLst>
          </a:prstGeom>
          <a:solidFill>
            <a:srgbClr val="EDF2FA"/>
          </a:solidFill>
          <a:ln/>
          <a:effectLst>
            <a:outerShdw blurRad="63500" dist="25400" dir="5400000" algn="bl" rotWithShape="0">
              <a:srgbClr val="9FB2D1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8394192" y="4251960"/>
            <a:ext cx="457200" cy="457200"/>
          </a:xfrm>
          <a:prstGeom prst="ellipse">
            <a:avLst/>
          </a:prstGeom>
          <a:solidFill>
            <a:srgbClr val="0020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8394192" y="42336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⬆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8997696" y="4306824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Shareable &amp; versioned</a:t>
            </a:r>
            <a:endParaRPr lang="en-US" sz="1350" dirty="0"/>
          </a:p>
        </p:txBody>
      </p:sp>
      <p:sp>
        <p:nvSpPr>
          <p:cNvPr id="33" name="Text 31"/>
          <p:cNvSpPr/>
          <p:nvPr/>
        </p:nvSpPr>
        <p:spPr>
          <a:xfrm>
            <a:off x="8412480" y="4846320"/>
            <a:ext cx="31546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50"/>
              </a:lnSpc>
              <a:buNone/>
            </a:pPr>
            <a:r>
              <a:rPr lang="en-US" sz="110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Packaged as a single .skill file any teammate installs once. Plus, a one-page rollout guide written for new users.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11503152" y="64008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200" dirty="0">
                <a:solidFill>
                  <a:srgbClr val="9AA7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UNDERWRITING INTAKE — HAMISTER GROUP ACQUISITIONS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3B6F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 · SPEED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 hours of intake compressed to roughly ten minutes</a:t>
            </a:r>
            <a:endParaRPr lang="en-US" sz="3100" dirty="0"/>
          </a:p>
        </p:txBody>
      </p:sp>
      <p:graphicFrame>
        <p:nvGraphicFramePr>
          <p:cNvPr id="4" name="Chart 0"/>
          <p:cNvGraphicFramePr/>
          <p:nvPr>
            <p:extLst>
              <p:ext uri="{D42A27DB-BD31-4B8C-83A1-F6EECF244321}">
                <p14:modId xmlns:p14="http://schemas.microsoft.com/office/powerpoint/2010/main" val="1806486211"/>
              </p:ext>
            </p:extLst>
          </p:nvPr>
        </p:nvGraphicFramePr>
        <p:xfrm>
          <a:off x="502920" y="1850571"/>
          <a:ext cx="7086600" cy="4206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7863840" y="1828800"/>
            <a:ext cx="3749040" cy="4206240"/>
          </a:xfrm>
          <a:prstGeom prst="roundRect">
            <a:avLst>
              <a:gd name="adj" fmla="val 3415"/>
            </a:avLst>
          </a:prstGeom>
          <a:solidFill>
            <a:srgbClr val="0020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7863840" y="2240280"/>
            <a:ext cx="3749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~92%</a:t>
            </a:r>
            <a:endParaRPr lang="en-US" sz="6000" dirty="0"/>
          </a:p>
        </p:txBody>
      </p:sp>
      <p:sp>
        <p:nvSpPr>
          <p:cNvPr id="7" name="Text 4"/>
          <p:cNvSpPr/>
          <p:nvPr/>
        </p:nvSpPr>
        <p:spPr>
          <a:xfrm>
            <a:off x="8092440" y="324612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reduction in intake time per deal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8732520" y="3886200"/>
            <a:ext cx="2011680" cy="0"/>
          </a:xfrm>
          <a:prstGeom prst="line">
            <a:avLst/>
          </a:prstGeom>
          <a:noFill/>
          <a:ln w="1905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8138160" y="4069080"/>
            <a:ext cx="3200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200" i="1" dirty="0">
                <a:solidFill>
                  <a:srgbClr val="D9E4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110 minutes handed back to the analyst on every deal — redirected from re-keying to actual underwriting judgment.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1503152" y="64008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200" dirty="0">
                <a:solidFill>
                  <a:srgbClr val="9AA7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UNDERWRITING INTAKE — HAMISTER GROUP ACQUISITIONS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3B6F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 · COST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4008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286 hours and $5,400 saved, every single year</a:t>
            </a:r>
            <a:endParaRPr lang="en-US" sz="31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548640" y="1828800"/>
          <a:ext cx="6949440" cy="4206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7863840" y="1828800"/>
            <a:ext cx="3749040" cy="2377440"/>
          </a:xfrm>
          <a:prstGeom prst="roundRect">
            <a:avLst>
              <a:gd name="adj" fmla="val 5385"/>
            </a:avLst>
          </a:prstGeom>
          <a:solidFill>
            <a:srgbClr val="0020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7863840" y="2103120"/>
            <a:ext cx="3749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$5,434</a:t>
            </a:r>
            <a:endParaRPr lang="en-US" sz="4600" dirty="0"/>
          </a:p>
        </p:txBody>
      </p:sp>
      <p:sp>
        <p:nvSpPr>
          <p:cNvPr id="7" name="Text 4"/>
          <p:cNvSpPr/>
          <p:nvPr/>
        </p:nvSpPr>
        <p:spPr>
          <a:xfrm>
            <a:off x="8092440" y="297180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saved per year in intake labor alone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8092440" y="3429000"/>
            <a:ext cx="3291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150" i="1" dirty="0">
                <a:solidFill>
                  <a:srgbClr val="D9E4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286 analyst-hours redeployed to other work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7863840" y="4434840"/>
            <a:ext cx="3749040" cy="1600200"/>
          </a:xfrm>
          <a:prstGeom prst="roundRect">
            <a:avLst>
              <a:gd name="adj" fmla="val 8000"/>
            </a:avLst>
          </a:prstGeom>
          <a:solidFill>
            <a:srgbClr val="EDF2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8092440" y="4572000"/>
            <a:ext cx="3291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200" dirty="0">
                <a:solidFill>
                  <a:srgbClr val="3B6F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ASSUMPTIONS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8092440" y="4846320"/>
            <a:ext cx="3383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deal intakes per week, 52 weeks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$19 / hr analyst rate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22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120 min manual  →  10 min with AI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11503152" y="64008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B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200" dirty="0">
                <a:solidFill>
                  <a:srgbClr val="9AA7B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UNDERWRITING INTAKE — HAMISTER GROUP ACQUISITIONS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1124</Words>
  <Application>Microsoft Office PowerPoint</Application>
  <PresentationFormat>Widescreen</PresentationFormat>
  <Paragraphs>156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Myles Manoli</cp:lastModifiedBy>
  <cp:revision>1</cp:revision>
  <dcterms:created xsi:type="dcterms:W3CDTF">2026-07-16T13:31:11Z</dcterms:created>
  <dcterms:modified xsi:type="dcterms:W3CDTF">2026-07-16T13:52:06Z</dcterms:modified>
</cp:coreProperties>
</file>