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2.xml" ContentType="application/vnd.openxmlformats-officedocument.drawingml.chart+xml"/>
  <Override PartName="/ppt/notesSlides/notesSlide4.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4.xml" ContentType="application/vnd.openxmlformats-officedocument.drawingml.chart+xml"/>
  <Override PartName="/ppt/charts/chart5.xml" ContentType="application/vnd.openxmlformats-officedocument.drawingml.chart+xml"/>
  <Override PartName="/ppt/notesSlides/notesSlide6.xml" ContentType="application/vnd.openxmlformats-officedocument.presentationml.notesSlide+xml"/>
  <Override PartName="/ppt/charts/chart6.xml" ContentType="application/vnd.openxmlformats-officedocument.drawingml.chart+xml"/>
  <Override PartName="/ppt/notesSlides/notesSlide7.xml" ContentType="application/vnd.openxmlformats-officedocument.presentationml.notesSlide+xml"/>
  <Override PartName="/ppt/charts/chart7.xml" ContentType="application/vnd.openxmlformats-officedocument.drawingml.chart+xml"/>
  <Override PartName="/ppt/charts/style3.xml" ContentType="application/vnd.ms-office.chartstyle+xml"/>
  <Override PartName="/ppt/charts/colors3.xml" ContentType="application/vnd.ms-office.chartcolorstyl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8.xml" ContentType="application/vnd.openxmlformats-officedocument.drawingml.chart+xml"/>
  <Override PartName="/ppt/notesSlides/notesSlide8.xml" ContentType="application/vnd.openxmlformats-officedocument.presentationml.notesSlide+xml"/>
  <Override PartName="/ppt/charts/chart9.xml" ContentType="application/vnd.openxmlformats-officedocument.drawingml.chart+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notesSlides/notesSlide10.xml" ContentType="application/vnd.openxmlformats-officedocument.presentationml.notesSlide+xml"/>
  <Override PartName="/ppt/charts/chart13.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4.xml" ContentType="application/vnd.openxmlformats-officedocument.drawingml.chart+xml"/>
  <Override PartName="/ppt/charts/style4.xml" ContentType="application/vnd.ms-office.chartstyle+xml"/>
  <Override PartName="/ppt/charts/colors4.xml" ContentType="application/vnd.ms-office.chartcolorstyle+xml"/>
  <Override PartName="/ppt/charts/chart1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7" r:id="rId2"/>
    <p:sldId id="285" r:id="rId3"/>
    <p:sldId id="258" r:id="rId4"/>
    <p:sldId id="260" r:id="rId5"/>
    <p:sldId id="286" r:id="rId6"/>
    <p:sldId id="290" r:id="rId7"/>
    <p:sldId id="294" r:id="rId8"/>
    <p:sldId id="288" r:id="rId9"/>
    <p:sldId id="284" r:id="rId10"/>
    <p:sldId id="289" r:id="rId11"/>
    <p:sldId id="291" r:id="rId12"/>
    <p:sldId id="292" r:id="rId13"/>
    <p:sldId id="287" r:id="rId14"/>
    <p:sldId id="293" r:id="rId15"/>
    <p:sldId id="295" r:id="rId16"/>
    <p:sldId id="298" r:id="rId17"/>
    <p:sldId id="296" r:id="rId18"/>
    <p:sldId id="29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EFE8"/>
    <a:srgbClr val="156082"/>
    <a:srgbClr val="196C24"/>
    <a:srgbClr val="0F9ED5"/>
    <a:srgbClr val="E97132"/>
    <a:srgbClr val="E30916"/>
    <a:srgbClr val="EA7131"/>
    <a:srgbClr val="FF9300"/>
    <a:srgbClr val="C04F14"/>
    <a:srgbClr val="F2AA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DF3D3F-B1AE-41E2-B9A8-AFAEAB9F41FB}" v="23" dt="2026-07-17T18:27:13.5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48" autoAdjust="0"/>
    <p:restoredTop sz="94011" autoAdjust="0"/>
  </p:normalViewPr>
  <p:slideViewPr>
    <p:cSldViewPr snapToGrid="0">
      <p:cViewPr varScale="1">
        <p:scale>
          <a:sx n="149" d="100"/>
          <a:sy n="149" d="100"/>
        </p:scale>
        <p:origin x="272" y="104"/>
      </p:cViewPr>
      <p:guideLst/>
    </p:cSldViewPr>
  </p:slideViewPr>
  <p:notesTextViewPr>
    <p:cViewPr>
      <p:scale>
        <a:sx n="35" d="100"/>
        <a:sy n="3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yles Manoli" userId="1035cf99-a436-45ff-ba76-910766acb781" providerId="ADAL" clId="{034614B3-117C-4E59-BD97-BF79EF6E300E}"/>
    <pc:docChg chg="modSld">
      <pc:chgData name="Myles Manoli" userId="1035cf99-a436-45ff-ba76-910766acb781" providerId="ADAL" clId="{034614B3-117C-4E59-BD97-BF79EF6E300E}" dt="2026-07-17T18:27:13.535" v="99" actId="1036"/>
      <pc:docMkLst>
        <pc:docMk/>
      </pc:docMkLst>
      <pc:sldChg chg="addSp modSp mod">
        <pc:chgData name="Myles Manoli" userId="1035cf99-a436-45ff-ba76-910766acb781" providerId="ADAL" clId="{034614B3-117C-4E59-BD97-BF79EF6E300E}" dt="2026-07-17T18:27:13.535" v="99" actId="1036"/>
        <pc:sldMkLst>
          <pc:docMk/>
          <pc:sldMk cId="257190688" sldId="287"/>
        </pc:sldMkLst>
        <pc:picChg chg="add mod modCrop">
          <ac:chgData name="Myles Manoli" userId="1035cf99-a436-45ff-ba76-910766acb781" providerId="ADAL" clId="{034614B3-117C-4E59-BD97-BF79EF6E300E}" dt="2026-07-17T18:26:53.263" v="96" actId="1038"/>
          <ac:picMkLst>
            <pc:docMk/>
            <pc:sldMk cId="257190688" sldId="287"/>
            <ac:picMk id="5" creationId="{A5E735E9-B752-581D-C221-AD5809E3F332}"/>
          </ac:picMkLst>
        </pc:picChg>
        <pc:picChg chg="add mod">
          <ac:chgData name="Myles Manoli" userId="1035cf99-a436-45ff-ba76-910766acb781" providerId="ADAL" clId="{034614B3-117C-4E59-BD97-BF79EF6E300E}" dt="2026-07-17T18:26:42.658" v="88"/>
          <ac:picMkLst>
            <pc:docMk/>
            <pc:sldMk cId="257190688" sldId="287"/>
            <ac:picMk id="8" creationId="{34BA659C-16CC-431A-0882-1A32A25CEBB5}"/>
          </ac:picMkLst>
        </pc:picChg>
        <pc:picChg chg="mod">
          <ac:chgData name="Myles Manoli" userId="1035cf99-a436-45ff-ba76-910766acb781" providerId="ADAL" clId="{034614B3-117C-4E59-BD97-BF79EF6E300E}" dt="2026-07-17T18:27:13.535" v="99" actId="1036"/>
          <ac:picMkLst>
            <pc:docMk/>
            <pc:sldMk cId="257190688" sldId="287"/>
            <ac:picMk id="13" creationId="{66F0ADA6-7028-B9E8-5A2F-EFABD3FB95FC}"/>
          </ac:picMkLst>
        </pc:picChg>
      </pc:sldChg>
      <pc:sldChg chg="mod modShow">
        <pc:chgData name="Myles Manoli" userId="1035cf99-a436-45ff-ba76-910766acb781" providerId="ADAL" clId="{034614B3-117C-4E59-BD97-BF79EF6E300E}" dt="2026-07-17T18:22:21.851" v="31" actId="729"/>
        <pc:sldMkLst>
          <pc:docMk/>
          <pc:sldMk cId="3568651639" sldId="297"/>
        </pc:sldMkLst>
      </pc:sldChg>
      <pc:sldChg chg="mod modShow">
        <pc:chgData name="Myles Manoli" userId="1035cf99-a436-45ff-ba76-910766acb781" providerId="ADAL" clId="{034614B3-117C-4E59-BD97-BF79EF6E300E}" dt="2026-07-17T18:22:21.851" v="31" actId="729"/>
        <pc:sldMkLst>
          <pc:docMk/>
          <pc:sldMk cId="1238913282" sldId="298"/>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mgm\Downloads\BlackRock%20BLK%20US%20(2).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oleObject" Target="https://ubuffalo-my.sharepoint.com/personal/mgmanoli_buffalo_edu/Documents/TKIG/Financial%20Sector%20Re-Eval/Mastercard%20MA%20US%20shit%20sheet.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https://ubuffalo-my.sharepoint.com/personal/mgmanoli_buffalo_edu/Documents/TKIG/Financial%20Sector%20Re-Eval/Mastercard%20MA%20US%20shit%20sheet.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https://ubuffalo-my.sharepoint.com/personal/mgmanoli_buffalo_edu/Documents/TKIG/Financial%20Sector%20Re-Eval/Mastercard%20MA%20US%20shit%20sheet.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https://ubuffalo-my.sharepoint.com/personal/mgmanoli_buffalo_edu/Documents/TKIG/Financial%20Sector%20Re-Eval/Blackrock%20Shit%20sheet.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https://ubuffalo-my.sharepoint.com/personal/mgmanoli_buffalo_edu/Documents/TKIG/Financial%20Sector%20Re-Eval/Blackrock%20Shit%20sheet.xlsx" TargetMode="External"/><Relationship Id="rId2" Type="http://schemas.microsoft.com/office/2011/relationships/chartColorStyle" Target="colors4.xml"/><Relationship Id="rId1" Type="http://schemas.microsoft.com/office/2011/relationships/chartStyle" Target="style4.xml"/></Relationships>
</file>

<file path=ppt/charts/_rels/chart15.xml.rels><?xml version="1.0" encoding="UTF-8" standalone="yes"?>
<Relationships xmlns="http://schemas.openxmlformats.org/package/2006/relationships"><Relationship Id="rId3" Type="http://schemas.openxmlformats.org/officeDocument/2006/relationships/oleObject" Target="https://ubuffalo-my.sharepoint.com/personal/mgmanoli_buffalo_edu/Documents/TKIG/Financial%20Sector%20Re-Eval/Blackrock%20Shit%20sheet.xlsx" TargetMode="External"/><Relationship Id="rId2" Type="http://schemas.microsoft.com/office/2011/relationships/chartColorStyle" Target="colors5.xml"/><Relationship Id="rId1" Type="http://schemas.microsoft.com/office/2011/relationships/chartStyle" Target="style5.xml"/></Relationships>
</file>

<file path=ppt/charts/_rels/chart2.xml.rels><?xml version="1.0" encoding="UTF-8" standalone="yes"?>
<Relationships xmlns="http://schemas.openxmlformats.org/package/2006/relationships"><Relationship Id="rId1" Type="http://schemas.openxmlformats.org/officeDocument/2006/relationships/oleObject" Target="https://ubuffalo-my.sharepoint.com/personal/mgmanoli_buffalo_edu/Documents/TKIG/Financial%20Sector%20Re-Eval/Blackrock%20Shit%20sheet.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1" Type="http://schemas.openxmlformats.org/officeDocument/2006/relationships/oleObject" Target="https://ubuffalo-my.sharepoint.com/personal/mgmanoli_buffalo_edu/Documents/TKIG/Financial%20Sector%20Re-Eval/Blackrock%20Shit%20sheet.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https://ubuffalo-my.sharepoint.com/personal/mgmanoli_buffalo_edu/Documents/TKIG/Financial%20Sector%20Re-Eval/Blackrock%20Shit%20sheet.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https://ubuffalo-my.sharepoint.com/personal/mgmanoli_buffalo_edu/Documents/TKIG/Financial%20Sector%20Re-Eval/Blackrock%20Shit%20sheet.xlsx" TargetMode="External"/></Relationships>
</file>

<file path=ppt/charts/_rels/chart7.xml.rels><?xml version="1.0" encoding="UTF-8" standalone="yes"?>
<Relationships xmlns="http://schemas.openxmlformats.org/package/2006/relationships"><Relationship Id="rId3" Type="http://schemas.openxmlformats.org/officeDocument/2006/relationships/oleObject" Target="https://ubuffalo-my.sharepoint.com/personal/mgmanoli_buffalo_edu/Documents/TKIG/Financial%20Sector%20Re-Eval/Mastercard%20MA%20US%20shit%20sheet.xlsx" TargetMode="External"/><Relationship Id="rId2" Type="http://schemas.microsoft.com/office/2011/relationships/chartColorStyle" Target="colors3.xml"/><Relationship Id="rId1" Type="http://schemas.microsoft.com/office/2011/relationships/chartStyle" Target="style3.xml"/></Relationships>
</file>

<file path=ppt/charts/_rels/chart8.xml.rels><?xml version="1.0" encoding="UTF-8" standalone="yes"?>
<Relationships xmlns="http://schemas.openxmlformats.org/package/2006/relationships"><Relationship Id="rId1" Type="http://schemas.openxmlformats.org/officeDocument/2006/relationships/oleObject" Target="https://ubuffalo-my.sharepoint.com/personal/mgmanoli_buffalo_edu/Documents/TKIG/Financial%20Sector%20Re-Eval/Mastercard%20MA%20US%20shit%20sheet.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bg2">
                    <a:lumMod val="50000"/>
                  </a:schemeClr>
                </a:solidFill>
                <a:latin typeface="+mn-lt"/>
                <a:ea typeface="+mn-ea"/>
                <a:cs typeface="+mn-cs"/>
              </a:defRPr>
            </a:pPr>
            <a:r>
              <a:rPr lang="en-US" sz="1800" dirty="0"/>
              <a:t>Revenue Breakdown</a:t>
            </a:r>
          </a:p>
        </c:rich>
      </c:tx>
      <c:layout>
        <c:manualLayout>
          <c:xMode val="edge"/>
          <c:yMode val="edge"/>
          <c:x val="0.32992562759240396"/>
          <c:y val="0"/>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bg2">
                  <a:lumMod val="50000"/>
                </a:schemeClr>
              </a:solidFill>
              <a:latin typeface="+mn-lt"/>
              <a:ea typeface="+mn-ea"/>
              <a:cs typeface="+mn-cs"/>
            </a:defRPr>
          </a:pPr>
          <a:endParaRPr lang="en-US"/>
        </a:p>
      </c:txPr>
    </c:title>
    <c:autoTitleDeleted val="0"/>
    <c:plotArea>
      <c:layout/>
      <c:pieChart>
        <c:varyColors val="1"/>
        <c:ser>
          <c:idx val="0"/>
          <c:order val="0"/>
          <c:spPr>
            <a:ln>
              <a:solidFill>
                <a:schemeClr val="bg1"/>
              </a:solidFill>
            </a:ln>
          </c:spPr>
          <c:dPt>
            <c:idx val="0"/>
            <c:bubble3D val="0"/>
            <c:spPr>
              <a:solidFill>
                <a:schemeClr val="tx1"/>
              </a:solidFill>
              <a:ln w="19050">
                <a:solidFill>
                  <a:schemeClr val="bg1"/>
                </a:solidFill>
              </a:ln>
              <a:effectLst/>
            </c:spPr>
            <c:extLst>
              <c:ext xmlns:c16="http://schemas.microsoft.com/office/drawing/2014/chart" uri="{C3380CC4-5D6E-409C-BE32-E72D297353CC}">
                <c16:uniqueId val="{00000001-197D-478A-A7D2-1ACA4A021400}"/>
              </c:ext>
            </c:extLst>
          </c:dPt>
          <c:dPt>
            <c:idx val="1"/>
            <c:bubble3D val="0"/>
            <c:spPr>
              <a:solidFill>
                <a:schemeClr val="accent5">
                  <a:lumMod val="75000"/>
                </a:schemeClr>
              </a:solidFill>
              <a:ln w="19050">
                <a:solidFill>
                  <a:schemeClr val="bg1"/>
                </a:solidFill>
              </a:ln>
              <a:effectLst/>
            </c:spPr>
            <c:extLst>
              <c:ext xmlns:c16="http://schemas.microsoft.com/office/drawing/2014/chart" uri="{C3380CC4-5D6E-409C-BE32-E72D297353CC}">
                <c16:uniqueId val="{00000003-197D-478A-A7D2-1ACA4A021400}"/>
              </c:ext>
            </c:extLst>
          </c:dPt>
          <c:dPt>
            <c:idx val="2"/>
            <c:bubble3D val="0"/>
            <c:spPr>
              <a:solidFill>
                <a:schemeClr val="accent2">
                  <a:lumMod val="75000"/>
                </a:schemeClr>
              </a:solidFill>
              <a:ln w="19050">
                <a:solidFill>
                  <a:schemeClr val="bg1"/>
                </a:solidFill>
              </a:ln>
              <a:effectLst/>
            </c:spPr>
            <c:extLst>
              <c:ext xmlns:c16="http://schemas.microsoft.com/office/drawing/2014/chart" uri="{C3380CC4-5D6E-409C-BE32-E72D297353CC}">
                <c16:uniqueId val="{00000005-197D-478A-A7D2-1ACA4A021400}"/>
              </c:ext>
            </c:extLst>
          </c:dPt>
          <c:dPt>
            <c:idx val="3"/>
            <c:bubble3D val="0"/>
            <c:spPr>
              <a:solidFill>
                <a:schemeClr val="accent1">
                  <a:lumMod val="75000"/>
                </a:schemeClr>
              </a:solidFill>
              <a:ln w="19050">
                <a:solidFill>
                  <a:schemeClr val="bg1"/>
                </a:solidFill>
              </a:ln>
              <a:effectLst/>
            </c:spPr>
            <c:extLst>
              <c:ext xmlns:c16="http://schemas.microsoft.com/office/drawing/2014/chart" uri="{C3380CC4-5D6E-409C-BE32-E72D297353CC}">
                <c16:uniqueId val="{00000007-197D-478A-A7D2-1ACA4A021400}"/>
              </c:ext>
            </c:extLst>
          </c:dPt>
          <c:dPt>
            <c:idx val="4"/>
            <c:bubble3D val="0"/>
            <c:spPr>
              <a:solidFill>
                <a:schemeClr val="accent6">
                  <a:lumMod val="75000"/>
                </a:schemeClr>
              </a:solidFill>
              <a:ln w="19050">
                <a:solidFill>
                  <a:schemeClr val="bg1"/>
                </a:solidFill>
              </a:ln>
              <a:effectLst/>
            </c:spPr>
            <c:extLst>
              <c:ext xmlns:c16="http://schemas.microsoft.com/office/drawing/2014/chart" uri="{C3380CC4-5D6E-409C-BE32-E72D297353CC}">
                <c16:uniqueId val="{00000009-197D-478A-A7D2-1ACA4A021400}"/>
              </c:ext>
            </c:extLst>
          </c:dPt>
          <c:dLbls>
            <c:dLbl>
              <c:idx val="0"/>
              <c:layout>
                <c:manualLayout>
                  <c:x val="7.2981555321999625E-2"/>
                  <c:y val="-8.704254374139532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197D-478A-A7D2-1ACA4A021400}"/>
                </c:ext>
              </c:extLst>
            </c:dLbl>
            <c:dLbl>
              <c:idx val="1"/>
              <c:layout>
                <c:manualLayout>
                  <c:x val="-4.4357244289691358E-2"/>
                  <c:y val="0.20276574045491311"/>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197D-478A-A7D2-1ACA4A021400}"/>
                </c:ext>
              </c:extLst>
            </c:dLbl>
            <c:dLbl>
              <c:idx val="2"/>
              <c:layout>
                <c:manualLayout>
                  <c:x val="-0.14885585231420939"/>
                  <c:y val="0.1732152742230228"/>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197D-478A-A7D2-1ACA4A021400}"/>
                </c:ext>
              </c:extLst>
            </c:dLbl>
            <c:dLbl>
              <c:idx val="3"/>
              <c:layout>
                <c:manualLayout>
                  <c:x val="-0.144551594091334"/>
                  <c:y val="-2.5358985356359103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197D-478A-A7D2-1ACA4A021400}"/>
                </c:ext>
              </c:extLst>
            </c:dLbl>
            <c:spPr>
              <a:noFill/>
              <a:ln>
                <a:noFill/>
              </a:ln>
              <a:effectLst/>
            </c:spPr>
            <c:txPr>
              <a:bodyPr rot="0" spcFirstLastPara="1" vertOverflow="ellipsis" vert="horz" wrap="square" anchor="ctr" anchorCtr="1"/>
              <a:lstStyle/>
              <a:p>
                <a:pPr>
                  <a:defRPr sz="1000" b="0" i="0" u="none" strike="noStrike" kern="1200" baseline="0">
                    <a:solidFill>
                      <a:schemeClr val="bg2">
                        <a:lumMod val="50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solidFill>
                  <a:round/>
                </a:ln>
                <a:effectLst/>
              </c:spPr>
            </c:leaderLines>
            <c:extLst>
              <c:ext xmlns:c15="http://schemas.microsoft.com/office/drawing/2012/chart" uri="{CE6537A1-D6FC-4f65-9D91-7224C49458BB}"/>
            </c:extLst>
          </c:dLbls>
          <c:cat>
            <c:strRef>
              <c:f>Sheet1!$F$5:$F$9</c:f>
              <c:strCache>
                <c:ptCount val="5"/>
                <c:pt idx="0">
                  <c:v> Total investment advisory, administration fees and securities lending revenue </c:v>
                </c:pt>
                <c:pt idx="1">
                  <c:v> Investment advisory performance fees </c:v>
                </c:pt>
                <c:pt idx="2">
                  <c:v> BlackRock Solutions and advisory </c:v>
                </c:pt>
                <c:pt idx="3">
                  <c:v> Distribution fees </c:v>
                </c:pt>
                <c:pt idx="4">
                  <c:v> Other revenue </c:v>
                </c:pt>
              </c:strCache>
            </c:strRef>
          </c:cat>
          <c:val>
            <c:numRef>
              <c:f>Sheet1!$G$5:$G$9</c:f>
              <c:numCache>
                <c:formatCode>_(* #,##0_);_(* \(#,##0\);_(* "-"??_);_(@_)</c:formatCode>
                <c:ptCount val="5"/>
                <c:pt idx="0">
                  <c:v>19179</c:v>
                </c:pt>
                <c:pt idx="1">
                  <c:v>1424</c:v>
                </c:pt>
                <c:pt idx="2">
                  <c:v>1981</c:v>
                </c:pt>
                <c:pt idx="3">
                  <c:v>1355</c:v>
                </c:pt>
                <c:pt idx="4">
                  <c:v>277</c:v>
                </c:pt>
              </c:numCache>
            </c:numRef>
          </c:val>
          <c:extLst>
            <c:ext xmlns:c16="http://schemas.microsoft.com/office/drawing/2014/chart" uri="{C3380CC4-5D6E-409C-BE32-E72D297353CC}">
              <c16:uniqueId val="{0000000A-197D-478A-A7D2-1ACA4A021400}"/>
            </c:ext>
          </c:extLst>
        </c:ser>
        <c:dLbls>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sz="1000">
          <a:solidFill>
            <a:schemeClr val="bg2">
              <a:lumMod val="50000"/>
            </a:schemeClr>
          </a:solidFill>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b="0"/>
            </a:pPr>
            <a:r>
              <a:rPr lang="en-US" sz="1800" b="0" i="0" u="none" strike="noStrike" kern="1200" baseline="0">
                <a:solidFill>
                  <a:sysClr val="windowText" lastClr="000000"/>
                </a:solidFill>
                <a:latin typeface="Arial" panose="020B0604020202020204" pitchFamily="34" charset="0"/>
                <a:cs typeface="Arial" panose="020B0604020202020204" pitchFamily="34" charset="0"/>
              </a:rPr>
              <a:t>Revenue, Net Income, EPS</a:t>
            </a:r>
          </a:p>
        </c:rich>
      </c:tx>
      <c:overlay val="0"/>
      <c:spPr>
        <a:noFill/>
        <a:ln>
          <a:noFill/>
        </a:ln>
        <a:effectLst/>
      </c:spPr>
    </c:title>
    <c:autoTitleDeleted val="0"/>
    <c:plotArea>
      <c:layout/>
      <c:barChart>
        <c:barDir val="col"/>
        <c:grouping val="clustered"/>
        <c:varyColors val="0"/>
        <c:ser>
          <c:idx val="0"/>
          <c:order val="0"/>
          <c:tx>
            <c:strRef>
              <c:f>SS!$B$45</c:f>
              <c:strCache>
                <c:ptCount val="1"/>
                <c:pt idx="0">
                  <c:v>Net revenue</c:v>
                </c:pt>
              </c:strCache>
            </c:strRef>
          </c:tx>
          <c:spPr>
            <a:solidFill>
              <a:schemeClr val="tx1"/>
            </a:solidFill>
            <a:ln>
              <a:noFill/>
            </a:ln>
            <a:effectLst/>
          </c:spPr>
          <c:invertIfNegative val="0"/>
          <c:dPt>
            <c:idx val="0"/>
            <c:invertIfNegative val="0"/>
            <c:bubble3D val="0"/>
            <c:extLst>
              <c:ext xmlns:c16="http://schemas.microsoft.com/office/drawing/2014/chart" uri="{C3380CC4-5D6E-409C-BE32-E72D297353CC}">
                <c16:uniqueId val="{00000000-E08D-4F55-BCE2-A3D617523BFE}"/>
              </c:ext>
            </c:extLst>
          </c:dPt>
          <c:dPt>
            <c:idx val="1"/>
            <c:invertIfNegative val="0"/>
            <c:bubble3D val="0"/>
            <c:extLst>
              <c:ext xmlns:c16="http://schemas.microsoft.com/office/drawing/2014/chart" uri="{C3380CC4-5D6E-409C-BE32-E72D297353CC}">
                <c16:uniqueId val="{00000001-E08D-4F55-BCE2-A3D617523BFE}"/>
              </c:ext>
            </c:extLst>
          </c:dPt>
          <c:dPt>
            <c:idx val="2"/>
            <c:invertIfNegative val="0"/>
            <c:bubble3D val="0"/>
            <c:extLst>
              <c:ext xmlns:c16="http://schemas.microsoft.com/office/drawing/2014/chart" uri="{C3380CC4-5D6E-409C-BE32-E72D297353CC}">
                <c16:uniqueId val="{00000002-E08D-4F55-BCE2-A3D617523BFE}"/>
              </c:ext>
            </c:extLst>
          </c:dPt>
          <c:cat>
            <c:strRef>
              <c:f>SS!$C$38:$H$38</c:f>
              <c:strCache>
                <c:ptCount val="6"/>
                <c:pt idx="0">
                  <c:v>FY2020</c:v>
                </c:pt>
                <c:pt idx="1">
                  <c:v>FY2021</c:v>
                </c:pt>
                <c:pt idx="2">
                  <c:v>FY2022</c:v>
                </c:pt>
                <c:pt idx="3">
                  <c:v>FY2023</c:v>
                </c:pt>
                <c:pt idx="4">
                  <c:v>FY2024</c:v>
                </c:pt>
                <c:pt idx="5">
                  <c:v>FY2025</c:v>
                </c:pt>
              </c:strCache>
            </c:strRef>
          </c:cat>
          <c:val>
            <c:numRef>
              <c:f>SS!$C$45:$H$45</c:f>
              <c:numCache>
                <c:formatCode>_([$$-409]* #,##0_);_([$$-409]* \(#,##0\);_([$$-409]* "-"??_);_(@_)</c:formatCode>
                <c:ptCount val="6"/>
                <c:pt idx="0">
                  <c:v>15301</c:v>
                </c:pt>
                <c:pt idx="1">
                  <c:v>18884</c:v>
                </c:pt>
                <c:pt idx="2">
                  <c:v>22237</c:v>
                </c:pt>
                <c:pt idx="3">
                  <c:v>25098</c:v>
                </c:pt>
                <c:pt idx="4">
                  <c:v>28167</c:v>
                </c:pt>
                <c:pt idx="5">
                  <c:v>32791</c:v>
                </c:pt>
              </c:numCache>
            </c:numRef>
          </c:val>
          <c:extLst>
            <c:ext xmlns:c16="http://schemas.microsoft.com/office/drawing/2014/chart" uri="{C3380CC4-5D6E-409C-BE32-E72D297353CC}">
              <c16:uniqueId val="{00000003-E08D-4F55-BCE2-A3D617523BFE}"/>
            </c:ext>
          </c:extLst>
        </c:ser>
        <c:dLbls>
          <c:showLegendKey val="0"/>
          <c:showVal val="0"/>
          <c:showCatName val="0"/>
          <c:showSerName val="0"/>
          <c:showPercent val="0"/>
          <c:showBubbleSize val="0"/>
        </c:dLbls>
        <c:gapWidth val="219"/>
        <c:axId val="86637551"/>
        <c:axId val="86644271"/>
      </c:barChart>
      <c:lineChart>
        <c:grouping val="standard"/>
        <c:varyColors val="0"/>
        <c:ser>
          <c:idx val="1"/>
          <c:order val="1"/>
          <c:tx>
            <c:strRef>
              <c:f>SS!$B$46</c:f>
              <c:strCache>
                <c:ptCount val="1"/>
                <c:pt idx="0">
                  <c:v>Net income</c:v>
                </c:pt>
              </c:strCache>
            </c:strRef>
          </c:tx>
          <c:spPr>
            <a:ln>
              <a:solidFill>
                <a:srgbClr val="EA7131"/>
              </a:solidFill>
            </a:ln>
          </c:spPr>
          <c:marker>
            <c:symbol val="none"/>
          </c:marker>
          <c:cat>
            <c:strRef>
              <c:f>SS!$C$38:$H$38</c:f>
              <c:strCache>
                <c:ptCount val="6"/>
                <c:pt idx="0">
                  <c:v>FY2020</c:v>
                </c:pt>
                <c:pt idx="1">
                  <c:v>FY2021</c:v>
                </c:pt>
                <c:pt idx="2">
                  <c:v>FY2022</c:v>
                </c:pt>
                <c:pt idx="3">
                  <c:v>FY2023</c:v>
                </c:pt>
                <c:pt idx="4">
                  <c:v>FY2024</c:v>
                </c:pt>
                <c:pt idx="5">
                  <c:v>FY2025</c:v>
                </c:pt>
              </c:strCache>
            </c:strRef>
          </c:cat>
          <c:val>
            <c:numRef>
              <c:f>SS!$C$46:$H$46</c:f>
              <c:numCache>
                <c:formatCode>_([$$-409]* #,##0_);_([$$-409]* \(#,##0\);_([$$-409]* "-"??_);_(@_)</c:formatCode>
                <c:ptCount val="6"/>
                <c:pt idx="0">
                  <c:v>6411</c:v>
                </c:pt>
                <c:pt idx="1">
                  <c:v>8687</c:v>
                </c:pt>
                <c:pt idx="2">
                  <c:v>9930</c:v>
                </c:pt>
                <c:pt idx="3">
                  <c:v>11195</c:v>
                </c:pt>
                <c:pt idx="4">
                  <c:v>12874</c:v>
                </c:pt>
                <c:pt idx="5">
                  <c:v>14968</c:v>
                </c:pt>
              </c:numCache>
            </c:numRef>
          </c:val>
          <c:smooth val="0"/>
          <c:extLst>
            <c:ext xmlns:c16="http://schemas.microsoft.com/office/drawing/2014/chart" uri="{C3380CC4-5D6E-409C-BE32-E72D297353CC}">
              <c16:uniqueId val="{00000004-E08D-4F55-BCE2-A3D617523BFE}"/>
            </c:ext>
          </c:extLst>
        </c:ser>
        <c:dLbls>
          <c:showLegendKey val="0"/>
          <c:showVal val="0"/>
          <c:showCatName val="0"/>
          <c:showSerName val="0"/>
          <c:showPercent val="0"/>
          <c:showBubbleSize val="0"/>
        </c:dLbls>
        <c:marker val="1"/>
        <c:smooth val="0"/>
        <c:axId val="86637551"/>
        <c:axId val="86644271"/>
      </c:lineChart>
      <c:lineChart>
        <c:grouping val="standard"/>
        <c:varyColors val="0"/>
        <c:ser>
          <c:idx val="2"/>
          <c:order val="2"/>
          <c:tx>
            <c:strRef>
              <c:f>SS!$B$47</c:f>
              <c:strCache>
                <c:ptCount val="1"/>
                <c:pt idx="0">
                  <c:v>EPS</c:v>
                </c:pt>
              </c:strCache>
            </c:strRef>
          </c:tx>
          <c:spPr>
            <a:ln>
              <a:solidFill>
                <a:schemeClr val="tx2">
                  <a:lumMod val="75000"/>
                  <a:lumOff val="25000"/>
                </a:schemeClr>
              </a:solidFill>
            </a:ln>
          </c:spPr>
          <c:marker>
            <c:symbol val="none"/>
          </c:marker>
          <c:cat>
            <c:strRef>
              <c:f>SS!$C$38:$H$38</c:f>
              <c:strCache>
                <c:ptCount val="6"/>
                <c:pt idx="0">
                  <c:v>FY2020</c:v>
                </c:pt>
                <c:pt idx="1">
                  <c:v>FY2021</c:v>
                </c:pt>
                <c:pt idx="2">
                  <c:v>FY2022</c:v>
                </c:pt>
                <c:pt idx="3">
                  <c:v>FY2023</c:v>
                </c:pt>
                <c:pt idx="4">
                  <c:v>FY2024</c:v>
                </c:pt>
                <c:pt idx="5">
                  <c:v>FY2025</c:v>
                </c:pt>
              </c:strCache>
            </c:strRef>
          </c:cat>
          <c:val>
            <c:numRef>
              <c:f>SS!$C$47:$H$47</c:f>
              <c:numCache>
                <c:formatCode>_([$$-409]* #,##0.00_);_([$$-409]* \(#,##0.00\);_([$$-409]* "-"??_);_(@_)</c:formatCode>
                <c:ptCount val="6"/>
                <c:pt idx="0">
                  <c:v>6.4244532803180912</c:v>
                </c:pt>
                <c:pt idx="1">
                  <c:v>8.400201612903226</c:v>
                </c:pt>
                <c:pt idx="2">
                  <c:v>10.651905252317199</c:v>
                </c:pt>
                <c:pt idx="3">
                  <c:v>12.26955602536998</c:v>
                </c:pt>
                <c:pt idx="4">
                  <c:v>14.607335490830636</c:v>
                </c:pt>
                <c:pt idx="5">
                  <c:v>17.014348785871963</c:v>
                </c:pt>
              </c:numCache>
            </c:numRef>
          </c:val>
          <c:smooth val="0"/>
          <c:extLst>
            <c:ext xmlns:c16="http://schemas.microsoft.com/office/drawing/2014/chart" uri="{C3380CC4-5D6E-409C-BE32-E72D297353CC}">
              <c16:uniqueId val="{00000005-E08D-4F55-BCE2-A3D617523BFE}"/>
            </c:ext>
          </c:extLst>
        </c:ser>
        <c:dLbls>
          <c:showLegendKey val="0"/>
          <c:showVal val="0"/>
          <c:showCatName val="0"/>
          <c:showSerName val="0"/>
          <c:showPercent val="0"/>
          <c:showBubbleSize val="0"/>
        </c:dLbls>
        <c:marker val="1"/>
        <c:smooth val="0"/>
        <c:axId val="779199823"/>
        <c:axId val="779195023"/>
      </c:lineChart>
      <c:catAx>
        <c:axId val="86637551"/>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vert="horz"/>
          <a:lstStyle/>
          <a:p>
            <a:pPr>
              <a:defRPr/>
            </a:pPr>
            <a:endParaRPr lang="en-US"/>
          </a:p>
        </c:txPr>
        <c:crossAx val="86644271"/>
        <c:crossesAt val="-15000"/>
        <c:auto val="1"/>
        <c:lblAlgn val="ctr"/>
        <c:lblOffset val="100"/>
        <c:noMultiLvlLbl val="0"/>
      </c:catAx>
      <c:valAx>
        <c:axId val="86644271"/>
        <c:scaling>
          <c:orientation val="minMax"/>
          <c:max val="27000"/>
        </c:scaling>
        <c:delete val="0"/>
        <c:axPos val="l"/>
        <c:numFmt formatCode="_([$$-409]* #,##0_);_([$$-409]* \(#,##0\);_([$$-409]* &quot;-&quot;??_);_(@_)" sourceLinked="1"/>
        <c:majorTickMark val="none"/>
        <c:minorTickMark val="none"/>
        <c:tickLblPos val="nextTo"/>
        <c:spPr>
          <a:noFill/>
          <a:ln>
            <a:noFill/>
          </a:ln>
          <a:effectLst/>
        </c:spPr>
        <c:txPr>
          <a:bodyPr rot="-60000000" vert="horz"/>
          <a:lstStyle/>
          <a:p>
            <a:pPr>
              <a:defRPr/>
            </a:pPr>
            <a:endParaRPr lang="en-US"/>
          </a:p>
        </c:txPr>
        <c:crossAx val="86637551"/>
        <c:crosses val="autoZero"/>
        <c:crossBetween val="between"/>
      </c:valAx>
      <c:valAx>
        <c:axId val="779195023"/>
        <c:scaling>
          <c:orientation val="minMax"/>
        </c:scaling>
        <c:delete val="0"/>
        <c:axPos val="r"/>
        <c:numFmt formatCode="_([$$-409]* #,##0.00_);_([$$-409]* \(#,##0.00\);_([$$-409]* &quot;-&quot;??_);_(@_)" sourceLinked="1"/>
        <c:majorTickMark val="out"/>
        <c:minorTickMark val="none"/>
        <c:tickLblPos val="nextTo"/>
        <c:spPr>
          <a:ln>
            <a:noFill/>
          </a:ln>
        </c:spPr>
        <c:crossAx val="779199823"/>
        <c:crosses val="max"/>
        <c:crossBetween val="between"/>
        <c:majorUnit val="4"/>
      </c:valAx>
      <c:catAx>
        <c:axId val="779199823"/>
        <c:scaling>
          <c:orientation val="minMax"/>
        </c:scaling>
        <c:delete val="1"/>
        <c:axPos val="b"/>
        <c:numFmt formatCode="General" sourceLinked="1"/>
        <c:majorTickMark val="out"/>
        <c:minorTickMark val="none"/>
        <c:tickLblPos val="nextTo"/>
        <c:crossAx val="779195023"/>
        <c:crosses val="autoZero"/>
        <c:auto val="1"/>
        <c:lblAlgn val="ctr"/>
        <c:lblOffset val="100"/>
        <c:noMultiLvlLbl val="0"/>
      </c:catAx>
      <c:spPr>
        <a:noFill/>
      </c:spPr>
    </c:plotArea>
    <c:legend>
      <c:legendPos val="t"/>
      <c:layout>
        <c:manualLayout>
          <c:xMode val="edge"/>
          <c:yMode val="edge"/>
          <c:x val="1.0527777777777778E-2"/>
          <c:y val="0.10972222222222222"/>
          <c:w val="0.98727777777777781"/>
          <c:h val="0.1791189122193059"/>
        </c:manualLayout>
      </c:layout>
      <c:overlay val="0"/>
    </c:legend>
    <c:plotVisOnly val="1"/>
    <c:dispBlanksAs val="gap"/>
    <c:showDLblsOverMax val="0"/>
  </c:chart>
  <c:spPr>
    <a:no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sz="1800" b="0" i="0" u="none" strike="noStrike" kern="1200" baseline="0" dirty="0">
                <a:solidFill>
                  <a:sysClr val="windowText" lastClr="000000"/>
                </a:solidFill>
                <a:latin typeface="Arial" panose="020B0604020202020204" pitchFamily="34" charset="0"/>
                <a:cs typeface="Arial" panose="020B0604020202020204" pitchFamily="34" charset="0"/>
              </a:rPr>
              <a:t>Dividend Growth</a:t>
            </a:r>
          </a:p>
        </c:rich>
      </c:tx>
      <c:layout>
        <c:manualLayout>
          <c:xMode val="edge"/>
          <c:yMode val="edge"/>
          <c:x val="0.31050614202948251"/>
          <c:y val="4.1666666666666664E-2"/>
        </c:manualLayout>
      </c:layout>
      <c:overlay val="0"/>
      <c:spPr>
        <a:noFill/>
        <a:ln>
          <a:noFill/>
        </a:ln>
        <a:effectLst/>
      </c:spPr>
    </c:title>
    <c:autoTitleDeleted val="0"/>
    <c:plotArea>
      <c:layout>
        <c:manualLayout>
          <c:layoutTarget val="inner"/>
          <c:xMode val="edge"/>
          <c:yMode val="edge"/>
          <c:x val="0.14240885583341265"/>
          <c:y val="0.30217300962379706"/>
          <c:w val="0.73683019718408482"/>
          <c:h val="0.59510535141440657"/>
        </c:manualLayout>
      </c:layout>
      <c:barChart>
        <c:barDir val="col"/>
        <c:grouping val="clustered"/>
        <c:varyColors val="0"/>
        <c:ser>
          <c:idx val="0"/>
          <c:order val="0"/>
          <c:tx>
            <c:strRef>
              <c:f>SS!$B$54</c:f>
              <c:strCache>
                <c:ptCount val="1"/>
                <c:pt idx="0">
                  <c:v>Dividend Per Share, $</c:v>
                </c:pt>
              </c:strCache>
            </c:strRef>
          </c:tx>
          <c:spPr>
            <a:solidFill>
              <a:schemeClr val="tx1"/>
            </a:solidFill>
            <a:ln>
              <a:noFill/>
            </a:ln>
            <a:effectLst/>
          </c:spPr>
          <c:invertIfNegative val="0"/>
          <c:dPt>
            <c:idx val="0"/>
            <c:invertIfNegative val="0"/>
            <c:bubble3D val="0"/>
            <c:extLst>
              <c:ext xmlns:c16="http://schemas.microsoft.com/office/drawing/2014/chart" uri="{C3380CC4-5D6E-409C-BE32-E72D297353CC}">
                <c16:uniqueId val="{00000000-DD69-46F9-87C4-8200CDE8D58A}"/>
              </c:ext>
            </c:extLst>
          </c:dPt>
          <c:dPt>
            <c:idx val="1"/>
            <c:invertIfNegative val="0"/>
            <c:bubble3D val="0"/>
            <c:extLst>
              <c:ext xmlns:c16="http://schemas.microsoft.com/office/drawing/2014/chart" uri="{C3380CC4-5D6E-409C-BE32-E72D297353CC}">
                <c16:uniqueId val="{00000001-DD69-46F9-87C4-8200CDE8D58A}"/>
              </c:ext>
            </c:extLst>
          </c:dPt>
          <c:dPt>
            <c:idx val="2"/>
            <c:invertIfNegative val="0"/>
            <c:bubble3D val="0"/>
            <c:extLst>
              <c:ext xmlns:c16="http://schemas.microsoft.com/office/drawing/2014/chart" uri="{C3380CC4-5D6E-409C-BE32-E72D297353CC}">
                <c16:uniqueId val="{00000002-DD69-46F9-87C4-8200CDE8D58A}"/>
              </c:ext>
            </c:extLst>
          </c:dPt>
          <c:cat>
            <c:strRef>
              <c:f>SS!$C$49:$H$49</c:f>
              <c:strCache>
                <c:ptCount val="6"/>
                <c:pt idx="0">
                  <c:v>FY2020</c:v>
                </c:pt>
                <c:pt idx="1">
                  <c:v>FY2021</c:v>
                </c:pt>
                <c:pt idx="2">
                  <c:v>FY2022</c:v>
                </c:pt>
                <c:pt idx="3">
                  <c:v>FY2023</c:v>
                </c:pt>
                <c:pt idx="4">
                  <c:v>FY2024</c:v>
                </c:pt>
                <c:pt idx="5">
                  <c:v>FY2025</c:v>
                </c:pt>
              </c:strCache>
            </c:strRef>
          </c:cat>
          <c:val>
            <c:numRef>
              <c:f>SS!$C$54:$H$54</c:f>
              <c:numCache>
                <c:formatCode>_([$$-409]* #,##0.00_);_([$$-409]* \(#,##0.00\);_([$$-409]* "-"??_);_(@_)</c:formatCode>
                <c:ptCount val="6"/>
                <c:pt idx="0">
                  <c:v>1.5954274353876741</c:v>
                </c:pt>
                <c:pt idx="1">
                  <c:v>1.7550403225806452</c:v>
                </c:pt>
                <c:pt idx="2">
                  <c:v>1.9598352214212151</c:v>
                </c:pt>
                <c:pt idx="3">
                  <c:v>2.2811839323467229</c:v>
                </c:pt>
                <c:pt idx="4">
                  <c:v>2.6407766990291264</c:v>
                </c:pt>
                <c:pt idx="5">
                  <c:v>3.0419426048565121</c:v>
                </c:pt>
              </c:numCache>
            </c:numRef>
          </c:val>
          <c:extLst>
            <c:ext xmlns:c16="http://schemas.microsoft.com/office/drawing/2014/chart" uri="{C3380CC4-5D6E-409C-BE32-E72D297353CC}">
              <c16:uniqueId val="{00000003-DD69-46F9-87C4-8200CDE8D58A}"/>
            </c:ext>
          </c:extLst>
        </c:ser>
        <c:dLbls>
          <c:showLegendKey val="0"/>
          <c:showVal val="0"/>
          <c:showCatName val="0"/>
          <c:showSerName val="0"/>
          <c:showPercent val="0"/>
          <c:showBubbleSize val="0"/>
        </c:dLbls>
        <c:gapWidth val="219"/>
        <c:axId val="86637551"/>
        <c:axId val="86644271"/>
      </c:barChart>
      <c:lineChart>
        <c:grouping val="standard"/>
        <c:varyColors val="0"/>
        <c:ser>
          <c:idx val="1"/>
          <c:order val="1"/>
          <c:tx>
            <c:strRef>
              <c:f>SS!$B$55</c:f>
              <c:strCache>
                <c:ptCount val="1"/>
                <c:pt idx="0">
                  <c:v>Y/Y change in Dividend Per Share, %</c:v>
                </c:pt>
              </c:strCache>
            </c:strRef>
          </c:tx>
          <c:spPr>
            <a:ln>
              <a:solidFill>
                <a:srgbClr val="EA7131"/>
              </a:solidFill>
            </a:ln>
          </c:spPr>
          <c:marker>
            <c:symbol val="none"/>
          </c:marker>
          <c:cat>
            <c:strRef>
              <c:f>SS!$C$44:$H$44</c:f>
              <c:strCache>
                <c:ptCount val="6"/>
                <c:pt idx="0">
                  <c:v>FY2020</c:v>
                </c:pt>
                <c:pt idx="1">
                  <c:v>FY2021</c:v>
                </c:pt>
                <c:pt idx="2">
                  <c:v>FY2022</c:v>
                </c:pt>
                <c:pt idx="3">
                  <c:v>FY2023</c:v>
                </c:pt>
                <c:pt idx="4">
                  <c:v>FY2024</c:v>
                </c:pt>
                <c:pt idx="5">
                  <c:v>FY2025</c:v>
                </c:pt>
              </c:strCache>
            </c:strRef>
          </c:cat>
          <c:val>
            <c:numRef>
              <c:f>SS!$C$55:$H$55</c:f>
              <c:numCache>
                <c:formatCode>0.0%</c:formatCode>
                <c:ptCount val="6"/>
                <c:pt idx="0">
                  <c:v>0.21228761261427734</c:v>
                </c:pt>
                <c:pt idx="1">
                  <c:v>0.10004396543060996</c:v>
                </c:pt>
                <c:pt idx="2">
                  <c:v>0.11668956901197319</c:v>
                </c:pt>
                <c:pt idx="3">
                  <c:v>0.1639672087801724</c:v>
                </c:pt>
                <c:pt idx="4">
                  <c:v>0.15763427121480708</c:v>
                </c:pt>
                <c:pt idx="5">
                  <c:v>0.15191208933904679</c:v>
                </c:pt>
              </c:numCache>
            </c:numRef>
          </c:val>
          <c:smooth val="0"/>
          <c:extLst>
            <c:ext xmlns:c16="http://schemas.microsoft.com/office/drawing/2014/chart" uri="{C3380CC4-5D6E-409C-BE32-E72D297353CC}">
              <c16:uniqueId val="{00000004-DD69-46F9-87C4-8200CDE8D58A}"/>
            </c:ext>
          </c:extLst>
        </c:ser>
        <c:dLbls>
          <c:showLegendKey val="0"/>
          <c:showVal val="0"/>
          <c:showCatName val="0"/>
          <c:showSerName val="0"/>
          <c:showPercent val="0"/>
          <c:showBubbleSize val="0"/>
        </c:dLbls>
        <c:marker val="1"/>
        <c:smooth val="0"/>
        <c:axId val="350597663"/>
        <c:axId val="350608223"/>
      </c:lineChart>
      <c:catAx>
        <c:axId val="86637551"/>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vert="horz"/>
          <a:lstStyle/>
          <a:p>
            <a:pPr>
              <a:defRPr/>
            </a:pPr>
            <a:endParaRPr lang="en-US"/>
          </a:p>
        </c:txPr>
        <c:crossAx val="86644271"/>
        <c:crossesAt val="-15000"/>
        <c:auto val="1"/>
        <c:lblAlgn val="ctr"/>
        <c:lblOffset val="100"/>
        <c:noMultiLvlLbl val="0"/>
      </c:catAx>
      <c:valAx>
        <c:axId val="86644271"/>
        <c:scaling>
          <c:orientation val="minMax"/>
          <c:max val="3"/>
        </c:scaling>
        <c:delete val="0"/>
        <c:axPos val="l"/>
        <c:numFmt formatCode="_([$$-409]* #,##0.00_);_([$$-409]* \(#,##0.00\);_([$$-409]* &quot;-&quot;??_);_(@_)" sourceLinked="1"/>
        <c:majorTickMark val="none"/>
        <c:minorTickMark val="none"/>
        <c:tickLblPos val="nextTo"/>
        <c:spPr>
          <a:noFill/>
          <a:ln>
            <a:noFill/>
          </a:ln>
          <a:effectLst/>
        </c:spPr>
        <c:txPr>
          <a:bodyPr rot="-60000000" vert="horz"/>
          <a:lstStyle/>
          <a:p>
            <a:pPr>
              <a:defRPr/>
            </a:pPr>
            <a:endParaRPr lang="en-US"/>
          </a:p>
        </c:txPr>
        <c:crossAx val="86637551"/>
        <c:crosses val="autoZero"/>
        <c:crossBetween val="between"/>
        <c:majorUnit val="1"/>
      </c:valAx>
      <c:valAx>
        <c:axId val="350608223"/>
        <c:scaling>
          <c:orientation val="minMax"/>
          <c:min val="4.0000000000000008E-2"/>
        </c:scaling>
        <c:delete val="0"/>
        <c:axPos val="r"/>
        <c:numFmt formatCode="0.0%" sourceLinked="1"/>
        <c:majorTickMark val="out"/>
        <c:minorTickMark val="none"/>
        <c:tickLblPos val="nextTo"/>
        <c:spPr>
          <a:ln>
            <a:noFill/>
          </a:ln>
        </c:spPr>
        <c:crossAx val="350597663"/>
        <c:crosses val="max"/>
        <c:crossBetween val="between"/>
        <c:majorUnit val="8.0000000000000016E-2"/>
      </c:valAx>
      <c:catAx>
        <c:axId val="350597663"/>
        <c:scaling>
          <c:orientation val="minMax"/>
        </c:scaling>
        <c:delete val="1"/>
        <c:axPos val="b"/>
        <c:numFmt formatCode="General" sourceLinked="1"/>
        <c:majorTickMark val="out"/>
        <c:minorTickMark val="none"/>
        <c:tickLblPos val="nextTo"/>
        <c:crossAx val="350608223"/>
        <c:crosses val="autoZero"/>
        <c:auto val="1"/>
        <c:lblAlgn val="ctr"/>
        <c:lblOffset val="100"/>
        <c:noMultiLvlLbl val="0"/>
      </c:catAx>
      <c:spPr>
        <a:noFill/>
      </c:spPr>
    </c:plotArea>
    <c:legend>
      <c:legendPos val="t"/>
      <c:layout>
        <c:manualLayout>
          <c:xMode val="edge"/>
          <c:yMode val="edge"/>
          <c:x val="5.0052373728453649E-2"/>
          <c:y val="0.16527777777777777"/>
          <c:w val="0.9"/>
          <c:h val="7.8996427529892096E-2"/>
        </c:manualLayout>
      </c:layout>
      <c:overlay val="0"/>
    </c:legend>
    <c:plotVisOnly val="1"/>
    <c:dispBlanksAs val="gap"/>
    <c:showDLblsOverMax val="0"/>
  </c:chart>
  <c:spPr>
    <a:no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b="0"/>
            </a:pPr>
            <a:r>
              <a:rPr lang="en-US" sz="1800" b="0" i="0" u="none" strike="noStrike" kern="1200" baseline="0" dirty="0">
                <a:solidFill>
                  <a:sysClr val="windowText" lastClr="000000"/>
                </a:solidFill>
                <a:latin typeface="Arial" panose="020B0604020202020204" pitchFamily="34" charset="0"/>
                <a:cs typeface="Arial" panose="020B0604020202020204" pitchFamily="34" charset="0"/>
              </a:rPr>
              <a:t>Revenue, OI, Margin</a:t>
            </a:r>
          </a:p>
        </c:rich>
      </c:tx>
      <c:layout>
        <c:manualLayout>
          <c:xMode val="edge"/>
          <c:yMode val="edge"/>
          <c:x val="0.27826329560967322"/>
          <c:y val="9.4798227198507109E-3"/>
        </c:manualLayout>
      </c:layout>
      <c:overlay val="0"/>
      <c:spPr>
        <a:noFill/>
        <a:ln>
          <a:noFill/>
        </a:ln>
        <a:effectLst/>
      </c:spPr>
    </c:title>
    <c:autoTitleDeleted val="0"/>
    <c:plotArea>
      <c:layout>
        <c:manualLayout>
          <c:layoutTarget val="inner"/>
          <c:xMode val="edge"/>
          <c:yMode val="edge"/>
          <c:x val="0.16327115335653059"/>
          <c:y val="0.24660079309540472"/>
          <c:w val="0.7118282271068489"/>
          <c:h val="0.64100769769069288"/>
        </c:manualLayout>
      </c:layout>
      <c:barChart>
        <c:barDir val="col"/>
        <c:grouping val="clustered"/>
        <c:varyColors val="0"/>
        <c:ser>
          <c:idx val="0"/>
          <c:order val="0"/>
          <c:tx>
            <c:strRef>
              <c:f>SS!$B$89</c:f>
              <c:strCache>
                <c:ptCount val="1"/>
                <c:pt idx="0">
                  <c:v>Net Revenue </c:v>
                </c:pt>
              </c:strCache>
            </c:strRef>
          </c:tx>
          <c:spPr>
            <a:solidFill>
              <a:schemeClr val="tx1"/>
            </a:solidFill>
            <a:ln>
              <a:noFill/>
            </a:ln>
            <a:effectLst/>
          </c:spPr>
          <c:invertIfNegative val="0"/>
          <c:dPt>
            <c:idx val="0"/>
            <c:invertIfNegative val="0"/>
            <c:bubble3D val="0"/>
            <c:extLst>
              <c:ext xmlns:c16="http://schemas.microsoft.com/office/drawing/2014/chart" uri="{C3380CC4-5D6E-409C-BE32-E72D297353CC}">
                <c16:uniqueId val="{00000000-8520-4042-AE28-29F02D4D50CF}"/>
              </c:ext>
            </c:extLst>
          </c:dPt>
          <c:dPt>
            <c:idx val="1"/>
            <c:invertIfNegative val="0"/>
            <c:bubble3D val="0"/>
            <c:extLst>
              <c:ext xmlns:c16="http://schemas.microsoft.com/office/drawing/2014/chart" uri="{C3380CC4-5D6E-409C-BE32-E72D297353CC}">
                <c16:uniqueId val="{00000001-8520-4042-AE28-29F02D4D50CF}"/>
              </c:ext>
            </c:extLst>
          </c:dPt>
          <c:dPt>
            <c:idx val="2"/>
            <c:invertIfNegative val="0"/>
            <c:bubble3D val="0"/>
            <c:extLst>
              <c:ext xmlns:c16="http://schemas.microsoft.com/office/drawing/2014/chart" uri="{C3380CC4-5D6E-409C-BE32-E72D297353CC}">
                <c16:uniqueId val="{00000002-8520-4042-AE28-29F02D4D50CF}"/>
              </c:ext>
            </c:extLst>
          </c:dPt>
          <c:cat>
            <c:strRef>
              <c:f>SS!$C$88:$H$88</c:f>
              <c:strCache>
                <c:ptCount val="6"/>
                <c:pt idx="0">
                  <c:v>FY2020</c:v>
                </c:pt>
                <c:pt idx="1">
                  <c:v>FY2021</c:v>
                </c:pt>
                <c:pt idx="2">
                  <c:v>FY2022</c:v>
                </c:pt>
                <c:pt idx="3">
                  <c:v>FY2023</c:v>
                </c:pt>
                <c:pt idx="4">
                  <c:v>FY2024</c:v>
                </c:pt>
                <c:pt idx="5">
                  <c:v>FY2025</c:v>
                </c:pt>
              </c:strCache>
            </c:strRef>
          </c:cat>
          <c:val>
            <c:numRef>
              <c:f>SS!$C$89:$H$89</c:f>
              <c:numCache>
                <c:formatCode>_([$$-409]* #,##0_);_([$$-409]* \(#,##0\);_([$$-409]* "-"??_);_(@_)</c:formatCode>
                <c:ptCount val="6"/>
                <c:pt idx="0">
                  <c:v>15301</c:v>
                </c:pt>
                <c:pt idx="1">
                  <c:v>18884</c:v>
                </c:pt>
                <c:pt idx="2">
                  <c:v>22237</c:v>
                </c:pt>
                <c:pt idx="3">
                  <c:v>25098</c:v>
                </c:pt>
                <c:pt idx="4">
                  <c:v>28167</c:v>
                </c:pt>
                <c:pt idx="5">
                  <c:v>32791</c:v>
                </c:pt>
              </c:numCache>
            </c:numRef>
          </c:val>
          <c:extLst>
            <c:ext xmlns:c16="http://schemas.microsoft.com/office/drawing/2014/chart" uri="{C3380CC4-5D6E-409C-BE32-E72D297353CC}">
              <c16:uniqueId val="{00000003-8520-4042-AE28-29F02D4D50CF}"/>
            </c:ext>
          </c:extLst>
        </c:ser>
        <c:dLbls>
          <c:showLegendKey val="0"/>
          <c:showVal val="0"/>
          <c:showCatName val="0"/>
          <c:showSerName val="0"/>
          <c:showPercent val="0"/>
          <c:showBubbleSize val="0"/>
        </c:dLbls>
        <c:gapWidth val="219"/>
        <c:axId val="86637551"/>
        <c:axId val="86644271"/>
      </c:barChart>
      <c:lineChart>
        <c:grouping val="standard"/>
        <c:varyColors val="0"/>
        <c:ser>
          <c:idx val="1"/>
          <c:order val="1"/>
          <c:tx>
            <c:strRef>
              <c:f>SS!$B$90</c:f>
              <c:strCache>
                <c:ptCount val="1"/>
                <c:pt idx="0">
                  <c:v>Operating expenses, mm</c:v>
                </c:pt>
              </c:strCache>
            </c:strRef>
          </c:tx>
          <c:spPr>
            <a:ln>
              <a:solidFill>
                <a:srgbClr val="EA7131"/>
              </a:solidFill>
            </a:ln>
          </c:spPr>
          <c:marker>
            <c:symbol val="none"/>
          </c:marker>
          <c:cat>
            <c:strRef>
              <c:f>SS!$C$88:$H$88</c:f>
              <c:strCache>
                <c:ptCount val="6"/>
                <c:pt idx="0">
                  <c:v>FY2020</c:v>
                </c:pt>
                <c:pt idx="1">
                  <c:v>FY2021</c:v>
                </c:pt>
                <c:pt idx="2">
                  <c:v>FY2022</c:v>
                </c:pt>
                <c:pt idx="3">
                  <c:v>FY2023</c:v>
                </c:pt>
                <c:pt idx="4">
                  <c:v>FY2024</c:v>
                </c:pt>
                <c:pt idx="5">
                  <c:v>FY2025</c:v>
                </c:pt>
              </c:strCache>
            </c:strRef>
          </c:cat>
          <c:val>
            <c:numRef>
              <c:f>SS!$C$90:$H$90</c:f>
              <c:numCache>
                <c:formatCode>_([$$-409]* #,##0_);_([$$-409]* \(#,##0\);_([$$-409]* "-"??_);_(@_)</c:formatCode>
                <c:ptCount val="6"/>
                <c:pt idx="0">
                  <c:v>7220</c:v>
                </c:pt>
                <c:pt idx="1">
                  <c:v>8802</c:v>
                </c:pt>
                <c:pt idx="2">
                  <c:v>9973</c:v>
                </c:pt>
                <c:pt idx="3">
                  <c:v>11090</c:v>
                </c:pt>
                <c:pt idx="4">
                  <c:v>12585</c:v>
                </c:pt>
                <c:pt idx="5">
                  <c:v>13894</c:v>
                </c:pt>
              </c:numCache>
            </c:numRef>
          </c:val>
          <c:smooth val="0"/>
          <c:extLst>
            <c:ext xmlns:c16="http://schemas.microsoft.com/office/drawing/2014/chart" uri="{C3380CC4-5D6E-409C-BE32-E72D297353CC}">
              <c16:uniqueId val="{00000004-8520-4042-AE28-29F02D4D50CF}"/>
            </c:ext>
          </c:extLst>
        </c:ser>
        <c:dLbls>
          <c:showLegendKey val="0"/>
          <c:showVal val="0"/>
          <c:showCatName val="0"/>
          <c:showSerName val="0"/>
          <c:showPercent val="0"/>
          <c:showBubbleSize val="0"/>
        </c:dLbls>
        <c:marker val="1"/>
        <c:smooth val="0"/>
        <c:axId val="86637551"/>
        <c:axId val="86644271"/>
      </c:lineChart>
      <c:lineChart>
        <c:grouping val="standard"/>
        <c:varyColors val="0"/>
        <c:ser>
          <c:idx val="2"/>
          <c:order val="2"/>
          <c:tx>
            <c:strRef>
              <c:f>SS!$B$91</c:f>
              <c:strCache>
                <c:ptCount val="1"/>
                <c:pt idx="0">
                  <c:v>Margin, %</c:v>
                </c:pt>
              </c:strCache>
            </c:strRef>
          </c:tx>
          <c:spPr>
            <a:ln>
              <a:solidFill>
                <a:schemeClr val="tx2">
                  <a:lumMod val="75000"/>
                  <a:lumOff val="25000"/>
                </a:schemeClr>
              </a:solidFill>
            </a:ln>
          </c:spPr>
          <c:marker>
            <c:symbol val="none"/>
          </c:marker>
          <c:cat>
            <c:strRef>
              <c:f>SS!$C$88:$H$88</c:f>
              <c:strCache>
                <c:ptCount val="6"/>
                <c:pt idx="0">
                  <c:v>FY2020</c:v>
                </c:pt>
                <c:pt idx="1">
                  <c:v>FY2021</c:v>
                </c:pt>
                <c:pt idx="2">
                  <c:v>FY2022</c:v>
                </c:pt>
                <c:pt idx="3">
                  <c:v>FY2023</c:v>
                </c:pt>
                <c:pt idx="4">
                  <c:v>FY2024</c:v>
                </c:pt>
                <c:pt idx="5">
                  <c:v>FY2025</c:v>
                </c:pt>
              </c:strCache>
            </c:strRef>
          </c:cat>
          <c:val>
            <c:numRef>
              <c:f>SS!$C$91:$H$91</c:f>
              <c:numCache>
                <c:formatCode>0.0%</c:formatCode>
                <c:ptCount val="6"/>
                <c:pt idx="0">
                  <c:v>0.54445066816035848</c:v>
                </c:pt>
                <c:pt idx="1">
                  <c:v>0.56254180602006687</c:v>
                </c:pt>
                <c:pt idx="2">
                  <c:v>0.57241011668542319</c:v>
                </c:pt>
                <c:pt idx="3">
                  <c:v>0.53290634599045816</c:v>
                </c:pt>
                <c:pt idx="4">
                  <c:v>0.54321118407117142</c:v>
                </c:pt>
                <c:pt idx="5">
                  <c:v>0.57053559383010299</c:v>
                </c:pt>
              </c:numCache>
            </c:numRef>
          </c:val>
          <c:smooth val="0"/>
          <c:extLst>
            <c:ext xmlns:c16="http://schemas.microsoft.com/office/drawing/2014/chart" uri="{C3380CC4-5D6E-409C-BE32-E72D297353CC}">
              <c16:uniqueId val="{00000005-8520-4042-AE28-29F02D4D50CF}"/>
            </c:ext>
          </c:extLst>
        </c:ser>
        <c:dLbls>
          <c:showLegendKey val="0"/>
          <c:showVal val="0"/>
          <c:showCatName val="0"/>
          <c:showSerName val="0"/>
          <c:showPercent val="0"/>
          <c:showBubbleSize val="0"/>
        </c:dLbls>
        <c:marker val="1"/>
        <c:smooth val="0"/>
        <c:axId val="1822795520"/>
        <c:axId val="1822794560"/>
      </c:lineChart>
      <c:catAx>
        <c:axId val="86637551"/>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vert="horz"/>
          <a:lstStyle/>
          <a:p>
            <a:pPr>
              <a:defRPr/>
            </a:pPr>
            <a:endParaRPr lang="en-US"/>
          </a:p>
        </c:txPr>
        <c:crossAx val="86644271"/>
        <c:crossesAt val="-15000"/>
        <c:auto val="1"/>
        <c:lblAlgn val="ctr"/>
        <c:lblOffset val="100"/>
        <c:noMultiLvlLbl val="0"/>
      </c:catAx>
      <c:valAx>
        <c:axId val="86644271"/>
        <c:scaling>
          <c:orientation val="minMax"/>
          <c:max val="27000"/>
        </c:scaling>
        <c:delete val="0"/>
        <c:axPos val="l"/>
        <c:numFmt formatCode="_([$$-409]* #,##0_);_([$$-409]* \(#,##0\);_([$$-409]* &quot;-&quot;??_);_(@_)" sourceLinked="1"/>
        <c:majorTickMark val="none"/>
        <c:minorTickMark val="none"/>
        <c:tickLblPos val="nextTo"/>
        <c:spPr>
          <a:noFill/>
          <a:ln>
            <a:noFill/>
          </a:ln>
          <a:effectLst/>
        </c:spPr>
        <c:txPr>
          <a:bodyPr rot="-60000000" vert="horz"/>
          <a:lstStyle/>
          <a:p>
            <a:pPr>
              <a:defRPr/>
            </a:pPr>
            <a:endParaRPr lang="en-US"/>
          </a:p>
        </c:txPr>
        <c:crossAx val="86637551"/>
        <c:crosses val="autoZero"/>
        <c:crossBetween val="between"/>
      </c:valAx>
      <c:valAx>
        <c:axId val="1822794560"/>
        <c:scaling>
          <c:orientation val="minMax"/>
          <c:max val="0.58500000000000008"/>
          <c:min val="0.53"/>
        </c:scaling>
        <c:delete val="0"/>
        <c:axPos val="r"/>
        <c:numFmt formatCode="0.0%" sourceLinked="1"/>
        <c:majorTickMark val="out"/>
        <c:minorTickMark val="none"/>
        <c:tickLblPos val="nextTo"/>
        <c:spPr>
          <a:ln>
            <a:noFill/>
          </a:ln>
        </c:spPr>
        <c:crossAx val="1822795520"/>
        <c:crosses val="max"/>
        <c:crossBetween val="between"/>
      </c:valAx>
      <c:catAx>
        <c:axId val="1822795520"/>
        <c:scaling>
          <c:orientation val="minMax"/>
        </c:scaling>
        <c:delete val="1"/>
        <c:axPos val="b"/>
        <c:numFmt formatCode="General" sourceLinked="1"/>
        <c:majorTickMark val="out"/>
        <c:minorTickMark val="none"/>
        <c:tickLblPos val="nextTo"/>
        <c:crossAx val="1822794560"/>
        <c:crosses val="autoZero"/>
        <c:auto val="1"/>
        <c:lblAlgn val="ctr"/>
        <c:lblOffset val="100"/>
        <c:noMultiLvlLbl val="0"/>
      </c:catAx>
      <c:spPr>
        <a:noFill/>
      </c:spPr>
    </c:plotArea>
    <c:legend>
      <c:legendPos val="t"/>
      <c:layout>
        <c:manualLayout>
          <c:xMode val="edge"/>
          <c:yMode val="edge"/>
          <c:x val="1.0527874826489151E-2"/>
          <c:y val="0.11446214135759272"/>
          <c:w val="0.98727777777777781"/>
          <c:h val="0.11776918989420801"/>
        </c:manualLayout>
      </c:layout>
      <c:overlay val="0"/>
    </c:legend>
    <c:plotVisOnly val="1"/>
    <c:dispBlanksAs val="gap"/>
    <c:showDLblsOverMax val="0"/>
  </c:chart>
  <c:spPr>
    <a:no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395145237717768"/>
          <c:y val="5.1425899953249185E-2"/>
          <c:w val="0.79528792122461212"/>
          <c:h val="0.76061225165928603"/>
        </c:manualLayout>
      </c:layout>
      <c:scatterChart>
        <c:scatterStyle val="lineMarker"/>
        <c:varyColors val="1"/>
        <c:ser>
          <c:idx val="0"/>
          <c:order val="0"/>
          <c:tx>
            <c:strRef>
              <c:f>Sheet1!$H$83</c:f>
              <c:strCache>
                <c:ptCount val="1"/>
                <c:pt idx="0">
                  <c:v>Impact</c:v>
                </c:pt>
              </c:strCache>
            </c:strRef>
          </c:tx>
          <c:spPr>
            <a:ln w="25400">
              <a:noFill/>
            </a:ln>
          </c:spPr>
          <c:marker>
            <c:symbol val="diamond"/>
            <c:size val="17"/>
          </c:marker>
          <c:dPt>
            <c:idx val="0"/>
            <c:marker>
              <c:spPr>
                <a:solidFill>
                  <a:schemeClr val="accent1"/>
                </a:solidFill>
                <a:ln w="9525">
                  <a:solidFill>
                    <a:schemeClr val="accent1"/>
                  </a:solidFill>
                </a:ln>
                <a:effectLst/>
              </c:spPr>
            </c:marker>
            <c:bubble3D val="0"/>
            <c:spPr>
              <a:ln w="25400" cap="rnd">
                <a:noFill/>
                <a:round/>
              </a:ln>
              <a:effectLst/>
            </c:spPr>
            <c:extLst>
              <c:ext xmlns:c16="http://schemas.microsoft.com/office/drawing/2014/chart" uri="{C3380CC4-5D6E-409C-BE32-E72D297353CC}">
                <c16:uniqueId val="{00000001-7B1C-4307-9B16-EDD053701AD8}"/>
              </c:ext>
            </c:extLst>
          </c:dPt>
          <c:dPt>
            <c:idx val="1"/>
            <c:marker>
              <c:spPr>
                <a:solidFill>
                  <a:schemeClr val="accent2"/>
                </a:solidFill>
                <a:ln w="9525">
                  <a:solidFill>
                    <a:schemeClr val="accent2"/>
                  </a:solidFill>
                </a:ln>
                <a:effectLst/>
              </c:spPr>
            </c:marker>
            <c:bubble3D val="0"/>
            <c:spPr>
              <a:ln w="25400" cap="rnd">
                <a:noFill/>
                <a:round/>
              </a:ln>
              <a:effectLst/>
            </c:spPr>
            <c:extLst>
              <c:ext xmlns:c16="http://schemas.microsoft.com/office/drawing/2014/chart" uri="{C3380CC4-5D6E-409C-BE32-E72D297353CC}">
                <c16:uniqueId val="{00000003-7B1C-4307-9B16-EDD053701AD8}"/>
              </c:ext>
            </c:extLst>
          </c:dPt>
          <c:dPt>
            <c:idx val="2"/>
            <c:marker>
              <c:spPr>
                <a:solidFill>
                  <a:schemeClr val="accent3"/>
                </a:solidFill>
                <a:ln w="9525">
                  <a:solidFill>
                    <a:schemeClr val="accent3"/>
                  </a:solidFill>
                </a:ln>
                <a:effectLst/>
              </c:spPr>
            </c:marker>
            <c:bubble3D val="0"/>
            <c:spPr>
              <a:ln w="25400" cap="rnd">
                <a:noFill/>
                <a:round/>
              </a:ln>
              <a:effectLst/>
            </c:spPr>
            <c:extLst>
              <c:ext xmlns:c16="http://schemas.microsoft.com/office/drawing/2014/chart" uri="{C3380CC4-5D6E-409C-BE32-E72D297353CC}">
                <c16:uniqueId val="{00000005-7B1C-4307-9B16-EDD053701AD8}"/>
              </c:ext>
            </c:extLst>
          </c:dPt>
          <c:dPt>
            <c:idx val="3"/>
            <c:marker>
              <c:spPr>
                <a:solidFill>
                  <a:schemeClr val="accent4"/>
                </a:solidFill>
                <a:ln w="9525">
                  <a:solidFill>
                    <a:schemeClr val="accent4"/>
                  </a:solidFill>
                </a:ln>
                <a:effectLst/>
              </c:spPr>
            </c:marker>
            <c:bubble3D val="0"/>
            <c:spPr>
              <a:ln w="25400" cap="rnd">
                <a:noFill/>
                <a:round/>
              </a:ln>
              <a:effectLst/>
            </c:spPr>
            <c:extLst>
              <c:ext xmlns:c16="http://schemas.microsoft.com/office/drawing/2014/chart" uri="{C3380CC4-5D6E-409C-BE32-E72D297353CC}">
                <c16:uniqueId val="{00000007-7B1C-4307-9B16-EDD053701AD8}"/>
              </c:ext>
            </c:extLst>
          </c:dPt>
          <c:xVal>
            <c:numRef>
              <c:f>Sheet1!$G$84:$G$87</c:f>
              <c:numCache>
                <c:formatCode>General</c:formatCode>
                <c:ptCount val="4"/>
                <c:pt idx="0">
                  <c:v>3</c:v>
                </c:pt>
                <c:pt idx="1">
                  <c:v>1</c:v>
                </c:pt>
                <c:pt idx="2">
                  <c:v>2</c:v>
                </c:pt>
                <c:pt idx="3">
                  <c:v>2</c:v>
                </c:pt>
              </c:numCache>
            </c:numRef>
          </c:xVal>
          <c:yVal>
            <c:numRef>
              <c:f>Sheet1!$H$84:$H$87</c:f>
              <c:numCache>
                <c:formatCode>General</c:formatCode>
                <c:ptCount val="4"/>
                <c:pt idx="0">
                  <c:v>2</c:v>
                </c:pt>
                <c:pt idx="1">
                  <c:v>1</c:v>
                </c:pt>
                <c:pt idx="2">
                  <c:v>1</c:v>
                </c:pt>
                <c:pt idx="3">
                  <c:v>3</c:v>
                </c:pt>
              </c:numCache>
            </c:numRef>
          </c:yVal>
          <c:smooth val="0"/>
          <c:extLst>
            <c:ext xmlns:c16="http://schemas.microsoft.com/office/drawing/2014/chart" uri="{C3380CC4-5D6E-409C-BE32-E72D297353CC}">
              <c16:uniqueId val="{00000008-7B1C-4307-9B16-EDD053701AD8}"/>
            </c:ext>
          </c:extLst>
        </c:ser>
        <c:dLbls>
          <c:showLegendKey val="0"/>
          <c:showVal val="0"/>
          <c:showCatName val="0"/>
          <c:showSerName val="0"/>
          <c:showPercent val="0"/>
          <c:showBubbleSize val="0"/>
        </c:dLbls>
        <c:axId val="1215215040"/>
        <c:axId val="1215204480"/>
      </c:scatterChart>
      <c:valAx>
        <c:axId val="1215215040"/>
        <c:scaling>
          <c:orientation val="minMax"/>
          <c:max val="3"/>
          <c:min val="1"/>
        </c:scaling>
        <c:delete val="1"/>
        <c:axPos val="b"/>
        <c:majorGridlines>
          <c:spPr>
            <a:ln w="9525" cap="flat" cmpd="sng" algn="ctr">
              <a:solidFill>
                <a:schemeClr val="tx1"/>
              </a:solidFill>
              <a:round/>
            </a:ln>
            <a:effectLst/>
          </c:spPr>
        </c:majorGridlines>
        <c:numFmt formatCode="&quot;$&quot;#,##0.00" sourceLinked="0"/>
        <c:majorTickMark val="none"/>
        <c:minorTickMark val="none"/>
        <c:tickLblPos val="nextTo"/>
        <c:crossAx val="1215204480"/>
        <c:crosses val="autoZero"/>
        <c:crossBetween val="midCat"/>
        <c:majorUnit val="1"/>
      </c:valAx>
      <c:valAx>
        <c:axId val="1215204480"/>
        <c:scaling>
          <c:orientation val="minMax"/>
          <c:max val="3"/>
          <c:min val="1"/>
        </c:scaling>
        <c:delete val="1"/>
        <c:axPos val="l"/>
        <c:majorGridlines>
          <c:spPr>
            <a:ln w="9525" cap="flat" cmpd="sng" algn="ctr">
              <a:solidFill>
                <a:schemeClr val="tx1"/>
              </a:solidFill>
              <a:round/>
            </a:ln>
            <a:effectLst/>
          </c:spPr>
        </c:majorGridlines>
        <c:title>
          <c:tx>
            <c:rich>
              <a:bodyPr rot="-5400000" vert="horz"/>
              <a:lstStyle/>
              <a:p>
                <a:pPr>
                  <a:defRPr/>
                </a:pPr>
                <a:r>
                  <a:rPr lang="en-US"/>
                  <a:t>Probability</a:t>
                </a:r>
              </a:p>
            </c:rich>
          </c:tx>
          <c:layout>
            <c:manualLayout>
              <c:xMode val="edge"/>
              <c:yMode val="edge"/>
              <c:x val="7.829977628635347E-2"/>
              <c:y val="0.30878878569351342"/>
            </c:manualLayout>
          </c:layout>
          <c:overlay val="0"/>
          <c:spPr>
            <a:noFill/>
            <a:ln>
              <a:noFill/>
            </a:ln>
            <a:effectLst/>
          </c:spPr>
        </c:title>
        <c:numFmt formatCode="General" sourceLinked="1"/>
        <c:majorTickMark val="none"/>
        <c:minorTickMark val="none"/>
        <c:tickLblPos val="nextTo"/>
        <c:crossAx val="1215215040"/>
        <c:crosses val="autoZero"/>
        <c:crossBetween val="midCat"/>
        <c:majorUnit val="1"/>
      </c:valAx>
      <c:spPr>
        <a:ln>
          <a:solidFill>
            <a:schemeClr val="tx1"/>
          </a:solidFill>
        </a:ln>
      </c:spPr>
    </c:plotArea>
    <c:plotVisOnly val="1"/>
    <c:dispBlanksAs val="gap"/>
    <c:showDLblsOverMax val="0"/>
  </c:chart>
  <c:txPr>
    <a:bodyPr/>
    <a:lstStyle/>
    <a:p>
      <a:pPr>
        <a:defRPr sz="1600">
          <a:latin typeface="Arial" panose="020B0604020202020204" pitchFamily="34" charset="0"/>
          <a:cs typeface="Arial" panose="020B0604020202020204" pitchFamily="34"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r>
              <a:rPr lang="en-US"/>
              <a:t>1 Year Portfolio Performance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clustered"/>
        <c:varyColors val="0"/>
        <c:ser>
          <c:idx val="0"/>
          <c:order val="0"/>
          <c:spPr>
            <a:solidFill>
              <a:schemeClr val="tx1"/>
            </a:solidFill>
            <a:ln>
              <a:solidFill>
                <a:schemeClr val="bg1">
                  <a:lumMod val="75000"/>
                </a:schemeClr>
              </a:solidFill>
            </a:ln>
            <a:effectLst/>
          </c:spPr>
          <c:invertIfNegative val="0"/>
          <c:dPt>
            <c:idx val="16"/>
            <c:invertIfNegative val="0"/>
            <c:bubble3D val="0"/>
            <c:spPr>
              <a:solidFill>
                <a:schemeClr val="bg1"/>
              </a:solidFill>
              <a:ln>
                <a:solidFill>
                  <a:schemeClr val="bg1">
                    <a:lumMod val="75000"/>
                  </a:schemeClr>
                </a:solidFill>
              </a:ln>
              <a:effectLst/>
            </c:spPr>
            <c:extLst>
              <c:ext xmlns:c16="http://schemas.microsoft.com/office/drawing/2014/chart" uri="{C3380CC4-5D6E-409C-BE32-E72D297353CC}">
                <c16:uniqueId val="{00000001-D686-43D7-B10F-D235F099F5C3}"/>
              </c:ext>
            </c:extLst>
          </c:dPt>
          <c:dPt>
            <c:idx val="17"/>
            <c:invertIfNegative val="0"/>
            <c:bubble3D val="0"/>
            <c:spPr>
              <a:solidFill>
                <a:schemeClr val="bg1"/>
              </a:solidFill>
              <a:ln>
                <a:solidFill>
                  <a:schemeClr val="bg1">
                    <a:lumMod val="75000"/>
                  </a:schemeClr>
                </a:solidFill>
              </a:ln>
              <a:effectLst/>
            </c:spPr>
            <c:extLst>
              <c:ext xmlns:c16="http://schemas.microsoft.com/office/drawing/2014/chart" uri="{C3380CC4-5D6E-409C-BE32-E72D297353CC}">
                <c16:uniqueId val="{00000003-D686-43D7-B10F-D235F099F5C3}"/>
              </c:ext>
            </c:extLst>
          </c:dPt>
          <c:dPt>
            <c:idx val="18"/>
            <c:invertIfNegative val="0"/>
            <c:bubble3D val="0"/>
            <c:spPr>
              <a:solidFill>
                <a:schemeClr val="bg1"/>
              </a:solidFill>
              <a:ln>
                <a:solidFill>
                  <a:schemeClr val="bg1">
                    <a:lumMod val="75000"/>
                  </a:schemeClr>
                </a:solidFill>
              </a:ln>
              <a:effectLst/>
            </c:spPr>
            <c:extLst>
              <c:ext xmlns:c16="http://schemas.microsoft.com/office/drawing/2014/chart" uri="{C3380CC4-5D6E-409C-BE32-E72D297353CC}">
                <c16:uniqueId val="{00000005-D686-43D7-B10F-D235F099F5C3}"/>
              </c:ext>
            </c:extLst>
          </c:dPt>
          <c:dPt>
            <c:idx val="19"/>
            <c:invertIfNegative val="0"/>
            <c:bubble3D val="0"/>
            <c:spPr>
              <a:solidFill>
                <a:schemeClr val="bg1"/>
              </a:solidFill>
              <a:ln>
                <a:solidFill>
                  <a:schemeClr val="bg1">
                    <a:lumMod val="75000"/>
                  </a:schemeClr>
                </a:solidFill>
              </a:ln>
              <a:effectLst/>
            </c:spPr>
            <c:extLst>
              <c:ext xmlns:c16="http://schemas.microsoft.com/office/drawing/2014/chart" uri="{C3380CC4-5D6E-409C-BE32-E72D297353CC}">
                <c16:uniqueId val="{00000007-D686-43D7-B10F-D235F099F5C3}"/>
              </c:ext>
            </c:extLst>
          </c:dPt>
          <c:dPt>
            <c:idx val="20"/>
            <c:invertIfNegative val="0"/>
            <c:bubble3D val="0"/>
            <c:spPr>
              <a:solidFill>
                <a:schemeClr val="bg1"/>
              </a:solidFill>
              <a:ln>
                <a:solidFill>
                  <a:schemeClr val="bg1">
                    <a:lumMod val="75000"/>
                  </a:schemeClr>
                </a:solidFill>
              </a:ln>
              <a:effectLst/>
            </c:spPr>
            <c:extLst>
              <c:ext xmlns:c16="http://schemas.microsoft.com/office/drawing/2014/chart" uri="{C3380CC4-5D6E-409C-BE32-E72D297353CC}">
                <c16:uniqueId val="{00000009-D686-43D7-B10F-D235F099F5C3}"/>
              </c:ext>
            </c:extLst>
          </c:dPt>
          <c:dPt>
            <c:idx val="21"/>
            <c:invertIfNegative val="0"/>
            <c:bubble3D val="0"/>
            <c:spPr>
              <a:solidFill>
                <a:schemeClr val="bg1"/>
              </a:solidFill>
              <a:ln>
                <a:solidFill>
                  <a:schemeClr val="bg1">
                    <a:lumMod val="75000"/>
                  </a:schemeClr>
                </a:solidFill>
              </a:ln>
              <a:effectLst/>
            </c:spPr>
            <c:extLst>
              <c:ext xmlns:c16="http://schemas.microsoft.com/office/drawing/2014/chart" uri="{C3380CC4-5D6E-409C-BE32-E72D297353CC}">
                <c16:uniqueId val="{0000000B-D686-43D7-B10F-D235F099F5C3}"/>
              </c:ext>
            </c:extLst>
          </c:dPt>
          <c:dPt>
            <c:idx val="22"/>
            <c:invertIfNegative val="0"/>
            <c:bubble3D val="0"/>
            <c:spPr>
              <a:solidFill>
                <a:schemeClr val="bg1"/>
              </a:solidFill>
              <a:ln>
                <a:solidFill>
                  <a:schemeClr val="bg1">
                    <a:lumMod val="75000"/>
                  </a:schemeClr>
                </a:solidFill>
              </a:ln>
              <a:effectLst/>
            </c:spPr>
            <c:extLst>
              <c:ext xmlns:c16="http://schemas.microsoft.com/office/drawing/2014/chart" uri="{C3380CC4-5D6E-409C-BE32-E72D297353CC}">
                <c16:uniqueId val="{0000000D-D686-43D7-B10F-D235F099F5C3}"/>
              </c:ext>
            </c:extLst>
          </c:dPt>
          <c:dPt>
            <c:idx val="23"/>
            <c:invertIfNegative val="0"/>
            <c:bubble3D val="0"/>
            <c:spPr>
              <a:solidFill>
                <a:schemeClr val="bg1"/>
              </a:solidFill>
              <a:ln>
                <a:solidFill>
                  <a:schemeClr val="bg1">
                    <a:lumMod val="75000"/>
                  </a:schemeClr>
                </a:solidFill>
              </a:ln>
              <a:effectLst/>
            </c:spPr>
            <c:extLst>
              <c:ext xmlns:c16="http://schemas.microsoft.com/office/drawing/2014/chart" uri="{C3380CC4-5D6E-409C-BE32-E72D297353CC}">
                <c16:uniqueId val="{0000000F-D686-43D7-B10F-D235F099F5C3}"/>
              </c:ext>
            </c:extLst>
          </c:dPt>
          <c:dPt>
            <c:idx val="24"/>
            <c:invertIfNegative val="0"/>
            <c:bubble3D val="0"/>
            <c:spPr>
              <a:solidFill>
                <a:schemeClr val="bg1"/>
              </a:solidFill>
              <a:ln>
                <a:solidFill>
                  <a:schemeClr val="bg1">
                    <a:lumMod val="75000"/>
                  </a:schemeClr>
                </a:solidFill>
              </a:ln>
              <a:effectLst/>
            </c:spPr>
            <c:extLst>
              <c:ext xmlns:c16="http://schemas.microsoft.com/office/drawing/2014/chart" uri="{C3380CC4-5D6E-409C-BE32-E72D297353CC}">
                <c16:uniqueId val="{00000011-D686-43D7-B10F-D235F099F5C3}"/>
              </c:ext>
            </c:extLst>
          </c:dPt>
          <c:dPt>
            <c:idx val="25"/>
            <c:invertIfNegative val="0"/>
            <c:bubble3D val="0"/>
            <c:spPr>
              <a:solidFill>
                <a:schemeClr val="bg1"/>
              </a:solidFill>
              <a:ln>
                <a:solidFill>
                  <a:schemeClr val="bg1">
                    <a:lumMod val="75000"/>
                  </a:schemeClr>
                </a:solidFill>
              </a:ln>
              <a:effectLst/>
            </c:spPr>
            <c:extLst>
              <c:ext xmlns:c16="http://schemas.microsoft.com/office/drawing/2014/chart" uri="{C3380CC4-5D6E-409C-BE32-E72D297353CC}">
                <c16:uniqueId val="{00000013-D686-43D7-B10F-D235F099F5C3}"/>
              </c:ext>
            </c:extLst>
          </c:dPt>
          <c:dLbls>
            <c:dLbl>
              <c:idx val="0"/>
              <c:layout>
                <c:manualLayout>
                  <c:x val="2.7856802872540869E-2"/>
                  <c:y val="-1.25910496474010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D686-43D7-B10F-D235F099F5C3}"/>
                </c:ext>
              </c:extLst>
            </c:dLbl>
            <c:dLbl>
              <c:idx val="2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D686-43D7-B10F-D235F099F5C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'Stock Performances'!$BD$9:$BD$34</c:f>
              <c:strCache>
                <c:ptCount val="26"/>
                <c:pt idx="0">
                  <c:v>HII</c:v>
                </c:pt>
                <c:pt idx="1">
                  <c:v>GOOGL</c:v>
                </c:pt>
                <c:pt idx="2">
                  <c:v>SOLS</c:v>
                </c:pt>
                <c:pt idx="3">
                  <c:v>ADI</c:v>
                </c:pt>
                <c:pt idx="4">
                  <c:v>PSX</c:v>
                </c:pt>
                <c:pt idx="5">
                  <c:v>EVRG</c:v>
                </c:pt>
                <c:pt idx="6">
                  <c:v>MLM</c:v>
                </c:pt>
                <c:pt idx="7">
                  <c:v>EWJ</c:v>
                </c:pt>
                <c:pt idx="8">
                  <c:v>JPM</c:v>
                </c:pt>
                <c:pt idx="9">
                  <c:v>EPD</c:v>
                </c:pt>
                <c:pt idx="10">
                  <c:v>AAPL</c:v>
                </c:pt>
                <c:pt idx="11">
                  <c:v>AMGN</c:v>
                </c:pt>
                <c:pt idx="12">
                  <c:v>EXEL</c:v>
                </c:pt>
                <c:pt idx="13">
                  <c:v>HON</c:v>
                </c:pt>
                <c:pt idx="14">
                  <c:v>KO</c:v>
                </c:pt>
                <c:pt idx="15">
                  <c:v>EL</c:v>
                </c:pt>
                <c:pt idx="16">
                  <c:v>BLK</c:v>
                </c:pt>
                <c:pt idx="17">
                  <c:v>ORLY</c:v>
                </c:pt>
                <c:pt idx="18">
                  <c:v>MSFT</c:v>
                </c:pt>
                <c:pt idx="19">
                  <c:v>META</c:v>
                </c:pt>
                <c:pt idx="20">
                  <c:v>MA</c:v>
                </c:pt>
                <c:pt idx="21">
                  <c:v>BRK.B</c:v>
                </c:pt>
                <c:pt idx="22">
                  <c:v>PG</c:v>
                </c:pt>
                <c:pt idx="23">
                  <c:v>NKE</c:v>
                </c:pt>
                <c:pt idx="24">
                  <c:v>ADBE</c:v>
                </c:pt>
                <c:pt idx="25">
                  <c:v>UNH</c:v>
                </c:pt>
              </c:strCache>
            </c:strRef>
          </c:cat>
          <c:val>
            <c:numRef>
              <c:f>'Stock Performances'!$BE$9:$BE$34</c:f>
              <c:numCache>
                <c:formatCode>0%</c:formatCode>
                <c:ptCount val="26"/>
                <c:pt idx="0">
                  <c:v>0.85948762906682263</c:v>
                </c:pt>
                <c:pt idx="1">
                  <c:v>0.77761938702779732</c:v>
                </c:pt>
                <c:pt idx="2">
                  <c:v>0.64</c:v>
                </c:pt>
                <c:pt idx="3">
                  <c:v>0.52530263941258182</c:v>
                </c:pt>
                <c:pt idx="4">
                  <c:v>0.5</c:v>
                </c:pt>
                <c:pt idx="5">
                  <c:v>0.19124797406807115</c:v>
                </c:pt>
                <c:pt idx="6">
                  <c:v>0.18</c:v>
                </c:pt>
                <c:pt idx="7">
                  <c:v>0.17639410574978343</c:v>
                </c:pt>
                <c:pt idx="8">
                  <c:v>0.16466954910438536</c:v>
                </c:pt>
                <c:pt idx="9">
                  <c:v>0.15258215962441324</c:v>
                </c:pt>
                <c:pt idx="10">
                  <c:v>0.14180816888480957</c:v>
                </c:pt>
                <c:pt idx="11">
                  <c:v>0.13624368789705163</c:v>
                </c:pt>
                <c:pt idx="12">
                  <c:v>0.13160762942779286</c:v>
                </c:pt>
                <c:pt idx="13">
                  <c:v>0.12586791538834177</c:v>
                </c:pt>
                <c:pt idx="14">
                  <c:v>7.588460991899941E-2</c:v>
                </c:pt>
                <c:pt idx="15">
                  <c:v>2.7667380006114371E-2</c:v>
                </c:pt>
                <c:pt idx="16">
                  <c:v>-1.3573465723037945E-2</c:v>
                </c:pt>
                <c:pt idx="17">
                  <c:v>-4.044383865059422E-2</c:v>
                </c:pt>
                <c:pt idx="18">
                  <c:v>-5.8157338965153189E-2</c:v>
                </c:pt>
                <c:pt idx="19">
                  <c:v>-8.846273884245931E-2</c:v>
                </c:pt>
                <c:pt idx="20">
                  <c:v>-0.1042711011635005</c:v>
                </c:pt>
                <c:pt idx="21">
                  <c:v>-0.10985920845129285</c:v>
                </c:pt>
                <c:pt idx="22">
                  <c:v>-0.15068737725406173</c:v>
                </c:pt>
                <c:pt idx="23">
                  <c:v>-0.23833931317273196</c:v>
                </c:pt>
                <c:pt idx="24">
                  <c:v>-0.3911487905421171</c:v>
                </c:pt>
                <c:pt idx="25">
                  <c:v>-0.4980621657235873</c:v>
                </c:pt>
              </c:numCache>
            </c:numRef>
          </c:val>
          <c:extLst>
            <c:ext xmlns:c16="http://schemas.microsoft.com/office/drawing/2014/chart" uri="{C3380CC4-5D6E-409C-BE32-E72D297353CC}">
              <c16:uniqueId val="{00000014-D686-43D7-B10F-D235F099F5C3}"/>
            </c:ext>
          </c:extLst>
        </c:ser>
        <c:dLbls>
          <c:showLegendKey val="0"/>
          <c:showVal val="0"/>
          <c:showCatName val="0"/>
          <c:showSerName val="0"/>
          <c:showPercent val="0"/>
          <c:showBubbleSize val="0"/>
        </c:dLbls>
        <c:gapWidth val="219"/>
        <c:overlap val="-27"/>
        <c:axId val="350577023"/>
        <c:axId val="350570303"/>
      </c:barChart>
      <c:catAx>
        <c:axId val="350577023"/>
        <c:scaling>
          <c:orientation val="minMax"/>
        </c:scaling>
        <c:delete val="0"/>
        <c:axPos val="b"/>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350570303"/>
        <c:crosses val="autoZero"/>
        <c:auto val="1"/>
        <c:lblAlgn val="ctr"/>
        <c:lblOffset val="100"/>
        <c:noMultiLvlLbl val="0"/>
      </c:catAx>
      <c:valAx>
        <c:axId val="350570303"/>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350577023"/>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r>
              <a:rPr lang="en-US" dirty="0">
                <a:solidFill>
                  <a:schemeClr val="tx1"/>
                </a:solidFill>
              </a:rPr>
              <a:t>Sector Performance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clustered"/>
        <c:varyColors val="0"/>
        <c:ser>
          <c:idx val="0"/>
          <c:order val="0"/>
          <c:spPr>
            <a:solidFill>
              <a:schemeClr val="tx1"/>
            </a:solidFill>
            <a:ln>
              <a:noFill/>
            </a:ln>
            <a:effectLst/>
          </c:spPr>
          <c:invertIfNegative val="0"/>
          <c:dLbls>
            <c:dLbl>
              <c:idx val="1"/>
              <c:layout>
                <c:manualLayout>
                  <c:x val="-2.2813786576568467E-3"/>
                  <c:y val="0.289333539523218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829-430F-A460-99D02C5D0A76}"/>
                </c:ext>
              </c:extLst>
            </c:dLbl>
            <c:spPr>
              <a:noFill/>
              <a:ln>
                <a:no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'Stock Performances'!$AI$173:$AN$173</c:f>
              <c:strCache>
                <c:ptCount val="6"/>
                <c:pt idx="0">
                  <c:v>Information Technology</c:v>
                </c:pt>
                <c:pt idx="1">
                  <c:v>Health Care</c:v>
                </c:pt>
                <c:pt idx="2">
                  <c:v>Financials</c:v>
                </c:pt>
                <c:pt idx="3">
                  <c:v>Consumer</c:v>
                </c:pt>
                <c:pt idx="4">
                  <c:v>Energy</c:v>
                </c:pt>
                <c:pt idx="5">
                  <c:v>Industrials</c:v>
                </c:pt>
              </c:strCache>
            </c:strRef>
          </c:cat>
          <c:val>
            <c:numRef>
              <c:f>'Stock Performances'!$AI$174:$AN$174</c:f>
              <c:numCache>
                <c:formatCode>0%</c:formatCode>
                <c:ptCount val="6"/>
                <c:pt idx="0">
                  <c:v>1.7164132341883021E-2</c:v>
                </c:pt>
                <c:pt idx="1">
                  <c:v>-0.24470448650094803</c:v>
                </c:pt>
                <c:pt idx="2">
                  <c:v>-3.8577955833669283E-2</c:v>
                </c:pt>
                <c:pt idx="3">
                  <c:v>-7.8723003213094347E-2</c:v>
                </c:pt>
                <c:pt idx="4">
                  <c:v>0.17832270720941631</c:v>
                </c:pt>
                <c:pt idx="5">
                  <c:v>0.4991722346689933</c:v>
                </c:pt>
              </c:numCache>
            </c:numRef>
          </c:val>
          <c:extLst>
            <c:ext xmlns:c16="http://schemas.microsoft.com/office/drawing/2014/chart" uri="{C3380CC4-5D6E-409C-BE32-E72D297353CC}">
              <c16:uniqueId val="{00000000-7829-430F-A460-99D02C5D0A76}"/>
            </c:ext>
          </c:extLst>
        </c:ser>
        <c:dLbls>
          <c:showLegendKey val="0"/>
          <c:showVal val="0"/>
          <c:showCatName val="0"/>
          <c:showSerName val="0"/>
          <c:showPercent val="0"/>
          <c:showBubbleSize val="0"/>
        </c:dLbls>
        <c:gapWidth val="219"/>
        <c:overlap val="-27"/>
        <c:axId val="1984928240"/>
        <c:axId val="1984929200"/>
      </c:barChart>
      <c:catAx>
        <c:axId val="1984928240"/>
        <c:scaling>
          <c:orientation val="maxMin"/>
        </c:scaling>
        <c:delete val="0"/>
        <c:axPos val="b"/>
        <c:numFmt formatCode="General" sourceLinked="1"/>
        <c:majorTickMark val="none"/>
        <c:minorTickMark val="none"/>
        <c:tickLblPos val="low"/>
        <c:spPr>
          <a:noFill/>
          <a:ln w="9525" cap="flat" cmpd="sng" algn="ctr">
            <a:no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984929200"/>
        <c:crosses val="autoZero"/>
        <c:auto val="1"/>
        <c:lblAlgn val="ctr"/>
        <c:lblOffset val="100"/>
        <c:noMultiLvlLbl val="0"/>
      </c:catAx>
      <c:valAx>
        <c:axId val="198492920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984928240"/>
        <c:crosses val="max"/>
        <c:crossBetween val="between"/>
      </c:valAx>
      <c:spPr>
        <a:noFill/>
        <a:ln w="25400">
          <a:noFill/>
        </a:ln>
        <a:effectLst/>
      </c:spPr>
    </c:plotArea>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b="0"/>
            </a:pPr>
            <a:r>
              <a:rPr lang="en-US" b="0"/>
              <a:t>Free Cash Flow</a:t>
            </a:r>
          </a:p>
        </c:rich>
      </c:tx>
      <c:overlay val="0"/>
      <c:spPr>
        <a:noFill/>
        <a:ln>
          <a:noFill/>
        </a:ln>
        <a:effectLst/>
      </c:spPr>
    </c:title>
    <c:autoTitleDeleted val="0"/>
    <c:plotArea>
      <c:layout/>
      <c:barChart>
        <c:barDir val="col"/>
        <c:grouping val="clustered"/>
        <c:varyColors val="0"/>
        <c:ser>
          <c:idx val="0"/>
          <c:order val="0"/>
          <c:spPr>
            <a:solidFill>
              <a:schemeClr val="tx1"/>
            </a:solidFill>
            <a:ln>
              <a:noFill/>
            </a:ln>
            <a:effectLst/>
          </c:spPr>
          <c:invertIfNegative val="0"/>
          <c:dPt>
            <c:idx val="0"/>
            <c:invertIfNegative val="0"/>
            <c:bubble3D val="0"/>
            <c:spPr>
              <a:solidFill>
                <a:schemeClr val="tx1"/>
              </a:solidFill>
              <a:ln>
                <a:noFill/>
              </a:ln>
              <a:effectLst/>
            </c:spPr>
            <c:extLst>
              <c:ext xmlns:c16="http://schemas.microsoft.com/office/drawing/2014/chart" uri="{C3380CC4-5D6E-409C-BE32-E72D297353CC}">
                <c16:uniqueId val="{00000001-8E5D-4501-8762-3AA9B915366E}"/>
              </c:ext>
            </c:extLst>
          </c:dPt>
          <c:dPt>
            <c:idx val="1"/>
            <c:invertIfNegative val="0"/>
            <c:bubble3D val="0"/>
            <c:extLst>
              <c:ext xmlns:c16="http://schemas.microsoft.com/office/drawing/2014/chart" uri="{C3380CC4-5D6E-409C-BE32-E72D297353CC}">
                <c16:uniqueId val="{00000002-8E5D-4501-8762-3AA9B915366E}"/>
              </c:ext>
            </c:extLst>
          </c:dPt>
          <c:dPt>
            <c:idx val="2"/>
            <c:invertIfNegative val="0"/>
            <c:bubble3D val="0"/>
            <c:extLst>
              <c:ext xmlns:c16="http://schemas.microsoft.com/office/drawing/2014/chart" uri="{C3380CC4-5D6E-409C-BE32-E72D297353CC}">
                <c16:uniqueId val="{00000003-8E5D-4501-8762-3AA9B915366E}"/>
              </c:ext>
            </c:extLst>
          </c:dPt>
          <c:cat>
            <c:numRef>
              <c:f>Sheet1!$A$18:$A$23</c:f>
              <c:numCache>
                <c:formatCode>"FY"0</c:formatCode>
                <c:ptCount val="6"/>
                <c:pt idx="0">
                  <c:v>2020</c:v>
                </c:pt>
                <c:pt idx="1">
                  <c:v>2021</c:v>
                </c:pt>
                <c:pt idx="2">
                  <c:v>2022</c:v>
                </c:pt>
                <c:pt idx="3">
                  <c:v>2023</c:v>
                </c:pt>
                <c:pt idx="4">
                  <c:v>2024</c:v>
                </c:pt>
                <c:pt idx="5">
                  <c:v>2025</c:v>
                </c:pt>
              </c:numCache>
            </c:numRef>
          </c:cat>
          <c:val>
            <c:numRef>
              <c:f>Sheet1!$B$18:$B$23</c:f>
              <c:numCache>
                <c:formatCode>_([$$-409]* #,##0_);_([$$-409]* \(#,##0\);_([$$-409]* "-"??_);_(@_)</c:formatCode>
                <c:ptCount val="6"/>
                <c:pt idx="0">
                  <c:v>3549</c:v>
                </c:pt>
                <c:pt idx="1">
                  <c:v>4603</c:v>
                </c:pt>
                <c:pt idx="2">
                  <c:v>4423</c:v>
                </c:pt>
                <c:pt idx="3">
                  <c:v>3821</c:v>
                </c:pt>
                <c:pt idx="4">
                  <c:v>4701</c:v>
                </c:pt>
                <c:pt idx="5">
                  <c:v>3749</c:v>
                </c:pt>
              </c:numCache>
            </c:numRef>
          </c:val>
          <c:extLst>
            <c:ext xmlns:c16="http://schemas.microsoft.com/office/drawing/2014/chart" uri="{C3380CC4-5D6E-409C-BE32-E72D297353CC}">
              <c16:uniqueId val="{00000004-8E5D-4501-8762-3AA9B915366E}"/>
            </c:ext>
          </c:extLst>
        </c:ser>
        <c:dLbls>
          <c:showLegendKey val="0"/>
          <c:showVal val="0"/>
          <c:showCatName val="0"/>
          <c:showSerName val="0"/>
          <c:showPercent val="0"/>
          <c:showBubbleSize val="0"/>
        </c:dLbls>
        <c:gapWidth val="219"/>
        <c:overlap val="-27"/>
        <c:axId val="86637551"/>
        <c:axId val="86644271"/>
      </c:barChart>
      <c:catAx>
        <c:axId val="86637551"/>
        <c:scaling>
          <c:orientation val="minMax"/>
        </c:scaling>
        <c:delete val="0"/>
        <c:axPos val="b"/>
        <c:numFmt formatCode="&quot;FY&quot;0" sourceLinked="1"/>
        <c:majorTickMark val="none"/>
        <c:minorTickMark val="none"/>
        <c:tickLblPos val="nextTo"/>
        <c:spPr>
          <a:noFill/>
          <a:ln w="9525" cap="flat" cmpd="sng" algn="ctr">
            <a:noFill/>
            <a:round/>
          </a:ln>
          <a:effectLst/>
        </c:spPr>
        <c:txPr>
          <a:bodyPr rot="-60000000" vert="horz"/>
          <a:lstStyle/>
          <a:p>
            <a:pPr>
              <a:defRPr/>
            </a:pPr>
            <a:endParaRPr lang="en-US"/>
          </a:p>
        </c:txPr>
        <c:crossAx val="86644271"/>
        <c:crossesAt val="-15000"/>
        <c:auto val="1"/>
        <c:lblAlgn val="ctr"/>
        <c:lblOffset val="100"/>
        <c:noMultiLvlLbl val="0"/>
      </c:catAx>
      <c:valAx>
        <c:axId val="86644271"/>
        <c:scaling>
          <c:orientation val="minMax"/>
          <c:min val="1500"/>
        </c:scaling>
        <c:delete val="0"/>
        <c:axPos val="l"/>
        <c:numFmt formatCode="_([$$-409]* #,##0_);_([$$-409]* \(#,##0\);_([$$-409]* &quot;-&quot;??_);_(@_)" sourceLinked="1"/>
        <c:majorTickMark val="none"/>
        <c:minorTickMark val="none"/>
        <c:tickLblPos val="nextTo"/>
        <c:spPr>
          <a:noFill/>
          <a:ln>
            <a:noFill/>
          </a:ln>
          <a:effectLst/>
        </c:spPr>
        <c:txPr>
          <a:bodyPr rot="-60000000" vert="horz"/>
          <a:lstStyle/>
          <a:p>
            <a:pPr>
              <a:defRPr/>
            </a:pPr>
            <a:endParaRPr lang="en-US"/>
          </a:p>
        </c:txPr>
        <c:crossAx val="86637551"/>
        <c:crosses val="autoZero"/>
        <c:crossBetween val="between"/>
      </c:valAx>
      <c:spPr>
        <a:noFill/>
      </c:spPr>
    </c:plotArea>
    <c:plotVisOnly val="1"/>
    <c:dispBlanksAs val="gap"/>
    <c:showDLblsOverMax val="0"/>
  </c:chart>
  <c:spPr>
    <a:no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ysClr val="windowText" lastClr="000000"/>
                </a:solidFill>
                <a:latin typeface="Arial" panose="020B0604020202020204" pitchFamily="34" charset="0"/>
                <a:ea typeface="+mn-ea"/>
                <a:cs typeface="Arial" panose="020B0604020202020204" pitchFamily="34" charset="0"/>
              </a:defRPr>
            </a:pPr>
            <a:r>
              <a:rPr lang="en-US" sz="1800" dirty="0">
                <a:solidFill>
                  <a:sysClr val="windowText" lastClr="000000"/>
                </a:solidFill>
                <a:latin typeface="Arial" panose="020B0604020202020204" pitchFamily="34" charset="0"/>
                <a:cs typeface="Arial" panose="020B0604020202020204" pitchFamily="34" charset="0"/>
              </a:rPr>
              <a:t>Trailing 2 year</a:t>
            </a:r>
            <a:r>
              <a:rPr lang="en-US" sz="1800" baseline="0" dirty="0">
                <a:solidFill>
                  <a:sysClr val="windowText" lastClr="000000"/>
                </a:solidFill>
                <a:latin typeface="Arial" panose="020B0604020202020204" pitchFamily="34" charset="0"/>
                <a:cs typeface="Arial" panose="020B0604020202020204" pitchFamily="34" charset="0"/>
              </a:rPr>
              <a:t> stock performance</a:t>
            </a:r>
            <a:endParaRPr lang="en-US" sz="1800" dirty="0">
              <a:solidFill>
                <a:sysClr val="windowText" lastClr="000000"/>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800" b="0" i="0" u="none" strike="noStrike" kern="1200" spc="0" baseline="0">
              <a:solidFill>
                <a:sysClr val="windowText" lastClr="000000"/>
              </a:solidFill>
              <a:latin typeface="Arial" panose="020B0604020202020204" pitchFamily="34" charset="0"/>
              <a:ea typeface="+mn-ea"/>
              <a:cs typeface="Arial" panose="020B0604020202020204" pitchFamily="34" charset="0"/>
            </a:defRPr>
          </a:pPr>
          <a:endParaRPr lang="en-US"/>
        </a:p>
      </c:txPr>
    </c:title>
    <c:autoTitleDeleted val="0"/>
    <c:plotArea>
      <c:layout/>
      <c:lineChart>
        <c:grouping val="standard"/>
        <c:varyColors val="0"/>
        <c:ser>
          <c:idx val="0"/>
          <c:order val="0"/>
          <c:tx>
            <c:strRef>
              <c:f>Sheet1!$D$2</c:f>
              <c:strCache>
                <c:ptCount val="1"/>
                <c:pt idx="0">
                  <c:v>Close</c:v>
                </c:pt>
              </c:strCache>
            </c:strRef>
          </c:tx>
          <c:spPr>
            <a:ln w="28575" cap="rnd">
              <a:solidFill>
                <a:schemeClr val="tx1"/>
              </a:solidFill>
              <a:round/>
            </a:ln>
            <a:effectLst/>
          </c:spPr>
          <c:marker>
            <c:symbol val="none"/>
          </c:marker>
          <c:dLbls>
            <c:dLbl>
              <c:idx val="43"/>
              <c:layout>
                <c:manualLayout>
                  <c:x val="-7.207125406819534E-2"/>
                  <c:y val="-0.12587688203138117"/>
                </c:manualLayout>
              </c:layout>
              <c:tx>
                <c:rich>
                  <a:bodyPr/>
                  <a:lstStyle/>
                  <a:p>
                    <a:fld id="{341D0082-E893-4605-9A93-704FFE6D821C}" type="CATEGORYNAME">
                      <a:rPr lang="en-US"/>
                      <a:pPr/>
                      <a:t>[CATEGORY NAME]</a:t>
                    </a:fld>
                    <a:r>
                      <a:rPr lang="en-US" baseline="0"/>
                      <a:t>, Strong Earnings report</a:t>
                    </a:r>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66F6-40B6-AC7D-A4304579AF78}"/>
                </c:ext>
              </c:extLst>
            </c:dLbl>
            <c:dLbl>
              <c:idx val="97"/>
              <c:layout>
                <c:manualLayout>
                  <c:x val="-9.0836260584095288E-2"/>
                  <c:y val="0.3156798574447458"/>
                </c:manualLayout>
              </c:layout>
              <c:tx>
                <c:rich>
                  <a:bodyPr/>
                  <a:lstStyle/>
                  <a:p>
                    <a:fld id="{83FFB2FA-98D3-4B01-BEA9-1EB9245C7196}" type="CATEGORYNAME">
                      <a:rPr lang="en-US"/>
                      <a:pPr/>
                      <a:t>[CATEGORY NAME]</a:t>
                    </a:fld>
                    <a:r>
                      <a:rPr lang="en-US" baseline="0"/>
                      <a:t>, Broad market selloff, Deep Seek release</a:t>
                    </a:r>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66F6-40B6-AC7D-A4304579AF78}"/>
                </c:ext>
              </c:extLst>
            </c:dLbl>
            <c:dLbl>
              <c:idx val="156"/>
              <c:layout>
                <c:manualLayout>
                  <c:x val="-1.31310191376851E-2"/>
                  <c:y val="0.10547804777693695"/>
                </c:manualLayout>
              </c:layout>
              <c:tx>
                <c:rich>
                  <a:bodyPr/>
                  <a:lstStyle/>
                  <a:p>
                    <a:fld id="{A6DB80E9-AAEC-4664-9F72-BF0B928465B6}" type="VALUE">
                      <a:rPr lang="en-US"/>
                      <a:pPr/>
                      <a:t>[VALUE]</a:t>
                    </a:fld>
                    <a:endParaRPr lang="en-US"/>
                  </a:p>
                  <a:p>
                    <a:r>
                      <a:rPr lang="en-US"/>
                      <a:t>51.1%</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66F6-40B6-AC7D-A4304579AF78}"/>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solidFill>
                      <a:round/>
                    </a:ln>
                    <a:effectLst/>
                  </c:spPr>
                </c15:leaderLines>
              </c:ext>
            </c:extLst>
          </c:dLbls>
          <c:trendline>
            <c:spPr>
              <a:ln w="19050" cap="rnd">
                <a:solidFill>
                  <a:schemeClr val="accent1"/>
                </a:solidFill>
                <a:prstDash val="sysDot"/>
              </a:ln>
              <a:effectLst/>
            </c:spPr>
            <c:trendlineType val="linear"/>
            <c:dispRSqr val="0"/>
            <c:dispEq val="0"/>
          </c:trendline>
          <c:cat>
            <c:numRef>
              <c:f>Sheet1!$C$3:$C$160</c:f>
              <c:numCache>
                <c:formatCode>m/d/yyyy</c:formatCode>
                <c:ptCount val="158"/>
                <c:pt idx="0">
                  <c:v>45005</c:v>
                </c:pt>
                <c:pt idx="1">
                  <c:v>45012</c:v>
                </c:pt>
                <c:pt idx="2">
                  <c:v>45019</c:v>
                </c:pt>
                <c:pt idx="3">
                  <c:v>45026</c:v>
                </c:pt>
                <c:pt idx="4">
                  <c:v>45033</c:v>
                </c:pt>
                <c:pt idx="5">
                  <c:v>45040</c:v>
                </c:pt>
                <c:pt idx="6">
                  <c:v>45047</c:v>
                </c:pt>
                <c:pt idx="7">
                  <c:v>45054</c:v>
                </c:pt>
                <c:pt idx="8">
                  <c:v>45061</c:v>
                </c:pt>
                <c:pt idx="9">
                  <c:v>45068</c:v>
                </c:pt>
                <c:pt idx="10">
                  <c:v>45076</c:v>
                </c:pt>
                <c:pt idx="11">
                  <c:v>45082</c:v>
                </c:pt>
                <c:pt idx="12">
                  <c:v>45089</c:v>
                </c:pt>
                <c:pt idx="13">
                  <c:v>45097</c:v>
                </c:pt>
                <c:pt idx="14">
                  <c:v>45103</c:v>
                </c:pt>
                <c:pt idx="15">
                  <c:v>45110</c:v>
                </c:pt>
                <c:pt idx="16">
                  <c:v>45117</c:v>
                </c:pt>
                <c:pt idx="17">
                  <c:v>45124</c:v>
                </c:pt>
                <c:pt idx="18">
                  <c:v>45131</c:v>
                </c:pt>
                <c:pt idx="19">
                  <c:v>45138</c:v>
                </c:pt>
                <c:pt idx="20">
                  <c:v>45145</c:v>
                </c:pt>
                <c:pt idx="21">
                  <c:v>45152</c:v>
                </c:pt>
                <c:pt idx="22">
                  <c:v>45159</c:v>
                </c:pt>
                <c:pt idx="23">
                  <c:v>45166</c:v>
                </c:pt>
                <c:pt idx="24">
                  <c:v>45174</c:v>
                </c:pt>
                <c:pt idx="25">
                  <c:v>45180</c:v>
                </c:pt>
                <c:pt idx="26">
                  <c:v>45187</c:v>
                </c:pt>
                <c:pt idx="27">
                  <c:v>45194</c:v>
                </c:pt>
                <c:pt idx="28">
                  <c:v>45201</c:v>
                </c:pt>
                <c:pt idx="29">
                  <c:v>45208</c:v>
                </c:pt>
                <c:pt idx="30">
                  <c:v>45215</c:v>
                </c:pt>
                <c:pt idx="31">
                  <c:v>45222</c:v>
                </c:pt>
                <c:pt idx="32">
                  <c:v>45229</c:v>
                </c:pt>
                <c:pt idx="33">
                  <c:v>45236</c:v>
                </c:pt>
                <c:pt idx="34">
                  <c:v>45243</c:v>
                </c:pt>
                <c:pt idx="35">
                  <c:v>45250</c:v>
                </c:pt>
                <c:pt idx="36">
                  <c:v>45257</c:v>
                </c:pt>
                <c:pt idx="37">
                  <c:v>45264</c:v>
                </c:pt>
                <c:pt idx="38">
                  <c:v>45271</c:v>
                </c:pt>
                <c:pt idx="39">
                  <c:v>45278</c:v>
                </c:pt>
                <c:pt idx="40">
                  <c:v>45286</c:v>
                </c:pt>
                <c:pt idx="41">
                  <c:v>45293</c:v>
                </c:pt>
                <c:pt idx="42">
                  <c:v>45299</c:v>
                </c:pt>
                <c:pt idx="43">
                  <c:v>45307</c:v>
                </c:pt>
                <c:pt idx="44">
                  <c:v>45313</c:v>
                </c:pt>
                <c:pt idx="45">
                  <c:v>45320</c:v>
                </c:pt>
                <c:pt idx="46">
                  <c:v>45327</c:v>
                </c:pt>
                <c:pt idx="47">
                  <c:v>45334</c:v>
                </c:pt>
                <c:pt idx="48">
                  <c:v>45342</c:v>
                </c:pt>
                <c:pt idx="49">
                  <c:v>45348</c:v>
                </c:pt>
                <c:pt idx="50">
                  <c:v>45355</c:v>
                </c:pt>
                <c:pt idx="51">
                  <c:v>45362</c:v>
                </c:pt>
                <c:pt idx="52">
                  <c:v>45369</c:v>
                </c:pt>
                <c:pt idx="53">
                  <c:v>45376</c:v>
                </c:pt>
                <c:pt idx="54">
                  <c:v>45383</c:v>
                </c:pt>
                <c:pt idx="55">
                  <c:v>45390</c:v>
                </c:pt>
                <c:pt idx="56">
                  <c:v>45397</c:v>
                </c:pt>
                <c:pt idx="57">
                  <c:v>45404</c:v>
                </c:pt>
                <c:pt idx="58">
                  <c:v>45411</c:v>
                </c:pt>
                <c:pt idx="59">
                  <c:v>45418</c:v>
                </c:pt>
                <c:pt idx="60">
                  <c:v>45425</c:v>
                </c:pt>
                <c:pt idx="61">
                  <c:v>45432</c:v>
                </c:pt>
                <c:pt idx="62">
                  <c:v>45440</c:v>
                </c:pt>
                <c:pt idx="63">
                  <c:v>45446</c:v>
                </c:pt>
                <c:pt idx="64">
                  <c:v>45453</c:v>
                </c:pt>
                <c:pt idx="65">
                  <c:v>45460</c:v>
                </c:pt>
                <c:pt idx="66">
                  <c:v>45467</c:v>
                </c:pt>
                <c:pt idx="67">
                  <c:v>45474</c:v>
                </c:pt>
                <c:pt idx="68">
                  <c:v>45481</c:v>
                </c:pt>
                <c:pt idx="69">
                  <c:v>45488</c:v>
                </c:pt>
                <c:pt idx="70">
                  <c:v>45495</c:v>
                </c:pt>
                <c:pt idx="71">
                  <c:v>45502</c:v>
                </c:pt>
                <c:pt idx="72">
                  <c:v>45509</c:v>
                </c:pt>
                <c:pt idx="73">
                  <c:v>45516</c:v>
                </c:pt>
                <c:pt idx="74">
                  <c:v>45523</c:v>
                </c:pt>
                <c:pt idx="75">
                  <c:v>45530</c:v>
                </c:pt>
                <c:pt idx="76">
                  <c:v>45538</c:v>
                </c:pt>
                <c:pt idx="77">
                  <c:v>45544</c:v>
                </c:pt>
                <c:pt idx="78">
                  <c:v>45551</c:v>
                </c:pt>
                <c:pt idx="79">
                  <c:v>45558</c:v>
                </c:pt>
                <c:pt idx="80">
                  <c:v>45565</c:v>
                </c:pt>
                <c:pt idx="81">
                  <c:v>45572</c:v>
                </c:pt>
                <c:pt idx="82">
                  <c:v>45579</c:v>
                </c:pt>
                <c:pt idx="83">
                  <c:v>45586</c:v>
                </c:pt>
                <c:pt idx="84">
                  <c:v>45593</c:v>
                </c:pt>
                <c:pt idx="85">
                  <c:v>45600</c:v>
                </c:pt>
                <c:pt idx="86">
                  <c:v>45607</c:v>
                </c:pt>
                <c:pt idx="87">
                  <c:v>45614</c:v>
                </c:pt>
                <c:pt idx="88">
                  <c:v>45621</c:v>
                </c:pt>
                <c:pt idx="89">
                  <c:v>45628</c:v>
                </c:pt>
                <c:pt idx="90">
                  <c:v>45635</c:v>
                </c:pt>
                <c:pt idx="91">
                  <c:v>45642</c:v>
                </c:pt>
                <c:pt idx="92">
                  <c:v>45649</c:v>
                </c:pt>
                <c:pt idx="93">
                  <c:v>45656</c:v>
                </c:pt>
                <c:pt idx="94">
                  <c:v>45663</c:v>
                </c:pt>
                <c:pt idx="95">
                  <c:v>45670</c:v>
                </c:pt>
                <c:pt idx="96">
                  <c:v>45678</c:v>
                </c:pt>
                <c:pt idx="97">
                  <c:v>45684</c:v>
                </c:pt>
                <c:pt idx="98">
                  <c:v>45691</c:v>
                </c:pt>
                <c:pt idx="99">
                  <c:v>45698</c:v>
                </c:pt>
                <c:pt idx="100">
                  <c:v>45706</c:v>
                </c:pt>
                <c:pt idx="101">
                  <c:v>45712</c:v>
                </c:pt>
                <c:pt idx="102">
                  <c:v>45719</c:v>
                </c:pt>
                <c:pt idx="103">
                  <c:v>45726</c:v>
                </c:pt>
                <c:pt idx="104">
                  <c:v>45733</c:v>
                </c:pt>
                <c:pt idx="105">
                  <c:v>45740</c:v>
                </c:pt>
                <c:pt idx="106">
                  <c:v>45747</c:v>
                </c:pt>
                <c:pt idx="107">
                  <c:v>45754</c:v>
                </c:pt>
                <c:pt idx="108">
                  <c:v>45761</c:v>
                </c:pt>
                <c:pt idx="109">
                  <c:v>45768</c:v>
                </c:pt>
                <c:pt idx="110">
                  <c:v>45775</c:v>
                </c:pt>
                <c:pt idx="111">
                  <c:v>45782</c:v>
                </c:pt>
                <c:pt idx="112">
                  <c:v>45789</c:v>
                </c:pt>
                <c:pt idx="113">
                  <c:v>45796</c:v>
                </c:pt>
                <c:pt idx="114">
                  <c:v>45804</c:v>
                </c:pt>
                <c:pt idx="115">
                  <c:v>45810</c:v>
                </c:pt>
                <c:pt idx="116">
                  <c:v>45817</c:v>
                </c:pt>
                <c:pt idx="117">
                  <c:v>45824</c:v>
                </c:pt>
                <c:pt idx="118">
                  <c:v>45831</c:v>
                </c:pt>
                <c:pt idx="119">
                  <c:v>45838</c:v>
                </c:pt>
                <c:pt idx="120">
                  <c:v>45845</c:v>
                </c:pt>
                <c:pt idx="121">
                  <c:v>45852</c:v>
                </c:pt>
                <c:pt idx="122">
                  <c:v>45859</c:v>
                </c:pt>
                <c:pt idx="123">
                  <c:v>45866</c:v>
                </c:pt>
                <c:pt idx="124">
                  <c:v>45873</c:v>
                </c:pt>
                <c:pt idx="125">
                  <c:v>45880</c:v>
                </c:pt>
                <c:pt idx="126">
                  <c:v>45887</c:v>
                </c:pt>
                <c:pt idx="127">
                  <c:v>45894</c:v>
                </c:pt>
                <c:pt idx="128">
                  <c:v>45902</c:v>
                </c:pt>
                <c:pt idx="129">
                  <c:v>45908</c:v>
                </c:pt>
                <c:pt idx="130">
                  <c:v>45915</c:v>
                </c:pt>
                <c:pt idx="131">
                  <c:v>45922</c:v>
                </c:pt>
                <c:pt idx="132">
                  <c:v>45929</c:v>
                </c:pt>
                <c:pt idx="133">
                  <c:v>45936</c:v>
                </c:pt>
                <c:pt idx="134">
                  <c:v>45943</c:v>
                </c:pt>
                <c:pt idx="135">
                  <c:v>45950</c:v>
                </c:pt>
                <c:pt idx="136">
                  <c:v>45957</c:v>
                </c:pt>
                <c:pt idx="137">
                  <c:v>45964</c:v>
                </c:pt>
                <c:pt idx="138">
                  <c:v>45971</c:v>
                </c:pt>
                <c:pt idx="139">
                  <c:v>45978</c:v>
                </c:pt>
                <c:pt idx="140">
                  <c:v>45985</c:v>
                </c:pt>
                <c:pt idx="141">
                  <c:v>45992</c:v>
                </c:pt>
                <c:pt idx="142">
                  <c:v>45999</c:v>
                </c:pt>
                <c:pt idx="143">
                  <c:v>46006</c:v>
                </c:pt>
                <c:pt idx="144">
                  <c:v>46013</c:v>
                </c:pt>
                <c:pt idx="145">
                  <c:v>46020</c:v>
                </c:pt>
                <c:pt idx="146">
                  <c:v>46027</c:v>
                </c:pt>
                <c:pt idx="147">
                  <c:v>46034</c:v>
                </c:pt>
                <c:pt idx="148">
                  <c:v>46042</c:v>
                </c:pt>
                <c:pt idx="149">
                  <c:v>46048</c:v>
                </c:pt>
                <c:pt idx="150">
                  <c:v>46055</c:v>
                </c:pt>
                <c:pt idx="151">
                  <c:v>46062</c:v>
                </c:pt>
                <c:pt idx="152">
                  <c:v>46070</c:v>
                </c:pt>
                <c:pt idx="153">
                  <c:v>46076</c:v>
                </c:pt>
                <c:pt idx="154">
                  <c:v>46083</c:v>
                </c:pt>
                <c:pt idx="155">
                  <c:v>46090</c:v>
                </c:pt>
                <c:pt idx="156">
                  <c:v>46097</c:v>
                </c:pt>
                <c:pt idx="157">
                  <c:v>46104</c:v>
                </c:pt>
              </c:numCache>
            </c:numRef>
          </c:cat>
          <c:val>
            <c:numRef>
              <c:f>Sheet1!$D$3:$D$160</c:f>
              <c:numCache>
                <c:formatCode>_([$$-409]* #,##0.00_);_([$$-409]* \(#,##0.00\);_([$$-409]* "-"??_);_(@_)</c:formatCode>
                <c:ptCount val="158"/>
                <c:pt idx="0">
                  <c:v>644.88</c:v>
                </c:pt>
                <c:pt idx="1">
                  <c:v>669.12</c:v>
                </c:pt>
                <c:pt idx="2">
                  <c:v>656.4</c:v>
                </c:pt>
                <c:pt idx="3">
                  <c:v>691.33</c:v>
                </c:pt>
                <c:pt idx="4">
                  <c:v>680.94</c:v>
                </c:pt>
                <c:pt idx="5">
                  <c:v>671.2</c:v>
                </c:pt>
                <c:pt idx="6">
                  <c:v>644.48</c:v>
                </c:pt>
                <c:pt idx="7">
                  <c:v>645.1</c:v>
                </c:pt>
                <c:pt idx="8">
                  <c:v>666.7</c:v>
                </c:pt>
                <c:pt idx="9">
                  <c:v>672.3</c:v>
                </c:pt>
                <c:pt idx="10">
                  <c:v>681.86</c:v>
                </c:pt>
                <c:pt idx="11">
                  <c:v>684.4</c:v>
                </c:pt>
                <c:pt idx="12">
                  <c:v>702.78</c:v>
                </c:pt>
                <c:pt idx="13">
                  <c:v>680.45</c:v>
                </c:pt>
                <c:pt idx="14">
                  <c:v>691.14</c:v>
                </c:pt>
                <c:pt idx="15">
                  <c:v>684.1</c:v>
                </c:pt>
                <c:pt idx="16">
                  <c:v>728.03</c:v>
                </c:pt>
                <c:pt idx="17">
                  <c:v>751.21</c:v>
                </c:pt>
                <c:pt idx="18">
                  <c:v>738.34</c:v>
                </c:pt>
                <c:pt idx="19">
                  <c:v>710.28</c:v>
                </c:pt>
                <c:pt idx="20">
                  <c:v>695.61</c:v>
                </c:pt>
                <c:pt idx="21">
                  <c:v>670.25</c:v>
                </c:pt>
                <c:pt idx="22">
                  <c:v>675.96</c:v>
                </c:pt>
                <c:pt idx="23">
                  <c:v>706.19</c:v>
                </c:pt>
                <c:pt idx="24">
                  <c:v>690.62</c:v>
                </c:pt>
                <c:pt idx="25">
                  <c:v>697.41</c:v>
                </c:pt>
                <c:pt idx="26">
                  <c:v>660.1</c:v>
                </c:pt>
                <c:pt idx="27">
                  <c:v>646.49</c:v>
                </c:pt>
                <c:pt idx="28">
                  <c:v>648.26</c:v>
                </c:pt>
                <c:pt idx="29">
                  <c:v>627.66</c:v>
                </c:pt>
                <c:pt idx="30">
                  <c:v>614.83000000000004</c:v>
                </c:pt>
                <c:pt idx="31">
                  <c:v>598.08000000000004</c:v>
                </c:pt>
                <c:pt idx="32">
                  <c:v>657.97</c:v>
                </c:pt>
                <c:pt idx="33">
                  <c:v>665</c:v>
                </c:pt>
                <c:pt idx="34">
                  <c:v>716.86</c:v>
                </c:pt>
                <c:pt idx="35">
                  <c:v>730.1</c:v>
                </c:pt>
                <c:pt idx="36">
                  <c:v>756.35</c:v>
                </c:pt>
                <c:pt idx="37">
                  <c:v>744.73</c:v>
                </c:pt>
                <c:pt idx="38">
                  <c:v>819</c:v>
                </c:pt>
                <c:pt idx="39">
                  <c:v>802.42</c:v>
                </c:pt>
                <c:pt idx="40">
                  <c:v>811.8</c:v>
                </c:pt>
                <c:pt idx="41">
                  <c:v>782.83</c:v>
                </c:pt>
                <c:pt idx="42">
                  <c:v>799.6</c:v>
                </c:pt>
                <c:pt idx="43">
                  <c:v>805.44</c:v>
                </c:pt>
                <c:pt idx="44">
                  <c:v>787.3</c:v>
                </c:pt>
                <c:pt idx="45">
                  <c:v>788</c:v>
                </c:pt>
                <c:pt idx="46">
                  <c:v>797.21</c:v>
                </c:pt>
                <c:pt idx="47">
                  <c:v>794</c:v>
                </c:pt>
                <c:pt idx="48">
                  <c:v>813.59</c:v>
                </c:pt>
                <c:pt idx="49">
                  <c:v>814.83</c:v>
                </c:pt>
                <c:pt idx="50">
                  <c:v>836.12</c:v>
                </c:pt>
                <c:pt idx="51">
                  <c:v>802.52</c:v>
                </c:pt>
                <c:pt idx="52">
                  <c:v>824.83</c:v>
                </c:pt>
                <c:pt idx="53">
                  <c:v>833.7</c:v>
                </c:pt>
                <c:pt idx="54">
                  <c:v>797.56</c:v>
                </c:pt>
                <c:pt idx="55">
                  <c:v>763.4</c:v>
                </c:pt>
                <c:pt idx="56">
                  <c:v>749.98</c:v>
                </c:pt>
                <c:pt idx="57">
                  <c:v>762.88</c:v>
                </c:pt>
                <c:pt idx="58">
                  <c:v>763.91</c:v>
                </c:pt>
                <c:pt idx="59">
                  <c:v>796.67</c:v>
                </c:pt>
                <c:pt idx="60">
                  <c:v>812.22</c:v>
                </c:pt>
                <c:pt idx="61">
                  <c:v>781.9</c:v>
                </c:pt>
                <c:pt idx="62">
                  <c:v>772.03</c:v>
                </c:pt>
                <c:pt idx="63">
                  <c:v>768.69</c:v>
                </c:pt>
                <c:pt idx="64">
                  <c:v>769.33</c:v>
                </c:pt>
                <c:pt idx="65">
                  <c:v>787.6</c:v>
                </c:pt>
                <c:pt idx="66">
                  <c:v>787.32</c:v>
                </c:pt>
                <c:pt idx="67">
                  <c:v>790.6</c:v>
                </c:pt>
                <c:pt idx="68">
                  <c:v>827.97</c:v>
                </c:pt>
                <c:pt idx="69">
                  <c:v>830.7</c:v>
                </c:pt>
                <c:pt idx="70">
                  <c:v>856.2</c:v>
                </c:pt>
                <c:pt idx="71">
                  <c:v>846.02</c:v>
                </c:pt>
                <c:pt idx="72">
                  <c:v>856.21</c:v>
                </c:pt>
                <c:pt idx="73">
                  <c:v>872.49</c:v>
                </c:pt>
                <c:pt idx="74">
                  <c:v>882.84</c:v>
                </c:pt>
                <c:pt idx="75">
                  <c:v>901.81</c:v>
                </c:pt>
                <c:pt idx="76">
                  <c:v>866.92</c:v>
                </c:pt>
                <c:pt idx="77">
                  <c:v>885.73</c:v>
                </c:pt>
                <c:pt idx="78">
                  <c:v>928.79</c:v>
                </c:pt>
                <c:pt idx="79">
                  <c:v>945.21</c:v>
                </c:pt>
                <c:pt idx="80">
                  <c:v>949.19</c:v>
                </c:pt>
                <c:pt idx="81">
                  <c:v>990.26</c:v>
                </c:pt>
                <c:pt idx="82">
                  <c:v>1007.02</c:v>
                </c:pt>
                <c:pt idx="83">
                  <c:v>974.07</c:v>
                </c:pt>
                <c:pt idx="84">
                  <c:v>985.08</c:v>
                </c:pt>
                <c:pt idx="85">
                  <c:v>1039.28</c:v>
                </c:pt>
                <c:pt idx="86">
                  <c:v>1047.3699999999999</c:v>
                </c:pt>
                <c:pt idx="87">
                  <c:v>1036.46</c:v>
                </c:pt>
                <c:pt idx="88">
                  <c:v>1022.8</c:v>
                </c:pt>
                <c:pt idx="89">
                  <c:v>1042.8699999999999</c:v>
                </c:pt>
                <c:pt idx="90">
                  <c:v>1056.54</c:v>
                </c:pt>
                <c:pt idx="91">
                  <c:v>1028.69</c:v>
                </c:pt>
                <c:pt idx="92">
                  <c:v>1044.18</c:v>
                </c:pt>
                <c:pt idx="93">
                  <c:v>1020.83</c:v>
                </c:pt>
                <c:pt idx="94">
                  <c:v>955.64</c:v>
                </c:pt>
                <c:pt idx="95">
                  <c:v>1004.96</c:v>
                </c:pt>
                <c:pt idx="96">
                  <c:v>1020.45</c:v>
                </c:pt>
                <c:pt idx="97">
                  <c:v>1075.5</c:v>
                </c:pt>
                <c:pt idx="98">
                  <c:v>992.04</c:v>
                </c:pt>
                <c:pt idx="99">
                  <c:v>973.92</c:v>
                </c:pt>
                <c:pt idx="100">
                  <c:v>974.22</c:v>
                </c:pt>
                <c:pt idx="101">
                  <c:v>977.78</c:v>
                </c:pt>
                <c:pt idx="102">
                  <c:v>946.92</c:v>
                </c:pt>
                <c:pt idx="103">
                  <c:v>928.7</c:v>
                </c:pt>
                <c:pt idx="104">
                  <c:v>951.73</c:v>
                </c:pt>
                <c:pt idx="105">
                  <c:v>946.7</c:v>
                </c:pt>
                <c:pt idx="106">
                  <c:v>822.62</c:v>
                </c:pt>
                <c:pt idx="107">
                  <c:v>878.78</c:v>
                </c:pt>
                <c:pt idx="108">
                  <c:v>875.78</c:v>
                </c:pt>
                <c:pt idx="109">
                  <c:v>907.69</c:v>
                </c:pt>
                <c:pt idx="110">
                  <c:v>929.2</c:v>
                </c:pt>
                <c:pt idx="111">
                  <c:v>923.44</c:v>
                </c:pt>
                <c:pt idx="112">
                  <c:v>989.71</c:v>
                </c:pt>
                <c:pt idx="113">
                  <c:v>963.18</c:v>
                </c:pt>
                <c:pt idx="114">
                  <c:v>979.89</c:v>
                </c:pt>
                <c:pt idx="115">
                  <c:v>989.05</c:v>
                </c:pt>
                <c:pt idx="116">
                  <c:v>971.82</c:v>
                </c:pt>
                <c:pt idx="117">
                  <c:v>974.44</c:v>
                </c:pt>
                <c:pt idx="118">
                  <c:v>1047.82</c:v>
                </c:pt>
                <c:pt idx="119">
                  <c:v>1082.1500000000001</c:v>
                </c:pt>
                <c:pt idx="120">
                  <c:v>1101.6400000000001</c:v>
                </c:pt>
                <c:pt idx="121">
                  <c:v>1103.5899999999999</c:v>
                </c:pt>
                <c:pt idx="122">
                  <c:v>1123.28</c:v>
                </c:pt>
                <c:pt idx="123">
                  <c:v>1091.8</c:v>
                </c:pt>
                <c:pt idx="124">
                  <c:v>1124.97</c:v>
                </c:pt>
                <c:pt idx="125">
                  <c:v>1135.01</c:v>
                </c:pt>
                <c:pt idx="126">
                  <c:v>1148.17</c:v>
                </c:pt>
                <c:pt idx="127">
                  <c:v>1127.1400000000001</c:v>
                </c:pt>
                <c:pt idx="128">
                  <c:v>1099.1500000000001</c:v>
                </c:pt>
                <c:pt idx="129">
                  <c:v>1123.4100000000001</c:v>
                </c:pt>
                <c:pt idx="130">
                  <c:v>1142.8499999999999</c:v>
                </c:pt>
                <c:pt idx="131">
                  <c:v>1156.45</c:v>
                </c:pt>
                <c:pt idx="132">
                  <c:v>1160.69</c:v>
                </c:pt>
                <c:pt idx="133">
                  <c:v>1132.3599999999999</c:v>
                </c:pt>
                <c:pt idx="134">
                  <c:v>1161.1600000000001</c:v>
                </c:pt>
                <c:pt idx="135">
                  <c:v>1136.6300000000001</c:v>
                </c:pt>
                <c:pt idx="136">
                  <c:v>1082.81</c:v>
                </c:pt>
                <c:pt idx="137">
                  <c:v>1082.2</c:v>
                </c:pt>
                <c:pt idx="138">
                  <c:v>1057.94</c:v>
                </c:pt>
                <c:pt idx="139">
                  <c:v>1014.72</c:v>
                </c:pt>
                <c:pt idx="140">
                  <c:v>1047.3</c:v>
                </c:pt>
                <c:pt idx="141">
                  <c:v>1072.1600000000001</c:v>
                </c:pt>
                <c:pt idx="142">
                  <c:v>1089.0899999999999</c:v>
                </c:pt>
                <c:pt idx="143">
                  <c:v>1060.17</c:v>
                </c:pt>
                <c:pt idx="144">
                  <c:v>1088.1099999999999</c:v>
                </c:pt>
                <c:pt idx="145">
                  <c:v>1085.06</c:v>
                </c:pt>
                <c:pt idx="146">
                  <c:v>1085.0999999999999</c:v>
                </c:pt>
                <c:pt idx="147">
                  <c:v>1163.17</c:v>
                </c:pt>
                <c:pt idx="148">
                  <c:v>1129.9100000000001</c:v>
                </c:pt>
                <c:pt idx="149">
                  <c:v>1118.94</c:v>
                </c:pt>
                <c:pt idx="150">
                  <c:v>1056.3800000000001</c:v>
                </c:pt>
                <c:pt idx="151">
                  <c:v>1071.51</c:v>
                </c:pt>
                <c:pt idx="152">
                  <c:v>1093.6400000000001</c:v>
                </c:pt>
                <c:pt idx="153">
                  <c:v>1063.23</c:v>
                </c:pt>
                <c:pt idx="154">
                  <c:v>955.45</c:v>
                </c:pt>
                <c:pt idx="155">
                  <c:v>924.11</c:v>
                </c:pt>
                <c:pt idx="156">
                  <c:v>957.91</c:v>
                </c:pt>
                <c:pt idx="157">
                  <c:v>974.58</c:v>
                </c:pt>
              </c:numCache>
            </c:numRef>
          </c:val>
          <c:smooth val="0"/>
          <c:extLst>
            <c:ext xmlns:c16="http://schemas.microsoft.com/office/drawing/2014/chart" uri="{C3380CC4-5D6E-409C-BE32-E72D297353CC}">
              <c16:uniqueId val="{00000004-66F6-40B6-AC7D-A4304579AF78}"/>
            </c:ext>
          </c:extLst>
        </c:ser>
        <c:dLbls>
          <c:showLegendKey val="0"/>
          <c:showVal val="0"/>
          <c:showCatName val="0"/>
          <c:showSerName val="0"/>
          <c:showPercent val="0"/>
          <c:showBubbleSize val="0"/>
        </c:dLbls>
        <c:smooth val="0"/>
        <c:axId val="1993390255"/>
        <c:axId val="1993407055"/>
      </c:lineChart>
      <c:dateAx>
        <c:axId val="1993390255"/>
        <c:scaling>
          <c:orientation val="minMax"/>
        </c:scaling>
        <c:delete val="0"/>
        <c:axPos val="b"/>
        <c:numFmt formatCode="m/d/yyyy"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993407055"/>
        <c:crosses val="autoZero"/>
        <c:auto val="1"/>
        <c:lblOffset val="100"/>
        <c:baseTimeUnit val="days"/>
        <c:majorUnit val="3"/>
        <c:majorTimeUnit val="months"/>
      </c:dateAx>
      <c:valAx>
        <c:axId val="1993407055"/>
        <c:scaling>
          <c:orientation val="minMax"/>
          <c:max val="1250"/>
          <c:min val="350"/>
        </c:scaling>
        <c:delete val="0"/>
        <c:axPos val="l"/>
        <c:numFmt formatCode="_([$$-409]* #,##0.00_);_([$$-409]* \(#,##0.00\);_([$$-409]* &quot;-&quot;??_);_(@_)"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993390255"/>
        <c:crosses val="autoZero"/>
        <c:crossBetween val="between"/>
      </c:valAx>
      <c:spPr>
        <a:noFill/>
        <a:ln w="25400">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b="0"/>
            </a:pPr>
            <a:r>
              <a:rPr lang="en-US" b="0"/>
              <a:t>Dividend Growth</a:t>
            </a:r>
          </a:p>
        </c:rich>
      </c:tx>
      <c:overlay val="0"/>
      <c:spPr>
        <a:noFill/>
        <a:ln>
          <a:noFill/>
        </a:ln>
        <a:effectLst/>
      </c:spPr>
    </c:title>
    <c:autoTitleDeleted val="0"/>
    <c:plotArea>
      <c:layout/>
      <c:barChart>
        <c:barDir val="col"/>
        <c:grouping val="clustered"/>
        <c:varyColors val="0"/>
        <c:ser>
          <c:idx val="0"/>
          <c:order val="0"/>
          <c:tx>
            <c:strRef>
              <c:f>Sheet1!$B$38</c:f>
              <c:strCache>
                <c:ptCount val="1"/>
                <c:pt idx="0">
                  <c:v>Dividend Per Share, $</c:v>
                </c:pt>
              </c:strCache>
            </c:strRef>
          </c:tx>
          <c:spPr>
            <a:solidFill>
              <a:schemeClr val="tx1"/>
            </a:solidFill>
            <a:ln>
              <a:noFill/>
            </a:ln>
            <a:effectLst/>
          </c:spPr>
          <c:invertIfNegative val="0"/>
          <c:dPt>
            <c:idx val="0"/>
            <c:invertIfNegative val="0"/>
            <c:bubble3D val="0"/>
            <c:extLst>
              <c:ext xmlns:c16="http://schemas.microsoft.com/office/drawing/2014/chart" uri="{C3380CC4-5D6E-409C-BE32-E72D297353CC}">
                <c16:uniqueId val="{00000000-6584-4347-B98E-E0DC58AC3048}"/>
              </c:ext>
            </c:extLst>
          </c:dPt>
          <c:dPt>
            <c:idx val="1"/>
            <c:invertIfNegative val="0"/>
            <c:bubble3D val="0"/>
            <c:extLst>
              <c:ext xmlns:c16="http://schemas.microsoft.com/office/drawing/2014/chart" uri="{C3380CC4-5D6E-409C-BE32-E72D297353CC}">
                <c16:uniqueId val="{00000001-6584-4347-B98E-E0DC58AC3048}"/>
              </c:ext>
            </c:extLst>
          </c:dPt>
          <c:dPt>
            <c:idx val="2"/>
            <c:invertIfNegative val="0"/>
            <c:bubble3D val="0"/>
            <c:extLst>
              <c:ext xmlns:c16="http://schemas.microsoft.com/office/drawing/2014/chart" uri="{C3380CC4-5D6E-409C-BE32-E72D297353CC}">
                <c16:uniqueId val="{00000002-6584-4347-B98E-E0DC58AC3048}"/>
              </c:ext>
            </c:extLst>
          </c:dPt>
          <c:cat>
            <c:strRef>
              <c:f>Sheet1!$C$37:$H$37</c:f>
              <c:strCache>
                <c:ptCount val="6"/>
                <c:pt idx="0">
                  <c:v>FY2020</c:v>
                </c:pt>
                <c:pt idx="1">
                  <c:v>FY2021</c:v>
                </c:pt>
                <c:pt idx="2">
                  <c:v>FY2022</c:v>
                </c:pt>
                <c:pt idx="3">
                  <c:v>FY2023</c:v>
                </c:pt>
                <c:pt idx="4">
                  <c:v>FY2024</c:v>
                </c:pt>
                <c:pt idx="5">
                  <c:v>FY2025</c:v>
                </c:pt>
              </c:strCache>
            </c:strRef>
          </c:cat>
          <c:val>
            <c:numRef>
              <c:f>Sheet1!$C$38:$H$38</c:f>
              <c:numCache>
                <c:formatCode>_([$$-409]* #,##0.00_);_([$$-409]* \(#,##0.00\);_([$$-409]* "-"??_);_(@_)</c:formatCode>
                <c:ptCount val="6"/>
                <c:pt idx="0">
                  <c:v>14.52</c:v>
                </c:pt>
                <c:pt idx="1">
                  <c:v>16.52</c:v>
                </c:pt>
                <c:pt idx="2">
                  <c:v>19.52</c:v>
                </c:pt>
                <c:pt idx="3">
                  <c:v>20</c:v>
                </c:pt>
                <c:pt idx="4">
                  <c:v>20.399999999999999</c:v>
                </c:pt>
                <c:pt idx="5">
                  <c:v>20.84</c:v>
                </c:pt>
              </c:numCache>
            </c:numRef>
          </c:val>
          <c:extLst>
            <c:ext xmlns:c16="http://schemas.microsoft.com/office/drawing/2014/chart" uri="{C3380CC4-5D6E-409C-BE32-E72D297353CC}">
              <c16:uniqueId val="{00000003-6584-4347-B98E-E0DC58AC3048}"/>
            </c:ext>
          </c:extLst>
        </c:ser>
        <c:dLbls>
          <c:showLegendKey val="0"/>
          <c:showVal val="0"/>
          <c:showCatName val="0"/>
          <c:showSerName val="0"/>
          <c:showPercent val="0"/>
          <c:showBubbleSize val="0"/>
        </c:dLbls>
        <c:gapWidth val="219"/>
        <c:axId val="86637551"/>
        <c:axId val="86644271"/>
      </c:barChart>
      <c:lineChart>
        <c:grouping val="standard"/>
        <c:varyColors val="0"/>
        <c:ser>
          <c:idx val="1"/>
          <c:order val="1"/>
          <c:tx>
            <c:strRef>
              <c:f>Sheet1!$B$39</c:f>
              <c:strCache>
                <c:ptCount val="1"/>
                <c:pt idx="0">
                  <c:v>Y/Y change in Dividend Per Share, %</c:v>
                </c:pt>
              </c:strCache>
            </c:strRef>
          </c:tx>
          <c:marker>
            <c:symbol val="none"/>
          </c:marker>
          <c:cat>
            <c:strRef>
              <c:f>Sheet1!$C$37:$H$37</c:f>
              <c:strCache>
                <c:ptCount val="6"/>
                <c:pt idx="0">
                  <c:v>FY2020</c:v>
                </c:pt>
                <c:pt idx="1">
                  <c:v>FY2021</c:v>
                </c:pt>
                <c:pt idx="2">
                  <c:v>FY2022</c:v>
                </c:pt>
                <c:pt idx="3">
                  <c:v>FY2023</c:v>
                </c:pt>
                <c:pt idx="4">
                  <c:v>FY2024</c:v>
                </c:pt>
                <c:pt idx="5">
                  <c:v>FY2025</c:v>
                </c:pt>
              </c:strCache>
            </c:strRef>
          </c:cat>
          <c:val>
            <c:numRef>
              <c:f>Sheet1!$C$39:$H$39</c:f>
              <c:numCache>
                <c:formatCode>0.0%</c:formatCode>
                <c:ptCount val="6"/>
                <c:pt idx="0">
                  <c:v>0.10000000000000009</c:v>
                </c:pt>
                <c:pt idx="1">
                  <c:v>0.13774104683195598</c:v>
                </c:pt>
                <c:pt idx="2">
                  <c:v>0.18159806295399505</c:v>
                </c:pt>
                <c:pt idx="3">
                  <c:v>2.4590163934426146E-2</c:v>
                </c:pt>
                <c:pt idx="4">
                  <c:v>2.0000000000000018E-2</c:v>
                </c:pt>
                <c:pt idx="5">
                  <c:v>2.1568627450980538E-2</c:v>
                </c:pt>
              </c:numCache>
            </c:numRef>
          </c:val>
          <c:smooth val="0"/>
          <c:extLst>
            <c:ext xmlns:c16="http://schemas.microsoft.com/office/drawing/2014/chart" uri="{C3380CC4-5D6E-409C-BE32-E72D297353CC}">
              <c16:uniqueId val="{00000004-6584-4347-B98E-E0DC58AC3048}"/>
            </c:ext>
          </c:extLst>
        </c:ser>
        <c:dLbls>
          <c:showLegendKey val="0"/>
          <c:showVal val="0"/>
          <c:showCatName val="0"/>
          <c:showSerName val="0"/>
          <c:showPercent val="0"/>
          <c:showBubbleSize val="0"/>
        </c:dLbls>
        <c:marker val="1"/>
        <c:smooth val="0"/>
        <c:axId val="350597663"/>
        <c:axId val="350608223"/>
      </c:lineChart>
      <c:catAx>
        <c:axId val="86637551"/>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vert="horz"/>
          <a:lstStyle/>
          <a:p>
            <a:pPr>
              <a:defRPr/>
            </a:pPr>
            <a:endParaRPr lang="en-US"/>
          </a:p>
        </c:txPr>
        <c:crossAx val="86644271"/>
        <c:crossesAt val="-15000"/>
        <c:auto val="1"/>
        <c:lblAlgn val="ctr"/>
        <c:lblOffset val="100"/>
        <c:noMultiLvlLbl val="0"/>
      </c:catAx>
      <c:valAx>
        <c:axId val="86644271"/>
        <c:scaling>
          <c:orientation val="minMax"/>
        </c:scaling>
        <c:delete val="0"/>
        <c:axPos val="l"/>
        <c:numFmt formatCode="_([$$-409]* #,##0.00_);_([$$-409]* \(#,##0.00\);_([$$-409]* &quot;-&quot;??_);_(@_)" sourceLinked="1"/>
        <c:majorTickMark val="none"/>
        <c:minorTickMark val="none"/>
        <c:tickLblPos val="nextTo"/>
        <c:spPr>
          <a:noFill/>
          <a:ln>
            <a:noFill/>
          </a:ln>
          <a:effectLst/>
        </c:spPr>
        <c:txPr>
          <a:bodyPr rot="-60000000" vert="horz"/>
          <a:lstStyle/>
          <a:p>
            <a:pPr>
              <a:defRPr/>
            </a:pPr>
            <a:endParaRPr lang="en-US"/>
          </a:p>
        </c:txPr>
        <c:crossAx val="86637551"/>
        <c:crosses val="autoZero"/>
        <c:crossBetween val="between"/>
      </c:valAx>
      <c:valAx>
        <c:axId val="350608223"/>
        <c:scaling>
          <c:orientation val="minMax"/>
        </c:scaling>
        <c:delete val="0"/>
        <c:axPos val="r"/>
        <c:numFmt formatCode="0.0%" sourceLinked="1"/>
        <c:majorTickMark val="out"/>
        <c:minorTickMark val="none"/>
        <c:tickLblPos val="nextTo"/>
        <c:spPr>
          <a:ln>
            <a:noFill/>
          </a:ln>
        </c:spPr>
        <c:crossAx val="350597663"/>
        <c:crosses val="max"/>
        <c:crossBetween val="between"/>
        <c:majorUnit val="4.0000000000000008E-2"/>
      </c:valAx>
      <c:catAx>
        <c:axId val="350597663"/>
        <c:scaling>
          <c:orientation val="minMax"/>
        </c:scaling>
        <c:delete val="1"/>
        <c:axPos val="b"/>
        <c:numFmt formatCode="General" sourceLinked="1"/>
        <c:majorTickMark val="out"/>
        <c:minorTickMark val="none"/>
        <c:tickLblPos val="nextTo"/>
        <c:crossAx val="350608223"/>
        <c:crosses val="autoZero"/>
        <c:auto val="1"/>
        <c:lblAlgn val="ctr"/>
        <c:lblOffset val="100"/>
        <c:noMultiLvlLbl val="0"/>
      </c:catAx>
      <c:spPr>
        <a:noFill/>
      </c:spPr>
    </c:plotArea>
    <c:legend>
      <c:legendPos val="t"/>
      <c:overlay val="0"/>
    </c:legend>
    <c:plotVisOnly val="1"/>
    <c:dispBlanksAs val="gap"/>
    <c:showDLblsOverMax val="0"/>
  </c:chart>
  <c:spPr>
    <a:no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b="0"/>
            </a:pPr>
            <a:r>
              <a:rPr lang="en-US" b="0"/>
              <a:t>Revenue, Net Income, EPS</a:t>
            </a:r>
          </a:p>
        </c:rich>
      </c:tx>
      <c:overlay val="0"/>
      <c:spPr>
        <a:noFill/>
        <a:ln>
          <a:noFill/>
        </a:ln>
        <a:effectLst/>
      </c:spPr>
    </c:title>
    <c:autoTitleDeleted val="0"/>
    <c:plotArea>
      <c:layout/>
      <c:barChart>
        <c:barDir val="col"/>
        <c:grouping val="clustered"/>
        <c:varyColors val="0"/>
        <c:ser>
          <c:idx val="0"/>
          <c:order val="0"/>
          <c:tx>
            <c:strRef>
              <c:f>Sheet1!$B$1</c:f>
              <c:strCache>
                <c:ptCount val="1"/>
                <c:pt idx="0">
                  <c:v>Revenue</c:v>
                </c:pt>
              </c:strCache>
            </c:strRef>
          </c:tx>
          <c:spPr>
            <a:solidFill>
              <a:schemeClr val="tx1"/>
            </a:solidFill>
            <a:ln>
              <a:noFill/>
            </a:ln>
            <a:effectLst/>
          </c:spPr>
          <c:invertIfNegative val="0"/>
          <c:dPt>
            <c:idx val="0"/>
            <c:invertIfNegative val="0"/>
            <c:bubble3D val="0"/>
            <c:spPr>
              <a:solidFill>
                <a:schemeClr val="tx1"/>
              </a:solidFill>
              <a:ln>
                <a:noFill/>
              </a:ln>
              <a:effectLst/>
            </c:spPr>
            <c:extLst>
              <c:ext xmlns:c16="http://schemas.microsoft.com/office/drawing/2014/chart" uri="{C3380CC4-5D6E-409C-BE32-E72D297353CC}">
                <c16:uniqueId val="{00000001-CD56-40F6-8023-C49CC97788BC}"/>
              </c:ext>
            </c:extLst>
          </c:dPt>
          <c:dPt>
            <c:idx val="1"/>
            <c:invertIfNegative val="0"/>
            <c:bubble3D val="0"/>
            <c:extLst>
              <c:ext xmlns:c16="http://schemas.microsoft.com/office/drawing/2014/chart" uri="{C3380CC4-5D6E-409C-BE32-E72D297353CC}">
                <c16:uniqueId val="{00000002-CD56-40F6-8023-C49CC97788BC}"/>
              </c:ext>
            </c:extLst>
          </c:dPt>
          <c:dPt>
            <c:idx val="2"/>
            <c:invertIfNegative val="0"/>
            <c:bubble3D val="0"/>
            <c:extLst>
              <c:ext xmlns:c16="http://schemas.microsoft.com/office/drawing/2014/chart" uri="{C3380CC4-5D6E-409C-BE32-E72D297353CC}">
                <c16:uniqueId val="{00000003-CD56-40F6-8023-C49CC97788BC}"/>
              </c:ext>
            </c:extLst>
          </c:dPt>
          <c:cat>
            <c:numRef>
              <c:f>Sheet1!$A$2:$A$7</c:f>
              <c:numCache>
                <c:formatCode>"FY"0</c:formatCode>
                <c:ptCount val="6"/>
                <c:pt idx="0">
                  <c:v>2020</c:v>
                </c:pt>
                <c:pt idx="1">
                  <c:v>2021</c:v>
                </c:pt>
                <c:pt idx="2">
                  <c:v>2022</c:v>
                </c:pt>
                <c:pt idx="3">
                  <c:v>2023</c:v>
                </c:pt>
                <c:pt idx="4">
                  <c:v>2024</c:v>
                </c:pt>
                <c:pt idx="5">
                  <c:v>2025</c:v>
                </c:pt>
              </c:numCache>
            </c:numRef>
          </c:cat>
          <c:val>
            <c:numRef>
              <c:f>Sheet1!$B$2:$B$7</c:f>
              <c:numCache>
                <c:formatCode>"$"#,##0.00_);[Red]\("$"#,##0.00\)</c:formatCode>
                <c:ptCount val="6"/>
                <c:pt idx="0">
                  <c:v>16205</c:v>
                </c:pt>
                <c:pt idx="1">
                  <c:v>19374</c:v>
                </c:pt>
                <c:pt idx="2">
                  <c:v>17873</c:v>
                </c:pt>
                <c:pt idx="3">
                  <c:v>17859</c:v>
                </c:pt>
                <c:pt idx="4">
                  <c:v>20407</c:v>
                </c:pt>
                <c:pt idx="5">
                  <c:v>24216</c:v>
                </c:pt>
              </c:numCache>
            </c:numRef>
          </c:val>
          <c:extLst>
            <c:ext xmlns:c16="http://schemas.microsoft.com/office/drawing/2014/chart" uri="{C3380CC4-5D6E-409C-BE32-E72D297353CC}">
              <c16:uniqueId val="{00000006-28AD-473B-A0C7-5FE6588818E5}"/>
            </c:ext>
          </c:extLst>
        </c:ser>
        <c:dLbls>
          <c:showLegendKey val="0"/>
          <c:showVal val="0"/>
          <c:showCatName val="0"/>
          <c:showSerName val="0"/>
          <c:showPercent val="0"/>
          <c:showBubbleSize val="0"/>
        </c:dLbls>
        <c:gapWidth val="219"/>
        <c:axId val="86637551"/>
        <c:axId val="86644271"/>
      </c:barChart>
      <c:lineChart>
        <c:grouping val="standard"/>
        <c:varyColors val="0"/>
        <c:ser>
          <c:idx val="1"/>
          <c:order val="1"/>
          <c:tx>
            <c:strRef>
              <c:f>Sheet1!$C$1</c:f>
              <c:strCache>
                <c:ptCount val="1"/>
                <c:pt idx="0">
                  <c:v>Net Income</c:v>
                </c:pt>
              </c:strCache>
            </c:strRef>
          </c:tx>
          <c:marker>
            <c:symbol val="none"/>
          </c:marker>
          <c:cat>
            <c:numRef>
              <c:f>Sheet1!$A$2:$A$7</c:f>
              <c:numCache>
                <c:formatCode>"FY"0</c:formatCode>
                <c:ptCount val="6"/>
                <c:pt idx="0">
                  <c:v>2020</c:v>
                </c:pt>
                <c:pt idx="1">
                  <c:v>2021</c:v>
                </c:pt>
                <c:pt idx="2">
                  <c:v>2022</c:v>
                </c:pt>
                <c:pt idx="3">
                  <c:v>2023</c:v>
                </c:pt>
                <c:pt idx="4">
                  <c:v>2024</c:v>
                </c:pt>
                <c:pt idx="5">
                  <c:v>2025</c:v>
                </c:pt>
              </c:numCache>
            </c:numRef>
          </c:cat>
          <c:val>
            <c:numRef>
              <c:f>Sheet1!$C$2:$C$7</c:f>
              <c:numCache>
                <c:formatCode>"$"#,##0.00_);[Red]\("$"#,##0.00\)</c:formatCode>
                <c:ptCount val="6"/>
                <c:pt idx="0">
                  <c:v>5237</c:v>
                </c:pt>
                <c:pt idx="1">
                  <c:v>6254</c:v>
                </c:pt>
                <c:pt idx="2">
                  <c:v>5391</c:v>
                </c:pt>
                <c:pt idx="3">
                  <c:v>5692</c:v>
                </c:pt>
                <c:pt idx="4">
                  <c:v>6612</c:v>
                </c:pt>
                <c:pt idx="5">
                  <c:v>7736</c:v>
                </c:pt>
              </c:numCache>
            </c:numRef>
          </c:val>
          <c:smooth val="0"/>
          <c:extLst>
            <c:ext xmlns:c16="http://schemas.microsoft.com/office/drawing/2014/chart" uri="{C3380CC4-5D6E-409C-BE32-E72D297353CC}">
              <c16:uniqueId val="{00000007-28AD-473B-A0C7-5FE6588818E5}"/>
            </c:ext>
          </c:extLst>
        </c:ser>
        <c:dLbls>
          <c:showLegendKey val="0"/>
          <c:showVal val="0"/>
          <c:showCatName val="0"/>
          <c:showSerName val="0"/>
          <c:showPercent val="0"/>
          <c:showBubbleSize val="0"/>
        </c:dLbls>
        <c:marker val="1"/>
        <c:smooth val="0"/>
        <c:axId val="86637551"/>
        <c:axId val="86644271"/>
      </c:lineChart>
      <c:lineChart>
        <c:grouping val="standard"/>
        <c:varyColors val="0"/>
        <c:ser>
          <c:idx val="2"/>
          <c:order val="2"/>
          <c:tx>
            <c:strRef>
              <c:f>Sheet1!$D$1</c:f>
              <c:strCache>
                <c:ptCount val="1"/>
                <c:pt idx="0">
                  <c:v>EPS</c:v>
                </c:pt>
              </c:strCache>
            </c:strRef>
          </c:tx>
          <c:spPr>
            <a:ln>
              <a:solidFill>
                <a:schemeClr val="tx2">
                  <a:lumMod val="50000"/>
                  <a:lumOff val="50000"/>
                </a:schemeClr>
              </a:solidFill>
            </a:ln>
          </c:spPr>
          <c:marker>
            <c:symbol val="none"/>
          </c:marker>
          <c:cat>
            <c:numRef>
              <c:f>Sheet1!$A$2:$A$7</c:f>
              <c:numCache>
                <c:formatCode>"FY"0</c:formatCode>
                <c:ptCount val="6"/>
                <c:pt idx="0">
                  <c:v>2020</c:v>
                </c:pt>
                <c:pt idx="1">
                  <c:v>2021</c:v>
                </c:pt>
                <c:pt idx="2">
                  <c:v>2022</c:v>
                </c:pt>
                <c:pt idx="3">
                  <c:v>2023</c:v>
                </c:pt>
                <c:pt idx="4">
                  <c:v>2024</c:v>
                </c:pt>
                <c:pt idx="5">
                  <c:v>2025</c:v>
                </c:pt>
              </c:numCache>
            </c:numRef>
          </c:cat>
          <c:val>
            <c:numRef>
              <c:f>Sheet1!$D$2:$D$7</c:f>
              <c:numCache>
                <c:formatCode>_([$$-409]* #,##0.00_);_([$$-409]* \(#,##0.00\);_([$$-409]* "-"??_);_(@_)</c:formatCode>
                <c:ptCount val="6"/>
                <c:pt idx="0">
                  <c:v>33.821882689642692</c:v>
                </c:pt>
                <c:pt idx="1">
                  <c:v>40.504038367259284</c:v>
                </c:pt>
                <c:pt idx="2">
                  <c:v>35.364624398201968</c:v>
                </c:pt>
                <c:pt idx="3">
                  <c:v>37.768788012929853</c:v>
                </c:pt>
                <c:pt idx="4">
                  <c:v>43.610436257051866</c:v>
                </c:pt>
                <c:pt idx="5">
                  <c:v>48.08955867206204</c:v>
                </c:pt>
              </c:numCache>
            </c:numRef>
          </c:val>
          <c:smooth val="0"/>
          <c:extLst>
            <c:ext xmlns:c16="http://schemas.microsoft.com/office/drawing/2014/chart" uri="{C3380CC4-5D6E-409C-BE32-E72D297353CC}">
              <c16:uniqueId val="{00000008-28AD-473B-A0C7-5FE6588818E5}"/>
            </c:ext>
          </c:extLst>
        </c:ser>
        <c:dLbls>
          <c:showLegendKey val="0"/>
          <c:showVal val="0"/>
          <c:showCatName val="0"/>
          <c:showSerName val="0"/>
          <c:showPercent val="0"/>
          <c:showBubbleSize val="0"/>
        </c:dLbls>
        <c:marker val="1"/>
        <c:smooth val="0"/>
        <c:axId val="779199823"/>
        <c:axId val="779195023"/>
      </c:lineChart>
      <c:catAx>
        <c:axId val="86637551"/>
        <c:scaling>
          <c:orientation val="minMax"/>
        </c:scaling>
        <c:delete val="0"/>
        <c:axPos val="b"/>
        <c:numFmt formatCode="&quot;FY&quot;0"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86644271"/>
        <c:crossesAt val="-15000"/>
        <c:auto val="1"/>
        <c:lblAlgn val="ctr"/>
        <c:lblOffset val="100"/>
        <c:noMultiLvlLbl val="0"/>
      </c:catAx>
      <c:valAx>
        <c:axId val="86644271"/>
        <c:scaling>
          <c:orientation val="minMax"/>
          <c:max val="27000"/>
        </c:scaling>
        <c:delete val="0"/>
        <c:axPos val="l"/>
        <c:numFmt formatCode="&quot;$&quot;#,##0.00_);[Red]\(&quot;$&quot;#,##0.00\)" sourceLinked="1"/>
        <c:majorTickMark val="none"/>
        <c:minorTickMark val="none"/>
        <c:tickLblPos val="nextTo"/>
        <c:spPr>
          <a:noFill/>
          <a:ln>
            <a:noFill/>
          </a:ln>
          <a:effectLst/>
        </c:spPr>
        <c:txPr>
          <a:bodyPr rot="-60000000" vert="horz"/>
          <a:lstStyle/>
          <a:p>
            <a:pPr>
              <a:defRPr/>
            </a:pPr>
            <a:endParaRPr lang="en-US"/>
          </a:p>
        </c:txPr>
        <c:crossAx val="86637551"/>
        <c:crosses val="autoZero"/>
        <c:crossBetween val="between"/>
      </c:valAx>
      <c:valAx>
        <c:axId val="779195023"/>
        <c:scaling>
          <c:orientation val="minMax"/>
          <c:max val="55"/>
          <c:min val="30"/>
        </c:scaling>
        <c:delete val="0"/>
        <c:axPos val="r"/>
        <c:numFmt formatCode="_([$$-409]* #,##0.00_);_([$$-409]* \(#,##0.00\);_([$$-409]* &quot;-&quot;??_);_(@_)" sourceLinked="1"/>
        <c:majorTickMark val="out"/>
        <c:minorTickMark val="none"/>
        <c:tickLblPos val="nextTo"/>
        <c:spPr>
          <a:ln>
            <a:noFill/>
          </a:ln>
        </c:spPr>
        <c:crossAx val="779199823"/>
        <c:crosses val="max"/>
        <c:crossBetween val="between"/>
      </c:valAx>
      <c:catAx>
        <c:axId val="779199823"/>
        <c:scaling>
          <c:orientation val="minMax"/>
        </c:scaling>
        <c:delete val="1"/>
        <c:axPos val="b"/>
        <c:numFmt formatCode="&quot;FY&quot;0" sourceLinked="1"/>
        <c:majorTickMark val="out"/>
        <c:minorTickMark val="none"/>
        <c:tickLblPos val="nextTo"/>
        <c:crossAx val="779195023"/>
        <c:crosses val="autoZero"/>
        <c:auto val="1"/>
        <c:lblAlgn val="ctr"/>
        <c:lblOffset val="100"/>
        <c:noMultiLvlLbl val="0"/>
      </c:catAx>
      <c:spPr>
        <a:noFill/>
      </c:spPr>
    </c:plotArea>
    <c:legend>
      <c:legendPos val="t"/>
      <c:overlay val="0"/>
    </c:legend>
    <c:plotVisOnly val="1"/>
    <c:dispBlanksAs val="gap"/>
    <c:showDLblsOverMax val="0"/>
  </c:chart>
  <c:spPr>
    <a:no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395145237717768"/>
          <c:y val="7.0126227208976155E-2"/>
          <c:w val="0.79528792122461212"/>
          <c:h val="0.76061225165928603"/>
        </c:manualLayout>
      </c:layout>
      <c:scatterChart>
        <c:scatterStyle val="lineMarker"/>
        <c:varyColors val="1"/>
        <c:ser>
          <c:idx val="0"/>
          <c:order val="0"/>
          <c:tx>
            <c:strRef>
              <c:f>Sheet1!$F$55:$F$59</c:f>
              <c:strCache>
                <c:ptCount val="5"/>
                <c:pt idx="0">
                  <c:v>Category</c:v>
                </c:pt>
                <c:pt idx="1">
                  <c:v>Geopolitical &amp; Macro</c:v>
                </c:pt>
                <c:pt idx="2">
                  <c:v>Market Structure &amp; Liquidity</c:v>
                </c:pt>
                <c:pt idx="3">
                  <c:v>Policy &amp; Regulatory</c:v>
                </c:pt>
                <c:pt idx="4">
                  <c:v>Tech &amp; Structural</c:v>
                </c:pt>
              </c:strCache>
            </c:strRef>
          </c:tx>
          <c:spPr>
            <a:ln w="25400">
              <a:noFill/>
            </a:ln>
          </c:spPr>
          <c:marker>
            <c:symbol val="diamond"/>
            <c:size val="17"/>
          </c:marker>
          <c:dPt>
            <c:idx val="0"/>
            <c:marker>
              <c:spPr>
                <a:solidFill>
                  <a:schemeClr val="accent1"/>
                </a:solidFill>
                <a:ln w="9525">
                  <a:solidFill>
                    <a:schemeClr val="accent1"/>
                  </a:solidFill>
                </a:ln>
                <a:effectLst/>
              </c:spPr>
            </c:marker>
            <c:bubble3D val="0"/>
            <c:spPr>
              <a:ln w="25400" cap="rnd">
                <a:noFill/>
                <a:round/>
              </a:ln>
              <a:effectLst/>
            </c:spPr>
            <c:extLst>
              <c:ext xmlns:c16="http://schemas.microsoft.com/office/drawing/2014/chart" uri="{C3380CC4-5D6E-409C-BE32-E72D297353CC}">
                <c16:uniqueId val="{00000001-CD33-4840-A8C6-3EA1282E6C29}"/>
              </c:ext>
            </c:extLst>
          </c:dPt>
          <c:dPt>
            <c:idx val="1"/>
            <c:marker>
              <c:spPr>
                <a:solidFill>
                  <a:schemeClr val="accent2"/>
                </a:solidFill>
                <a:ln w="9525">
                  <a:solidFill>
                    <a:schemeClr val="accent2"/>
                  </a:solidFill>
                </a:ln>
                <a:effectLst/>
              </c:spPr>
            </c:marker>
            <c:bubble3D val="0"/>
            <c:spPr>
              <a:ln w="25400" cap="rnd">
                <a:noFill/>
                <a:round/>
              </a:ln>
              <a:effectLst/>
            </c:spPr>
            <c:extLst>
              <c:ext xmlns:c16="http://schemas.microsoft.com/office/drawing/2014/chart" uri="{C3380CC4-5D6E-409C-BE32-E72D297353CC}">
                <c16:uniqueId val="{00000003-CD33-4840-A8C6-3EA1282E6C29}"/>
              </c:ext>
            </c:extLst>
          </c:dPt>
          <c:dPt>
            <c:idx val="2"/>
            <c:marker>
              <c:spPr>
                <a:solidFill>
                  <a:schemeClr val="accent3"/>
                </a:solidFill>
                <a:ln w="9525">
                  <a:solidFill>
                    <a:schemeClr val="accent3"/>
                  </a:solidFill>
                </a:ln>
                <a:effectLst/>
              </c:spPr>
            </c:marker>
            <c:bubble3D val="0"/>
            <c:spPr>
              <a:ln w="25400" cap="rnd">
                <a:noFill/>
                <a:round/>
              </a:ln>
              <a:effectLst/>
            </c:spPr>
            <c:extLst>
              <c:ext xmlns:c16="http://schemas.microsoft.com/office/drawing/2014/chart" uri="{C3380CC4-5D6E-409C-BE32-E72D297353CC}">
                <c16:uniqueId val="{00000005-CD33-4840-A8C6-3EA1282E6C29}"/>
              </c:ext>
            </c:extLst>
          </c:dPt>
          <c:dPt>
            <c:idx val="3"/>
            <c:marker>
              <c:spPr>
                <a:solidFill>
                  <a:schemeClr val="accent4"/>
                </a:solidFill>
                <a:ln w="9525">
                  <a:solidFill>
                    <a:schemeClr val="accent4"/>
                  </a:solidFill>
                </a:ln>
                <a:effectLst/>
              </c:spPr>
            </c:marker>
            <c:bubble3D val="0"/>
            <c:spPr>
              <a:ln w="25400" cap="rnd">
                <a:noFill/>
                <a:round/>
              </a:ln>
              <a:effectLst/>
            </c:spPr>
            <c:extLst>
              <c:ext xmlns:c16="http://schemas.microsoft.com/office/drawing/2014/chart" uri="{C3380CC4-5D6E-409C-BE32-E72D297353CC}">
                <c16:uniqueId val="{00000007-CD33-4840-A8C6-3EA1282E6C29}"/>
              </c:ext>
            </c:extLst>
          </c:dPt>
          <c:xVal>
            <c:numRef>
              <c:f>Sheet1!$H$56:$H$59</c:f>
              <c:numCache>
                <c:formatCode>General</c:formatCode>
                <c:ptCount val="4"/>
                <c:pt idx="0">
                  <c:v>3</c:v>
                </c:pt>
                <c:pt idx="1">
                  <c:v>3</c:v>
                </c:pt>
                <c:pt idx="2">
                  <c:v>2</c:v>
                </c:pt>
                <c:pt idx="3">
                  <c:v>1</c:v>
                </c:pt>
              </c:numCache>
            </c:numRef>
          </c:xVal>
          <c:yVal>
            <c:numRef>
              <c:f>Sheet1!$G$56:$G$59</c:f>
              <c:numCache>
                <c:formatCode>General</c:formatCode>
                <c:ptCount val="4"/>
                <c:pt idx="0">
                  <c:v>2</c:v>
                </c:pt>
                <c:pt idx="1">
                  <c:v>3</c:v>
                </c:pt>
                <c:pt idx="2">
                  <c:v>1</c:v>
                </c:pt>
                <c:pt idx="3">
                  <c:v>3</c:v>
                </c:pt>
              </c:numCache>
            </c:numRef>
          </c:yVal>
          <c:smooth val="0"/>
          <c:extLst>
            <c:ext xmlns:c16="http://schemas.microsoft.com/office/drawing/2014/chart" uri="{C3380CC4-5D6E-409C-BE32-E72D297353CC}">
              <c16:uniqueId val="{00000008-8F5E-45DA-887C-08340BC614A3}"/>
            </c:ext>
          </c:extLst>
        </c:ser>
        <c:dLbls>
          <c:showLegendKey val="0"/>
          <c:showVal val="0"/>
          <c:showCatName val="0"/>
          <c:showSerName val="0"/>
          <c:showPercent val="0"/>
          <c:showBubbleSize val="0"/>
        </c:dLbls>
        <c:axId val="1215215040"/>
        <c:axId val="1215204480"/>
      </c:scatterChart>
      <c:valAx>
        <c:axId val="1215215040"/>
        <c:scaling>
          <c:orientation val="minMax"/>
          <c:max val="3"/>
          <c:min val="1"/>
        </c:scaling>
        <c:delete val="1"/>
        <c:axPos val="b"/>
        <c:majorGridlines>
          <c:spPr>
            <a:ln w="9525" cap="flat" cmpd="sng" algn="ctr">
              <a:solidFill>
                <a:schemeClr val="tx1"/>
              </a:solidFill>
              <a:round/>
            </a:ln>
            <a:effectLst/>
          </c:spPr>
        </c:majorGridlines>
        <c:numFmt formatCode="&quot;$&quot;#,##0.00" sourceLinked="0"/>
        <c:majorTickMark val="none"/>
        <c:minorTickMark val="none"/>
        <c:tickLblPos val="nextTo"/>
        <c:crossAx val="1215204480"/>
        <c:crosses val="autoZero"/>
        <c:crossBetween val="midCat"/>
        <c:majorUnit val="1"/>
      </c:valAx>
      <c:valAx>
        <c:axId val="1215204480"/>
        <c:scaling>
          <c:orientation val="minMax"/>
          <c:max val="3"/>
          <c:min val="1"/>
        </c:scaling>
        <c:delete val="1"/>
        <c:axPos val="l"/>
        <c:majorGridlines>
          <c:spPr>
            <a:ln w="9525" cap="flat" cmpd="sng" algn="ctr">
              <a:solidFill>
                <a:schemeClr val="tx1"/>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r>
                  <a:rPr lang="en-US" b="1" dirty="0">
                    <a:solidFill>
                      <a:schemeClr val="tx1"/>
                    </a:solidFill>
                  </a:rPr>
                  <a:t>Probability</a:t>
                </a:r>
              </a:p>
            </c:rich>
          </c:tx>
          <c:layout>
            <c:manualLayout>
              <c:xMode val="edge"/>
              <c:yMode val="edge"/>
              <c:x val="1.3982102908277404E-2"/>
              <c:y val="0.30878895661159572"/>
            </c:manualLayout>
          </c:layout>
          <c:overlay val="0"/>
          <c:spPr>
            <a:noFill/>
            <a:ln>
              <a:noFill/>
            </a:ln>
            <a:effectLst/>
          </c:spPr>
        </c:title>
        <c:numFmt formatCode="General" sourceLinked="1"/>
        <c:majorTickMark val="none"/>
        <c:minorTickMark val="none"/>
        <c:tickLblPos val="nextTo"/>
        <c:crossAx val="1215215040"/>
        <c:crosses val="autoZero"/>
        <c:crossBetween val="midCat"/>
        <c:majorUnit val="1"/>
      </c:valAx>
      <c:spPr>
        <a:noFill/>
        <a:ln>
          <a:solidFill>
            <a:schemeClr val="tx1"/>
          </a:solidFill>
        </a:ln>
        <a:effectLst/>
      </c:spPr>
    </c:plotArea>
    <c:plotVisOnly val="1"/>
    <c:dispBlanksAs val="gap"/>
    <c:showDLblsOverMax val="0"/>
  </c:chart>
  <c:spPr>
    <a:noFill/>
    <a:ln>
      <a:noFill/>
    </a:ln>
    <a:effectLst/>
  </c:spPr>
  <c:txPr>
    <a:bodyPr/>
    <a:lstStyle/>
    <a:p>
      <a:pPr>
        <a:defRPr sz="16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2">
                    <a:lumMod val="50000"/>
                  </a:schemeClr>
                </a:solidFill>
                <a:latin typeface="Arial" panose="020B0604020202020204" pitchFamily="34" charset="0"/>
                <a:ea typeface="+mn-ea"/>
                <a:cs typeface="Arial" panose="020B0604020202020204" pitchFamily="34" charset="0"/>
              </a:defRPr>
            </a:pPr>
            <a:r>
              <a:rPr lang="en-US" dirty="0"/>
              <a:t>2025 Transaction Volume By Territory</a:t>
            </a:r>
          </a:p>
        </c:rich>
      </c:tx>
      <c:layout>
        <c:manualLayout>
          <c:xMode val="edge"/>
          <c:yMode val="edge"/>
          <c:x val="0.25483566332407154"/>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bg2">
                  <a:lumMod val="50000"/>
                </a:schemeClr>
              </a:solidFill>
              <a:latin typeface="Arial" panose="020B0604020202020204" pitchFamily="34" charset="0"/>
              <a:ea typeface="+mn-ea"/>
              <a:cs typeface="Arial" panose="020B0604020202020204" pitchFamily="34" charset="0"/>
            </a:defRPr>
          </a:pPr>
          <a:endParaRPr lang="en-US"/>
        </a:p>
      </c:txPr>
    </c:title>
    <c:autoTitleDeleted val="0"/>
    <c:plotArea>
      <c:layout/>
      <c:pieChart>
        <c:varyColors val="1"/>
        <c:ser>
          <c:idx val="0"/>
          <c:order val="0"/>
          <c:dPt>
            <c:idx val="0"/>
            <c:bubble3D val="0"/>
            <c:spPr>
              <a:solidFill>
                <a:srgbClr val="C00000"/>
              </a:solidFill>
              <a:ln w="19050">
                <a:solidFill>
                  <a:schemeClr val="lt1"/>
                </a:solidFill>
              </a:ln>
              <a:effectLst/>
            </c:spPr>
            <c:extLst>
              <c:ext xmlns:c16="http://schemas.microsoft.com/office/drawing/2014/chart" uri="{C3380CC4-5D6E-409C-BE32-E72D297353CC}">
                <c16:uniqueId val="{00000001-D733-4C78-B30B-66F7A005A8E1}"/>
              </c:ext>
            </c:extLst>
          </c:dPt>
          <c:dPt>
            <c:idx val="1"/>
            <c:bubble3D val="0"/>
            <c:spPr>
              <a:solidFill>
                <a:schemeClr val="tx1"/>
              </a:solidFill>
              <a:ln w="19050">
                <a:solidFill>
                  <a:schemeClr val="lt1"/>
                </a:solidFill>
              </a:ln>
              <a:effectLst/>
            </c:spPr>
            <c:extLst>
              <c:ext xmlns:c16="http://schemas.microsoft.com/office/drawing/2014/chart" uri="{C3380CC4-5D6E-409C-BE32-E72D297353CC}">
                <c16:uniqueId val="{00000003-D733-4C78-B30B-66F7A005A8E1}"/>
              </c:ext>
            </c:extLst>
          </c:dPt>
          <c:dPt>
            <c:idx val="2"/>
            <c:bubble3D val="0"/>
            <c:spPr>
              <a:solidFill>
                <a:schemeClr val="accent3">
                  <a:lumMod val="50000"/>
                </a:schemeClr>
              </a:solidFill>
              <a:ln w="19050">
                <a:solidFill>
                  <a:schemeClr val="lt1"/>
                </a:solidFill>
              </a:ln>
              <a:effectLst/>
            </c:spPr>
            <c:extLst>
              <c:ext xmlns:c16="http://schemas.microsoft.com/office/drawing/2014/chart" uri="{C3380CC4-5D6E-409C-BE32-E72D297353CC}">
                <c16:uniqueId val="{00000005-D733-4C78-B30B-66F7A005A8E1}"/>
              </c:ext>
            </c:extLst>
          </c:dPt>
          <c:dPt>
            <c:idx val="3"/>
            <c:bubble3D val="0"/>
            <c:spPr>
              <a:solidFill>
                <a:srgbClr val="C04F14"/>
              </a:solidFill>
              <a:ln w="19050">
                <a:solidFill>
                  <a:schemeClr val="lt1"/>
                </a:solidFill>
              </a:ln>
              <a:effectLst/>
            </c:spPr>
            <c:extLst>
              <c:ext xmlns:c16="http://schemas.microsoft.com/office/drawing/2014/chart" uri="{C3380CC4-5D6E-409C-BE32-E72D297353CC}">
                <c16:uniqueId val="{00000007-D733-4C78-B30B-66F7A005A8E1}"/>
              </c:ext>
            </c:extLst>
          </c:dPt>
          <c:dPt>
            <c:idx val="4"/>
            <c:bubble3D val="0"/>
            <c:spPr>
              <a:solidFill>
                <a:schemeClr val="accent1">
                  <a:lumMod val="75000"/>
                </a:schemeClr>
              </a:solidFill>
              <a:ln w="19050">
                <a:solidFill>
                  <a:schemeClr val="lt1"/>
                </a:solidFill>
              </a:ln>
              <a:effectLst/>
            </c:spPr>
            <c:extLst>
              <c:ext xmlns:c16="http://schemas.microsoft.com/office/drawing/2014/chart" uri="{C3380CC4-5D6E-409C-BE32-E72D297353CC}">
                <c16:uniqueId val="{00000009-D733-4C78-B30B-66F7A005A8E1}"/>
              </c:ext>
            </c:extLst>
          </c:dPt>
          <c:dLbls>
            <c:dLbl>
              <c:idx val="0"/>
              <c:layout>
                <c:manualLayout>
                  <c:x val="0.10336679987906021"/>
                  <c:y val="-2.0493588192596179E-3"/>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733-4C78-B30B-66F7A005A8E1}"/>
                </c:ext>
              </c:extLst>
            </c:dLbl>
            <c:dLbl>
              <c:idx val="1"/>
              <c:layout>
                <c:manualLayout>
                  <c:x val="3.2075490265609248E-2"/>
                  <c:y val="0.1116570460751443"/>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733-4C78-B30B-66F7A005A8E1}"/>
                </c:ext>
              </c:extLst>
            </c:dLbl>
            <c:dLbl>
              <c:idx val="2"/>
              <c:layout>
                <c:manualLayout>
                  <c:x val="3.398375851576986E-2"/>
                  <c:y val="-3.8944296776394927E-3"/>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733-4C78-B30B-66F7A005A8E1}"/>
                </c:ext>
              </c:extLst>
            </c:dLbl>
            <c:dLbl>
              <c:idx val="3"/>
              <c:layout>
                <c:manualLayout>
                  <c:x val="-2.4274113225549898E-2"/>
                  <c:y val="-3.8944296776394216E-3"/>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733-4C78-B30B-66F7A005A8E1}"/>
                </c:ext>
              </c:extLst>
            </c:dLbl>
            <c:dLbl>
              <c:idx val="4"/>
              <c:layout>
                <c:manualLayout>
                  <c:x val="-1.4564467935329962E-2"/>
                  <c:y val="2.3366578065836099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733-4C78-B30B-66F7A005A8E1}"/>
                </c:ext>
              </c:extLst>
            </c:dLbl>
            <c:spPr>
              <a:noFill/>
              <a:ln>
                <a:noFill/>
              </a:ln>
              <a:effectLst/>
            </c:spPr>
            <c:txPr>
              <a:bodyPr rot="0" spcFirstLastPara="1" vertOverflow="ellipsis" vert="horz" wrap="square" anchor="ctr" anchorCtr="1"/>
              <a:lstStyle/>
              <a:p>
                <a:pPr>
                  <a:defRPr sz="900" b="0" i="0" u="none" strike="noStrike" kern="1200" baseline="0">
                    <a:solidFill>
                      <a:schemeClr val="bg2">
                        <a:lumMod val="50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SS!$C$10:$C$14</c:f>
              <c:strCache>
                <c:ptCount val="5"/>
                <c:pt idx="0">
                  <c:v>Canada</c:v>
                </c:pt>
                <c:pt idx="1">
                  <c:v>APMEA </c:v>
                </c:pt>
                <c:pt idx="2">
                  <c:v>Europe</c:v>
                </c:pt>
                <c:pt idx="3">
                  <c:v>Latin America </c:v>
                </c:pt>
                <c:pt idx="4">
                  <c:v>US</c:v>
                </c:pt>
              </c:strCache>
            </c:strRef>
          </c:cat>
          <c:val>
            <c:numRef>
              <c:f>SS!$D$10:$D$14</c:f>
              <c:numCache>
                <c:formatCode>_([$$-409]* #,##0_);_([$$-409]* \(#,##0\);_([$$-409]* "-"??_);_(@_)</c:formatCode>
                <c:ptCount val="5"/>
                <c:pt idx="0">
                  <c:v>4592</c:v>
                </c:pt>
                <c:pt idx="1">
                  <c:v>56323</c:v>
                </c:pt>
                <c:pt idx="2">
                  <c:v>84447</c:v>
                </c:pt>
                <c:pt idx="3">
                  <c:v>30939</c:v>
                </c:pt>
                <c:pt idx="4">
                  <c:v>46169</c:v>
                </c:pt>
              </c:numCache>
            </c:numRef>
          </c:val>
          <c:extLst>
            <c:ext xmlns:c16="http://schemas.microsoft.com/office/drawing/2014/chart" uri="{C3380CC4-5D6E-409C-BE32-E72D297353CC}">
              <c16:uniqueId val="{0000000A-D733-4C78-B30B-66F7A005A8E1}"/>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solidFill>
            <a:schemeClr val="bg2">
              <a:lumMod val="50000"/>
            </a:schemeClr>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b="0"/>
            </a:pPr>
            <a:r>
              <a:rPr lang="en-US" b="0"/>
              <a:t>Free Cash Flow</a:t>
            </a:r>
          </a:p>
        </c:rich>
      </c:tx>
      <c:layout>
        <c:manualLayout>
          <c:xMode val="edge"/>
          <c:yMode val="edge"/>
          <c:x val="0.35445784093827704"/>
          <c:y val="0.10285526733631285"/>
        </c:manualLayout>
      </c:layout>
      <c:overlay val="0"/>
      <c:spPr>
        <a:noFill/>
        <a:ln>
          <a:noFill/>
        </a:ln>
        <a:effectLst/>
      </c:spPr>
    </c:title>
    <c:autoTitleDeleted val="0"/>
    <c:plotArea>
      <c:layout/>
      <c:barChart>
        <c:barDir val="col"/>
        <c:grouping val="clustered"/>
        <c:varyColors val="0"/>
        <c:ser>
          <c:idx val="0"/>
          <c:order val="0"/>
          <c:spPr>
            <a:solidFill>
              <a:schemeClr val="tx1"/>
            </a:solidFill>
            <a:ln>
              <a:noFill/>
            </a:ln>
            <a:effectLst/>
          </c:spPr>
          <c:invertIfNegative val="0"/>
          <c:dPt>
            <c:idx val="0"/>
            <c:invertIfNegative val="0"/>
            <c:bubble3D val="0"/>
            <c:spPr>
              <a:solidFill>
                <a:schemeClr val="tx1"/>
              </a:solidFill>
              <a:ln>
                <a:noFill/>
              </a:ln>
              <a:effectLst/>
            </c:spPr>
            <c:extLst>
              <c:ext xmlns:c16="http://schemas.microsoft.com/office/drawing/2014/chart" uri="{C3380CC4-5D6E-409C-BE32-E72D297353CC}">
                <c16:uniqueId val="{00000001-D6B4-4CAA-9AD5-6445D27E3A68}"/>
              </c:ext>
            </c:extLst>
          </c:dPt>
          <c:dPt>
            <c:idx val="1"/>
            <c:invertIfNegative val="0"/>
            <c:bubble3D val="0"/>
            <c:extLst>
              <c:ext xmlns:c16="http://schemas.microsoft.com/office/drawing/2014/chart" uri="{C3380CC4-5D6E-409C-BE32-E72D297353CC}">
                <c16:uniqueId val="{00000002-D6B4-4CAA-9AD5-6445D27E3A68}"/>
              </c:ext>
            </c:extLst>
          </c:dPt>
          <c:dPt>
            <c:idx val="2"/>
            <c:invertIfNegative val="0"/>
            <c:bubble3D val="0"/>
            <c:extLst>
              <c:ext xmlns:c16="http://schemas.microsoft.com/office/drawing/2014/chart" uri="{C3380CC4-5D6E-409C-BE32-E72D297353CC}">
                <c16:uniqueId val="{00000003-D6B4-4CAA-9AD5-6445D27E3A68}"/>
              </c:ext>
            </c:extLst>
          </c:dPt>
          <c:cat>
            <c:numRef>
              <c:f>SS!$B$21:$B$26</c:f>
              <c:numCache>
                <c:formatCode>General</c:formatCode>
                <c:ptCount val="6"/>
                <c:pt idx="0">
                  <c:v>2020</c:v>
                </c:pt>
                <c:pt idx="1">
                  <c:v>2021</c:v>
                </c:pt>
                <c:pt idx="2">
                  <c:v>2022</c:v>
                </c:pt>
                <c:pt idx="3">
                  <c:v>2023</c:v>
                </c:pt>
                <c:pt idx="4">
                  <c:v>2024</c:v>
                </c:pt>
                <c:pt idx="5">
                  <c:v>2025</c:v>
                </c:pt>
              </c:numCache>
            </c:numRef>
          </c:cat>
          <c:val>
            <c:numRef>
              <c:f>SS!$C$21:$C$26</c:f>
              <c:numCache>
                <c:formatCode>_([$$-409]* #,##0_);_([$$-409]* \(#,##0\);_([$$-409]* "-"??_);_(@_)</c:formatCode>
                <c:ptCount val="6"/>
                <c:pt idx="0">
                  <c:v>6516</c:v>
                </c:pt>
                <c:pt idx="1">
                  <c:v>8649</c:v>
                </c:pt>
                <c:pt idx="2">
                  <c:v>10098</c:v>
                </c:pt>
                <c:pt idx="3">
                  <c:v>11609</c:v>
                </c:pt>
                <c:pt idx="4">
                  <c:v>14306</c:v>
                </c:pt>
                <c:pt idx="5">
                  <c:v>16912</c:v>
                </c:pt>
              </c:numCache>
            </c:numRef>
          </c:val>
          <c:extLst>
            <c:ext xmlns:c16="http://schemas.microsoft.com/office/drawing/2014/chart" uri="{C3380CC4-5D6E-409C-BE32-E72D297353CC}">
              <c16:uniqueId val="{00000004-D6B4-4CAA-9AD5-6445D27E3A68}"/>
            </c:ext>
          </c:extLst>
        </c:ser>
        <c:dLbls>
          <c:showLegendKey val="0"/>
          <c:showVal val="0"/>
          <c:showCatName val="0"/>
          <c:showSerName val="0"/>
          <c:showPercent val="0"/>
          <c:showBubbleSize val="0"/>
        </c:dLbls>
        <c:gapWidth val="219"/>
        <c:overlap val="-27"/>
        <c:axId val="86637551"/>
        <c:axId val="86644271"/>
      </c:barChart>
      <c:catAx>
        <c:axId val="86637551"/>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vert="horz"/>
          <a:lstStyle/>
          <a:p>
            <a:pPr>
              <a:defRPr/>
            </a:pPr>
            <a:endParaRPr lang="en-US"/>
          </a:p>
        </c:txPr>
        <c:crossAx val="86644271"/>
        <c:crossesAt val="-15000"/>
        <c:auto val="1"/>
        <c:lblAlgn val="ctr"/>
        <c:lblOffset val="100"/>
        <c:noMultiLvlLbl val="0"/>
      </c:catAx>
      <c:valAx>
        <c:axId val="86644271"/>
        <c:scaling>
          <c:orientation val="minMax"/>
          <c:max val="20000"/>
          <c:min val="1500"/>
        </c:scaling>
        <c:delete val="0"/>
        <c:axPos val="l"/>
        <c:numFmt formatCode="_([$$-409]* #,##0_);_([$$-409]* \(#,##0\);_([$$-409]* &quot;-&quot;??_);_(@_)" sourceLinked="1"/>
        <c:majorTickMark val="none"/>
        <c:minorTickMark val="none"/>
        <c:tickLblPos val="nextTo"/>
        <c:spPr>
          <a:noFill/>
          <a:ln>
            <a:noFill/>
          </a:ln>
          <a:effectLst/>
        </c:spPr>
        <c:txPr>
          <a:bodyPr rot="-60000000" vert="horz"/>
          <a:lstStyle/>
          <a:p>
            <a:pPr>
              <a:defRPr/>
            </a:pPr>
            <a:endParaRPr lang="en-US"/>
          </a:p>
        </c:txPr>
        <c:crossAx val="86637551"/>
        <c:crosses val="autoZero"/>
        <c:crossBetween val="between"/>
        <c:majorUnit val="4000"/>
      </c:valAx>
      <c:spPr>
        <a:noFill/>
      </c:spPr>
    </c:plotArea>
    <c:plotVisOnly val="1"/>
    <c:dispBlanksAs val="gap"/>
    <c:showDLblsOverMax val="0"/>
  </c:chart>
  <c:spPr>
    <a:no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b="0"/>
            </a:pPr>
            <a:r>
              <a:rPr lang="en-US" b="0" dirty="0"/>
              <a:t>Trailing 2 Year</a:t>
            </a:r>
            <a:r>
              <a:rPr lang="en-US" b="0" baseline="0" dirty="0"/>
              <a:t> stock performance</a:t>
            </a:r>
            <a:endParaRPr lang="en-US" b="0" dirty="0"/>
          </a:p>
        </c:rich>
      </c:tx>
      <c:overlay val="0"/>
      <c:spPr>
        <a:noFill/>
        <a:ln>
          <a:noFill/>
        </a:ln>
        <a:effectLst/>
      </c:spPr>
    </c:title>
    <c:autoTitleDeleted val="0"/>
    <c:plotArea>
      <c:layout/>
      <c:lineChart>
        <c:grouping val="standard"/>
        <c:varyColors val="0"/>
        <c:ser>
          <c:idx val="0"/>
          <c:order val="0"/>
          <c:tx>
            <c:strRef>
              <c:f>Sheet1!$G$2</c:f>
              <c:strCache>
                <c:ptCount val="1"/>
                <c:pt idx="0">
                  <c:v>Close</c:v>
                </c:pt>
              </c:strCache>
            </c:strRef>
          </c:tx>
          <c:spPr>
            <a:ln w="28575" cap="rnd">
              <a:solidFill>
                <a:srgbClr val="EA7131"/>
              </a:solidFill>
              <a:round/>
            </a:ln>
            <a:effectLst/>
          </c:spPr>
          <c:marker>
            <c:symbol val="none"/>
          </c:marker>
          <c:dLbls>
            <c:dLbl>
              <c:idx val="31"/>
              <c:layout>
                <c:manualLayout>
                  <c:x val="-6.701538117328671E-3"/>
                  <c:y val="9.2386534786221927E-2"/>
                </c:manualLayout>
              </c:layout>
              <c:tx>
                <c:rich>
                  <a:bodyPr/>
                  <a:lstStyle/>
                  <a:p>
                    <a:fld id="{80B12B74-9A4F-44A9-B45B-54C96B07C586}" type="CATEGORYNAME">
                      <a:rPr lang="en-US"/>
                      <a:pPr/>
                      <a:t>[CATEGORY NAME]</a:t>
                    </a:fld>
                    <a:r>
                      <a:rPr lang="en-US" baseline="0"/>
                      <a:t>, Earnings beat</a:t>
                    </a:r>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BE32-4C51-B3A2-DEECB7E024BB}"/>
                </c:ext>
              </c:extLst>
            </c:dLbl>
            <c:dLbl>
              <c:idx val="61"/>
              <c:layout>
                <c:manualLayout>
                  <c:x val="6.7252638375281549E-3"/>
                  <c:y val="9.9530135117323726E-2"/>
                </c:manualLayout>
              </c:layout>
              <c:tx>
                <c:rich>
                  <a:bodyPr/>
                  <a:lstStyle/>
                  <a:p>
                    <a:fld id="{6FDFC6E8-B088-4AC9-8913-A520CC23E0CC}" type="CATEGORYNAME">
                      <a:rPr lang="en-US"/>
                      <a:pPr/>
                      <a:t>[CATEGORY NAME]</a:t>
                    </a:fld>
                    <a:r>
                      <a:rPr lang="en-US" baseline="0" dirty="0"/>
                      <a:t>, Fee Settlement</a:t>
                    </a:r>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BE32-4C51-B3A2-DEECB7E024BB}"/>
                </c:ext>
              </c:extLst>
            </c:dLbl>
            <c:dLbl>
              <c:idx val="101"/>
              <c:layout>
                <c:manualLayout>
                  <c:x val="-0.23673875222744936"/>
                  <c:y val="-1.8083790316884996E-2"/>
                </c:manualLayout>
              </c:layout>
              <c:tx>
                <c:rich>
                  <a:bodyPr/>
                  <a:lstStyle/>
                  <a:p>
                    <a:fld id="{F0723BF4-A17C-4997-A5F6-04C380582E5E}" type="CATEGORYNAME">
                      <a:rPr lang="en-US"/>
                      <a:pPr/>
                      <a:t>[CATEGORY NAME]</a:t>
                    </a:fld>
                    <a:r>
                      <a:rPr lang="en-US" baseline="0"/>
                      <a:t>, Broad market selloff</a:t>
                    </a:r>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BE32-4C51-B3A2-DEECB7E024BB}"/>
                </c:ext>
              </c:extLst>
            </c:dLbl>
            <c:dLbl>
              <c:idx val="157"/>
              <c:layout>
                <c:manualLayout>
                  <c:x val="-4.455906783426012E-2"/>
                  <c:y val="9.0696665606292831E-2"/>
                </c:manualLayout>
              </c:layout>
              <c:tx>
                <c:rich>
                  <a:bodyPr/>
                  <a:lstStyle/>
                  <a:p>
                    <a:fld id="{08477D90-B685-4EF4-BB94-90350A692AB2}" type="VALUE">
                      <a:rPr lang="en-US"/>
                      <a:pPr/>
                      <a:t>[VALUE]</a:t>
                    </a:fld>
                    <a:endParaRPr lang="en-US"/>
                  </a:p>
                  <a:p>
                    <a:r>
                      <a:rPr lang="en-US"/>
                      <a:t>42.3%</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BE32-4C51-B3A2-DEECB7E024BB}"/>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ext>
            </c:extLst>
          </c:dLbls>
          <c:trendline>
            <c:spPr>
              <a:ln w="19050">
                <a:solidFill>
                  <a:schemeClr val="tx1"/>
                </a:solidFill>
                <a:prstDash val="sysDot"/>
              </a:ln>
            </c:spPr>
            <c:trendlineType val="linear"/>
            <c:dispRSqr val="0"/>
            <c:dispEq val="0"/>
          </c:trendline>
          <c:cat>
            <c:numRef>
              <c:f>Sheet1!$F$3:$F$160</c:f>
              <c:numCache>
                <c:formatCode>m/d/yyyy</c:formatCode>
                <c:ptCount val="158"/>
                <c:pt idx="0">
                  <c:v>45005</c:v>
                </c:pt>
                <c:pt idx="1">
                  <c:v>45012</c:v>
                </c:pt>
                <c:pt idx="2">
                  <c:v>45019</c:v>
                </c:pt>
                <c:pt idx="3">
                  <c:v>45026</c:v>
                </c:pt>
                <c:pt idx="4">
                  <c:v>45033</c:v>
                </c:pt>
                <c:pt idx="5">
                  <c:v>45040</c:v>
                </c:pt>
                <c:pt idx="6">
                  <c:v>45047</c:v>
                </c:pt>
                <c:pt idx="7">
                  <c:v>45054</c:v>
                </c:pt>
                <c:pt idx="8">
                  <c:v>45061</c:v>
                </c:pt>
                <c:pt idx="9">
                  <c:v>45068</c:v>
                </c:pt>
                <c:pt idx="10">
                  <c:v>45076</c:v>
                </c:pt>
                <c:pt idx="11">
                  <c:v>45082</c:v>
                </c:pt>
                <c:pt idx="12">
                  <c:v>45089</c:v>
                </c:pt>
                <c:pt idx="13">
                  <c:v>45097</c:v>
                </c:pt>
                <c:pt idx="14">
                  <c:v>45103</c:v>
                </c:pt>
                <c:pt idx="15">
                  <c:v>45110</c:v>
                </c:pt>
                <c:pt idx="16">
                  <c:v>45117</c:v>
                </c:pt>
                <c:pt idx="17">
                  <c:v>45124</c:v>
                </c:pt>
                <c:pt idx="18">
                  <c:v>45131</c:v>
                </c:pt>
                <c:pt idx="19">
                  <c:v>45138</c:v>
                </c:pt>
                <c:pt idx="20">
                  <c:v>45145</c:v>
                </c:pt>
                <c:pt idx="21">
                  <c:v>45152</c:v>
                </c:pt>
                <c:pt idx="22">
                  <c:v>45159</c:v>
                </c:pt>
                <c:pt idx="23">
                  <c:v>45166</c:v>
                </c:pt>
                <c:pt idx="24">
                  <c:v>45174</c:v>
                </c:pt>
                <c:pt idx="25">
                  <c:v>45180</c:v>
                </c:pt>
                <c:pt idx="26">
                  <c:v>45187</c:v>
                </c:pt>
                <c:pt idx="27">
                  <c:v>45194</c:v>
                </c:pt>
                <c:pt idx="28">
                  <c:v>45201</c:v>
                </c:pt>
                <c:pt idx="29">
                  <c:v>45208</c:v>
                </c:pt>
                <c:pt idx="30">
                  <c:v>45215</c:v>
                </c:pt>
                <c:pt idx="31">
                  <c:v>45222</c:v>
                </c:pt>
                <c:pt idx="32">
                  <c:v>45229</c:v>
                </c:pt>
                <c:pt idx="33">
                  <c:v>45236</c:v>
                </c:pt>
                <c:pt idx="34">
                  <c:v>45243</c:v>
                </c:pt>
                <c:pt idx="35">
                  <c:v>45250</c:v>
                </c:pt>
                <c:pt idx="36">
                  <c:v>45257</c:v>
                </c:pt>
                <c:pt idx="37">
                  <c:v>45264</c:v>
                </c:pt>
                <c:pt idx="38">
                  <c:v>45271</c:v>
                </c:pt>
                <c:pt idx="39">
                  <c:v>45278</c:v>
                </c:pt>
                <c:pt idx="40">
                  <c:v>45286</c:v>
                </c:pt>
                <c:pt idx="41">
                  <c:v>45293</c:v>
                </c:pt>
                <c:pt idx="42">
                  <c:v>45299</c:v>
                </c:pt>
                <c:pt idx="43">
                  <c:v>45307</c:v>
                </c:pt>
                <c:pt idx="44">
                  <c:v>45313</c:v>
                </c:pt>
                <c:pt idx="45">
                  <c:v>45320</c:v>
                </c:pt>
                <c:pt idx="46">
                  <c:v>45327</c:v>
                </c:pt>
                <c:pt idx="47">
                  <c:v>45334</c:v>
                </c:pt>
                <c:pt idx="48">
                  <c:v>45342</c:v>
                </c:pt>
                <c:pt idx="49">
                  <c:v>45348</c:v>
                </c:pt>
                <c:pt idx="50">
                  <c:v>45355</c:v>
                </c:pt>
                <c:pt idx="51">
                  <c:v>45362</c:v>
                </c:pt>
                <c:pt idx="52">
                  <c:v>45369</c:v>
                </c:pt>
                <c:pt idx="53">
                  <c:v>45376</c:v>
                </c:pt>
                <c:pt idx="54">
                  <c:v>45383</c:v>
                </c:pt>
                <c:pt idx="55">
                  <c:v>45390</c:v>
                </c:pt>
                <c:pt idx="56">
                  <c:v>45397</c:v>
                </c:pt>
                <c:pt idx="57">
                  <c:v>45404</c:v>
                </c:pt>
                <c:pt idx="58">
                  <c:v>45411</c:v>
                </c:pt>
                <c:pt idx="59">
                  <c:v>45418</c:v>
                </c:pt>
                <c:pt idx="60">
                  <c:v>45425</c:v>
                </c:pt>
                <c:pt idx="61">
                  <c:v>45432</c:v>
                </c:pt>
                <c:pt idx="62">
                  <c:v>45440</c:v>
                </c:pt>
                <c:pt idx="63">
                  <c:v>45446</c:v>
                </c:pt>
                <c:pt idx="64">
                  <c:v>45453</c:v>
                </c:pt>
                <c:pt idx="65">
                  <c:v>45460</c:v>
                </c:pt>
                <c:pt idx="66">
                  <c:v>45467</c:v>
                </c:pt>
                <c:pt idx="67">
                  <c:v>45474</c:v>
                </c:pt>
                <c:pt idx="68">
                  <c:v>45481</c:v>
                </c:pt>
                <c:pt idx="69">
                  <c:v>45488</c:v>
                </c:pt>
                <c:pt idx="70">
                  <c:v>45495</c:v>
                </c:pt>
                <c:pt idx="71">
                  <c:v>45502</c:v>
                </c:pt>
                <c:pt idx="72">
                  <c:v>45509</c:v>
                </c:pt>
                <c:pt idx="73">
                  <c:v>45516</c:v>
                </c:pt>
                <c:pt idx="74">
                  <c:v>45523</c:v>
                </c:pt>
                <c:pt idx="75">
                  <c:v>45530</c:v>
                </c:pt>
                <c:pt idx="76">
                  <c:v>45538</c:v>
                </c:pt>
                <c:pt idx="77">
                  <c:v>45544</c:v>
                </c:pt>
                <c:pt idx="78">
                  <c:v>45551</c:v>
                </c:pt>
                <c:pt idx="79">
                  <c:v>45558</c:v>
                </c:pt>
                <c:pt idx="80">
                  <c:v>45565</c:v>
                </c:pt>
                <c:pt idx="81">
                  <c:v>45572</c:v>
                </c:pt>
                <c:pt idx="82">
                  <c:v>45579</c:v>
                </c:pt>
                <c:pt idx="83">
                  <c:v>45586</c:v>
                </c:pt>
                <c:pt idx="84">
                  <c:v>45593</c:v>
                </c:pt>
                <c:pt idx="85">
                  <c:v>45600</c:v>
                </c:pt>
                <c:pt idx="86">
                  <c:v>45607</c:v>
                </c:pt>
                <c:pt idx="87">
                  <c:v>45614</c:v>
                </c:pt>
                <c:pt idx="88">
                  <c:v>45621</c:v>
                </c:pt>
                <c:pt idx="89">
                  <c:v>45628</c:v>
                </c:pt>
                <c:pt idx="90">
                  <c:v>45635</c:v>
                </c:pt>
                <c:pt idx="91">
                  <c:v>45642</c:v>
                </c:pt>
                <c:pt idx="92">
                  <c:v>45649</c:v>
                </c:pt>
                <c:pt idx="93">
                  <c:v>45656</c:v>
                </c:pt>
                <c:pt idx="94">
                  <c:v>45663</c:v>
                </c:pt>
                <c:pt idx="95">
                  <c:v>45670</c:v>
                </c:pt>
                <c:pt idx="96">
                  <c:v>45678</c:v>
                </c:pt>
                <c:pt idx="97">
                  <c:v>45684</c:v>
                </c:pt>
                <c:pt idx="98">
                  <c:v>45691</c:v>
                </c:pt>
                <c:pt idx="99">
                  <c:v>45698</c:v>
                </c:pt>
                <c:pt idx="100">
                  <c:v>45706</c:v>
                </c:pt>
                <c:pt idx="101">
                  <c:v>45712</c:v>
                </c:pt>
                <c:pt idx="102">
                  <c:v>45719</c:v>
                </c:pt>
                <c:pt idx="103">
                  <c:v>45726</c:v>
                </c:pt>
                <c:pt idx="104">
                  <c:v>45733</c:v>
                </c:pt>
                <c:pt idx="105">
                  <c:v>45740</c:v>
                </c:pt>
                <c:pt idx="106">
                  <c:v>45747</c:v>
                </c:pt>
                <c:pt idx="107">
                  <c:v>45754</c:v>
                </c:pt>
                <c:pt idx="108">
                  <c:v>45761</c:v>
                </c:pt>
                <c:pt idx="109">
                  <c:v>45768</c:v>
                </c:pt>
                <c:pt idx="110">
                  <c:v>45775</c:v>
                </c:pt>
                <c:pt idx="111">
                  <c:v>45782</c:v>
                </c:pt>
                <c:pt idx="112">
                  <c:v>45789</c:v>
                </c:pt>
                <c:pt idx="113">
                  <c:v>45796</c:v>
                </c:pt>
                <c:pt idx="114">
                  <c:v>45804</c:v>
                </c:pt>
                <c:pt idx="115">
                  <c:v>45810</c:v>
                </c:pt>
                <c:pt idx="116">
                  <c:v>45817</c:v>
                </c:pt>
                <c:pt idx="117">
                  <c:v>45824</c:v>
                </c:pt>
                <c:pt idx="118">
                  <c:v>45831</c:v>
                </c:pt>
                <c:pt idx="119">
                  <c:v>45838</c:v>
                </c:pt>
                <c:pt idx="120">
                  <c:v>45845</c:v>
                </c:pt>
                <c:pt idx="121">
                  <c:v>45852</c:v>
                </c:pt>
                <c:pt idx="122">
                  <c:v>45859</c:v>
                </c:pt>
                <c:pt idx="123">
                  <c:v>45866</c:v>
                </c:pt>
                <c:pt idx="124">
                  <c:v>45873</c:v>
                </c:pt>
                <c:pt idx="125">
                  <c:v>45880</c:v>
                </c:pt>
                <c:pt idx="126">
                  <c:v>45887</c:v>
                </c:pt>
                <c:pt idx="127">
                  <c:v>45894</c:v>
                </c:pt>
                <c:pt idx="128">
                  <c:v>45902</c:v>
                </c:pt>
                <c:pt idx="129">
                  <c:v>45908</c:v>
                </c:pt>
                <c:pt idx="130">
                  <c:v>45915</c:v>
                </c:pt>
                <c:pt idx="131">
                  <c:v>45922</c:v>
                </c:pt>
                <c:pt idx="132">
                  <c:v>45929</c:v>
                </c:pt>
                <c:pt idx="133">
                  <c:v>45936</c:v>
                </c:pt>
                <c:pt idx="134">
                  <c:v>45943</c:v>
                </c:pt>
                <c:pt idx="135">
                  <c:v>45950</c:v>
                </c:pt>
                <c:pt idx="136">
                  <c:v>45957</c:v>
                </c:pt>
                <c:pt idx="137">
                  <c:v>45964</c:v>
                </c:pt>
                <c:pt idx="138">
                  <c:v>45971</c:v>
                </c:pt>
                <c:pt idx="139">
                  <c:v>45978</c:v>
                </c:pt>
                <c:pt idx="140">
                  <c:v>45985</c:v>
                </c:pt>
                <c:pt idx="141">
                  <c:v>45992</c:v>
                </c:pt>
                <c:pt idx="142">
                  <c:v>45999</c:v>
                </c:pt>
                <c:pt idx="143">
                  <c:v>46006</c:v>
                </c:pt>
                <c:pt idx="144">
                  <c:v>46013</c:v>
                </c:pt>
                <c:pt idx="145">
                  <c:v>46020</c:v>
                </c:pt>
                <c:pt idx="146">
                  <c:v>46027</c:v>
                </c:pt>
                <c:pt idx="147">
                  <c:v>46034</c:v>
                </c:pt>
                <c:pt idx="148">
                  <c:v>46042</c:v>
                </c:pt>
                <c:pt idx="149">
                  <c:v>46048</c:v>
                </c:pt>
                <c:pt idx="150">
                  <c:v>46055</c:v>
                </c:pt>
                <c:pt idx="151">
                  <c:v>46062</c:v>
                </c:pt>
                <c:pt idx="152">
                  <c:v>46070</c:v>
                </c:pt>
                <c:pt idx="153">
                  <c:v>46076</c:v>
                </c:pt>
                <c:pt idx="154">
                  <c:v>46083</c:v>
                </c:pt>
                <c:pt idx="155">
                  <c:v>46090</c:v>
                </c:pt>
                <c:pt idx="156">
                  <c:v>46097</c:v>
                </c:pt>
                <c:pt idx="157">
                  <c:v>46104</c:v>
                </c:pt>
              </c:numCache>
            </c:numRef>
          </c:cat>
          <c:val>
            <c:numRef>
              <c:f>Sheet1!$G$3:$G$160</c:f>
              <c:numCache>
                <c:formatCode>_([$$-409]* #,##0.00_);_([$$-409]* \(#,##0.00\);_([$$-409]* "-"??_);_(@_)</c:formatCode>
                <c:ptCount val="158"/>
                <c:pt idx="0">
                  <c:v>351.63</c:v>
                </c:pt>
                <c:pt idx="1">
                  <c:v>363.41</c:v>
                </c:pt>
                <c:pt idx="2">
                  <c:v>361.47</c:v>
                </c:pt>
                <c:pt idx="3">
                  <c:v>372.43</c:v>
                </c:pt>
                <c:pt idx="4">
                  <c:v>375.24</c:v>
                </c:pt>
                <c:pt idx="5">
                  <c:v>380.03</c:v>
                </c:pt>
                <c:pt idx="6">
                  <c:v>384.66</c:v>
                </c:pt>
                <c:pt idx="7">
                  <c:v>381.92</c:v>
                </c:pt>
                <c:pt idx="8">
                  <c:v>385.57</c:v>
                </c:pt>
                <c:pt idx="9">
                  <c:v>374.37</c:v>
                </c:pt>
                <c:pt idx="10">
                  <c:v>373.73</c:v>
                </c:pt>
                <c:pt idx="11">
                  <c:v>369.22</c:v>
                </c:pt>
                <c:pt idx="12">
                  <c:v>376.53</c:v>
                </c:pt>
                <c:pt idx="13">
                  <c:v>379.81</c:v>
                </c:pt>
                <c:pt idx="14">
                  <c:v>393.3</c:v>
                </c:pt>
                <c:pt idx="15">
                  <c:v>388.68</c:v>
                </c:pt>
                <c:pt idx="16">
                  <c:v>402.51</c:v>
                </c:pt>
                <c:pt idx="17">
                  <c:v>397.49</c:v>
                </c:pt>
                <c:pt idx="18">
                  <c:v>392.96</c:v>
                </c:pt>
                <c:pt idx="19">
                  <c:v>391.35</c:v>
                </c:pt>
                <c:pt idx="20">
                  <c:v>394.98</c:v>
                </c:pt>
                <c:pt idx="21">
                  <c:v>392.17</c:v>
                </c:pt>
                <c:pt idx="22">
                  <c:v>402.89</c:v>
                </c:pt>
                <c:pt idx="23">
                  <c:v>415.57</c:v>
                </c:pt>
                <c:pt idx="24">
                  <c:v>414.84</c:v>
                </c:pt>
                <c:pt idx="25">
                  <c:v>414.31</c:v>
                </c:pt>
                <c:pt idx="26">
                  <c:v>402.22</c:v>
                </c:pt>
                <c:pt idx="27">
                  <c:v>395.91</c:v>
                </c:pt>
                <c:pt idx="28">
                  <c:v>397.97</c:v>
                </c:pt>
                <c:pt idx="29">
                  <c:v>398.03</c:v>
                </c:pt>
                <c:pt idx="30">
                  <c:v>384.41</c:v>
                </c:pt>
                <c:pt idx="31">
                  <c:v>364.08</c:v>
                </c:pt>
                <c:pt idx="32">
                  <c:v>386.05</c:v>
                </c:pt>
                <c:pt idx="33">
                  <c:v>394.38</c:v>
                </c:pt>
                <c:pt idx="34">
                  <c:v>400.3</c:v>
                </c:pt>
                <c:pt idx="35">
                  <c:v>412.5</c:v>
                </c:pt>
                <c:pt idx="36">
                  <c:v>414.36</c:v>
                </c:pt>
                <c:pt idx="37">
                  <c:v>412.16</c:v>
                </c:pt>
                <c:pt idx="38">
                  <c:v>418.57</c:v>
                </c:pt>
                <c:pt idx="39">
                  <c:v>424.1</c:v>
                </c:pt>
                <c:pt idx="40">
                  <c:v>426.51</c:v>
                </c:pt>
                <c:pt idx="41">
                  <c:v>419.42</c:v>
                </c:pt>
                <c:pt idx="42">
                  <c:v>429.1</c:v>
                </c:pt>
                <c:pt idx="43">
                  <c:v>436.78</c:v>
                </c:pt>
                <c:pt idx="44">
                  <c:v>438.53</c:v>
                </c:pt>
                <c:pt idx="45">
                  <c:v>460.58</c:v>
                </c:pt>
                <c:pt idx="46">
                  <c:v>457.88</c:v>
                </c:pt>
                <c:pt idx="47">
                  <c:v>468.13</c:v>
                </c:pt>
                <c:pt idx="48">
                  <c:v>473.42</c:v>
                </c:pt>
                <c:pt idx="49">
                  <c:v>476.63</c:v>
                </c:pt>
                <c:pt idx="50">
                  <c:v>469.26</c:v>
                </c:pt>
                <c:pt idx="51">
                  <c:v>475.83</c:v>
                </c:pt>
                <c:pt idx="52">
                  <c:v>481.67</c:v>
                </c:pt>
                <c:pt idx="53">
                  <c:v>481.57</c:v>
                </c:pt>
                <c:pt idx="54">
                  <c:v>477.15</c:v>
                </c:pt>
                <c:pt idx="55">
                  <c:v>465.38</c:v>
                </c:pt>
                <c:pt idx="56">
                  <c:v>455.39</c:v>
                </c:pt>
                <c:pt idx="57">
                  <c:v>462.42</c:v>
                </c:pt>
                <c:pt idx="58">
                  <c:v>443.58</c:v>
                </c:pt>
                <c:pt idx="59">
                  <c:v>456.98</c:v>
                </c:pt>
                <c:pt idx="60">
                  <c:v>460.27</c:v>
                </c:pt>
                <c:pt idx="61">
                  <c:v>451.18</c:v>
                </c:pt>
                <c:pt idx="62">
                  <c:v>447.07</c:v>
                </c:pt>
                <c:pt idx="63">
                  <c:v>449.79</c:v>
                </c:pt>
                <c:pt idx="64">
                  <c:v>444.63</c:v>
                </c:pt>
                <c:pt idx="65">
                  <c:v>454.85</c:v>
                </c:pt>
                <c:pt idx="66">
                  <c:v>441.16</c:v>
                </c:pt>
                <c:pt idx="67">
                  <c:v>449.49</c:v>
                </c:pt>
                <c:pt idx="68">
                  <c:v>440.11</c:v>
                </c:pt>
                <c:pt idx="69">
                  <c:v>443.69</c:v>
                </c:pt>
                <c:pt idx="70">
                  <c:v>438.18</c:v>
                </c:pt>
                <c:pt idx="71">
                  <c:v>462.02</c:v>
                </c:pt>
                <c:pt idx="72">
                  <c:v>456.78</c:v>
                </c:pt>
                <c:pt idx="73">
                  <c:v>468.88</c:v>
                </c:pt>
                <c:pt idx="74">
                  <c:v>466.44</c:v>
                </c:pt>
                <c:pt idx="75">
                  <c:v>483.34</c:v>
                </c:pt>
                <c:pt idx="76">
                  <c:v>476.12</c:v>
                </c:pt>
                <c:pt idx="77">
                  <c:v>493.36</c:v>
                </c:pt>
                <c:pt idx="78">
                  <c:v>492.74</c:v>
                </c:pt>
                <c:pt idx="79">
                  <c:v>493.64</c:v>
                </c:pt>
                <c:pt idx="80">
                  <c:v>497.7</c:v>
                </c:pt>
                <c:pt idx="81">
                  <c:v>502.26</c:v>
                </c:pt>
                <c:pt idx="82">
                  <c:v>516.34</c:v>
                </c:pt>
                <c:pt idx="83">
                  <c:v>507.36</c:v>
                </c:pt>
                <c:pt idx="84">
                  <c:v>508.08</c:v>
                </c:pt>
                <c:pt idx="85">
                  <c:v>524.76</c:v>
                </c:pt>
                <c:pt idx="86">
                  <c:v>521.89</c:v>
                </c:pt>
                <c:pt idx="87">
                  <c:v>520.86</c:v>
                </c:pt>
                <c:pt idx="88">
                  <c:v>532.94000000000005</c:v>
                </c:pt>
                <c:pt idx="89">
                  <c:v>528.57000000000005</c:v>
                </c:pt>
                <c:pt idx="90">
                  <c:v>529</c:v>
                </c:pt>
                <c:pt idx="91">
                  <c:v>528.03</c:v>
                </c:pt>
                <c:pt idx="92">
                  <c:v>532.20000000000005</c:v>
                </c:pt>
                <c:pt idx="93">
                  <c:v>521.36</c:v>
                </c:pt>
                <c:pt idx="94">
                  <c:v>504.67</c:v>
                </c:pt>
                <c:pt idx="95">
                  <c:v>524.70000000000005</c:v>
                </c:pt>
                <c:pt idx="96">
                  <c:v>533.49</c:v>
                </c:pt>
                <c:pt idx="97">
                  <c:v>555.42999999999995</c:v>
                </c:pt>
                <c:pt idx="98">
                  <c:v>562.75</c:v>
                </c:pt>
                <c:pt idx="99">
                  <c:v>564.76</c:v>
                </c:pt>
                <c:pt idx="100">
                  <c:v>557.51</c:v>
                </c:pt>
                <c:pt idx="101">
                  <c:v>576.30999999999995</c:v>
                </c:pt>
                <c:pt idx="102">
                  <c:v>546.77</c:v>
                </c:pt>
                <c:pt idx="103">
                  <c:v>527.64</c:v>
                </c:pt>
                <c:pt idx="104">
                  <c:v>535.69000000000005</c:v>
                </c:pt>
                <c:pt idx="105">
                  <c:v>540.61</c:v>
                </c:pt>
                <c:pt idx="106">
                  <c:v>489.77</c:v>
                </c:pt>
                <c:pt idx="107">
                  <c:v>509.75</c:v>
                </c:pt>
                <c:pt idx="108">
                  <c:v>517.33000000000004</c:v>
                </c:pt>
                <c:pt idx="109">
                  <c:v>533.48</c:v>
                </c:pt>
                <c:pt idx="110">
                  <c:v>559.39</c:v>
                </c:pt>
                <c:pt idx="111">
                  <c:v>568.64</c:v>
                </c:pt>
                <c:pt idx="112">
                  <c:v>583.28</c:v>
                </c:pt>
                <c:pt idx="113">
                  <c:v>563.58000000000004</c:v>
                </c:pt>
                <c:pt idx="114">
                  <c:v>585.6</c:v>
                </c:pt>
                <c:pt idx="115">
                  <c:v>590.12</c:v>
                </c:pt>
                <c:pt idx="116">
                  <c:v>562.03</c:v>
                </c:pt>
                <c:pt idx="117">
                  <c:v>532.97</c:v>
                </c:pt>
                <c:pt idx="118">
                  <c:v>550.32000000000005</c:v>
                </c:pt>
                <c:pt idx="119">
                  <c:v>569.24</c:v>
                </c:pt>
                <c:pt idx="120">
                  <c:v>550.17999999999995</c:v>
                </c:pt>
                <c:pt idx="121">
                  <c:v>552.66</c:v>
                </c:pt>
                <c:pt idx="122">
                  <c:v>568.22</c:v>
                </c:pt>
                <c:pt idx="123">
                  <c:v>559.89</c:v>
                </c:pt>
                <c:pt idx="124">
                  <c:v>574.32000000000005</c:v>
                </c:pt>
                <c:pt idx="125">
                  <c:v>581.70000000000005</c:v>
                </c:pt>
                <c:pt idx="126">
                  <c:v>598.96</c:v>
                </c:pt>
                <c:pt idx="127">
                  <c:v>595.29</c:v>
                </c:pt>
                <c:pt idx="128">
                  <c:v>584.22</c:v>
                </c:pt>
                <c:pt idx="129">
                  <c:v>580.41</c:v>
                </c:pt>
                <c:pt idx="130">
                  <c:v>584.16</c:v>
                </c:pt>
                <c:pt idx="131">
                  <c:v>565.13</c:v>
                </c:pt>
                <c:pt idx="132">
                  <c:v>580.45000000000005</c:v>
                </c:pt>
                <c:pt idx="133">
                  <c:v>557.48</c:v>
                </c:pt>
                <c:pt idx="134">
                  <c:v>560.97</c:v>
                </c:pt>
                <c:pt idx="135">
                  <c:v>573.66999999999996</c:v>
                </c:pt>
                <c:pt idx="136">
                  <c:v>551.99</c:v>
                </c:pt>
                <c:pt idx="137">
                  <c:v>551.97</c:v>
                </c:pt>
                <c:pt idx="138">
                  <c:v>545.73</c:v>
                </c:pt>
                <c:pt idx="139">
                  <c:v>540.4</c:v>
                </c:pt>
                <c:pt idx="140">
                  <c:v>550.53</c:v>
                </c:pt>
                <c:pt idx="141">
                  <c:v>545.52</c:v>
                </c:pt>
                <c:pt idx="142">
                  <c:v>571.92999999999995</c:v>
                </c:pt>
                <c:pt idx="143">
                  <c:v>572.23</c:v>
                </c:pt>
                <c:pt idx="144">
                  <c:v>579.6</c:v>
                </c:pt>
                <c:pt idx="145">
                  <c:v>563.13</c:v>
                </c:pt>
                <c:pt idx="146">
                  <c:v>575.54</c:v>
                </c:pt>
                <c:pt idx="147">
                  <c:v>539.49</c:v>
                </c:pt>
                <c:pt idx="148">
                  <c:v>524.74</c:v>
                </c:pt>
                <c:pt idx="149">
                  <c:v>538.79</c:v>
                </c:pt>
                <c:pt idx="150">
                  <c:v>548.74</c:v>
                </c:pt>
                <c:pt idx="151">
                  <c:v>518.36</c:v>
                </c:pt>
                <c:pt idx="152">
                  <c:v>526.41</c:v>
                </c:pt>
                <c:pt idx="153">
                  <c:v>517.21</c:v>
                </c:pt>
                <c:pt idx="154">
                  <c:v>522.34</c:v>
                </c:pt>
                <c:pt idx="155">
                  <c:v>497.99</c:v>
                </c:pt>
                <c:pt idx="156">
                  <c:v>496.32</c:v>
                </c:pt>
                <c:pt idx="157">
                  <c:v>500.38</c:v>
                </c:pt>
              </c:numCache>
            </c:numRef>
          </c:val>
          <c:smooth val="0"/>
          <c:extLst>
            <c:ext xmlns:c16="http://schemas.microsoft.com/office/drawing/2014/chart" uri="{C3380CC4-5D6E-409C-BE32-E72D297353CC}">
              <c16:uniqueId val="{00000004-BE32-4C51-B3A2-DEECB7E024BB}"/>
            </c:ext>
          </c:extLst>
        </c:ser>
        <c:dLbls>
          <c:showLegendKey val="0"/>
          <c:showVal val="0"/>
          <c:showCatName val="0"/>
          <c:showSerName val="0"/>
          <c:showPercent val="0"/>
          <c:showBubbleSize val="0"/>
        </c:dLbls>
        <c:smooth val="0"/>
        <c:axId val="1993390255"/>
        <c:axId val="1993407055"/>
      </c:lineChart>
      <c:dateAx>
        <c:axId val="1993390255"/>
        <c:scaling>
          <c:orientation val="minMax"/>
        </c:scaling>
        <c:delete val="0"/>
        <c:axPos val="b"/>
        <c:numFmt formatCode="m/d/yyyy" sourceLinked="1"/>
        <c:majorTickMark val="out"/>
        <c:minorTickMark val="none"/>
        <c:tickLblPos val="nextTo"/>
        <c:spPr>
          <a:noFill/>
          <a:ln w="9525" cap="flat" cmpd="sng" algn="ctr">
            <a:noFill/>
            <a:round/>
          </a:ln>
          <a:effectLst/>
        </c:spPr>
        <c:txPr>
          <a:bodyPr rot="-60000000" vert="horz"/>
          <a:lstStyle/>
          <a:p>
            <a:pPr>
              <a:defRPr/>
            </a:pPr>
            <a:endParaRPr lang="en-US"/>
          </a:p>
        </c:txPr>
        <c:crossAx val="1993407055"/>
        <c:crosses val="autoZero"/>
        <c:auto val="1"/>
        <c:lblOffset val="100"/>
        <c:baseTimeUnit val="days"/>
        <c:majorUnit val="3"/>
        <c:majorTimeUnit val="months"/>
      </c:dateAx>
      <c:valAx>
        <c:axId val="1993407055"/>
        <c:scaling>
          <c:orientation val="minMax"/>
          <c:max val="625"/>
          <c:min val="250"/>
        </c:scaling>
        <c:delete val="0"/>
        <c:axPos val="l"/>
        <c:numFmt formatCode="_([$$-409]* #,##0.00_);_([$$-409]* \(#,##0.00\);_([$$-409]* &quot;-&quot;??_);_(@_)" sourceLinked="1"/>
        <c:majorTickMark val="none"/>
        <c:minorTickMark val="none"/>
        <c:tickLblPos val="nextTo"/>
        <c:spPr>
          <a:noFill/>
          <a:ln>
            <a:noFill/>
          </a:ln>
          <a:effectLst/>
        </c:spPr>
        <c:txPr>
          <a:bodyPr rot="-60000000" vert="horz"/>
          <a:lstStyle/>
          <a:p>
            <a:pPr>
              <a:defRPr/>
            </a:pPr>
            <a:endParaRPr lang="en-US"/>
          </a:p>
        </c:txPr>
        <c:crossAx val="1993390255"/>
        <c:crosses val="autoZero"/>
        <c:crossBetween val="between"/>
      </c:valAx>
      <c:spPr>
        <a:noFill/>
        <a:ln w="25400">
          <a:noFill/>
        </a:ln>
        <a:effectLst/>
      </c:spPr>
    </c:plotArea>
    <c:plotVisOnly val="1"/>
    <c:dispBlanksAs val="gap"/>
    <c:showDLblsOverMax val="0"/>
  </c:chart>
  <c:spPr>
    <a:ln>
      <a:noFill/>
    </a:ln>
  </c:spPr>
  <c:txPr>
    <a:bodyPr/>
    <a:lstStyle/>
    <a:p>
      <a:pPr>
        <a:defRPr>
          <a:latin typeface="Arial" panose="020B0604020202020204" pitchFamily="34" charset="0"/>
          <a:cs typeface="Arial" panose="020B0604020202020204" pitchFamily="34" charset="0"/>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49FD1A-9D53-4D58-A24F-C3CC773F9130}" type="doc">
      <dgm:prSet loTypeId="urn:microsoft.com/office/officeart/2005/8/layout/chevronAccent+Icon" loCatId="officeonline" qsTypeId="urn:microsoft.com/office/officeart/2005/8/quickstyle/simple1" qsCatId="simple" csTypeId="urn:microsoft.com/office/officeart/2005/8/colors/accent1_2" csCatId="accent1" phldr="1"/>
      <dgm:spPr/>
    </dgm:pt>
    <dgm:pt modelId="{C06B5F67-0A07-47A8-A17A-039E9E2CDC48}">
      <dgm:prSet phldrT="[Text]" custT="1"/>
      <dgm:spPr>
        <a:ln>
          <a:solidFill>
            <a:schemeClr val="tx1"/>
          </a:solidFill>
        </a:ln>
      </dgm:spPr>
      <dgm:t>
        <a:bodyPr/>
        <a:lstStyle/>
        <a:p>
          <a:endParaRPr lang="en-US" sz="2800" dirty="0">
            <a:latin typeface="Agency FB" panose="020B0503020202020204" pitchFamily="34" charset="0"/>
          </a:endParaRPr>
        </a:p>
      </dgm:t>
    </dgm:pt>
    <dgm:pt modelId="{E4017651-B336-417D-926F-D13D61DE1D9C}" type="parTrans" cxnId="{12101088-5FDC-4A9C-A2E2-048A4860B4B2}">
      <dgm:prSet/>
      <dgm:spPr/>
      <dgm:t>
        <a:bodyPr/>
        <a:lstStyle/>
        <a:p>
          <a:endParaRPr lang="en-US"/>
        </a:p>
      </dgm:t>
    </dgm:pt>
    <dgm:pt modelId="{AB5BF838-B9CB-4DB3-859F-AE82A3DC7536}" type="sibTrans" cxnId="{12101088-5FDC-4A9C-A2E2-048A4860B4B2}">
      <dgm:prSet/>
      <dgm:spPr/>
      <dgm:t>
        <a:bodyPr/>
        <a:lstStyle/>
        <a:p>
          <a:endParaRPr lang="en-US"/>
        </a:p>
      </dgm:t>
    </dgm:pt>
    <dgm:pt modelId="{232844B9-E9E3-4281-9F45-12BB685C12A6}">
      <dgm:prSet phldrT="[Text]" custT="1"/>
      <dgm:spPr>
        <a:ln>
          <a:solidFill>
            <a:schemeClr val="tx1"/>
          </a:solidFill>
        </a:ln>
      </dgm:spPr>
      <dgm:t>
        <a:bodyPr/>
        <a:lstStyle/>
        <a:p>
          <a:endParaRPr lang="en-US" sz="2800" dirty="0">
            <a:latin typeface="Agency FB" panose="020B0503020202020204" pitchFamily="34" charset="0"/>
          </a:endParaRPr>
        </a:p>
      </dgm:t>
    </dgm:pt>
    <dgm:pt modelId="{E061A72F-8A09-429E-9115-397FB9E438FF}" type="parTrans" cxnId="{4116BB34-E646-487B-B100-C8B7B0251C3F}">
      <dgm:prSet/>
      <dgm:spPr/>
      <dgm:t>
        <a:bodyPr/>
        <a:lstStyle/>
        <a:p>
          <a:endParaRPr lang="en-US"/>
        </a:p>
      </dgm:t>
    </dgm:pt>
    <dgm:pt modelId="{657F35ED-AAD7-406C-B4C7-312E46DB8C3B}" type="sibTrans" cxnId="{4116BB34-E646-487B-B100-C8B7B0251C3F}">
      <dgm:prSet/>
      <dgm:spPr/>
      <dgm:t>
        <a:bodyPr/>
        <a:lstStyle/>
        <a:p>
          <a:endParaRPr lang="en-US"/>
        </a:p>
      </dgm:t>
    </dgm:pt>
    <dgm:pt modelId="{4E40D45D-2DF3-4C11-BD77-FE0D26DC1DF8}">
      <dgm:prSet phldrT="[Text]" custT="1"/>
      <dgm:spPr>
        <a:ln>
          <a:solidFill>
            <a:schemeClr val="tx1"/>
          </a:solidFill>
        </a:ln>
      </dgm:spPr>
      <dgm:t>
        <a:bodyPr/>
        <a:lstStyle/>
        <a:p>
          <a:endParaRPr lang="en-US" sz="1900" dirty="0">
            <a:latin typeface="Agency FB" panose="020B0503020202020204" pitchFamily="34" charset="0"/>
          </a:endParaRPr>
        </a:p>
      </dgm:t>
    </dgm:pt>
    <dgm:pt modelId="{835FAAB1-EF64-4B97-BDA1-5A85227028FE}" type="parTrans" cxnId="{45DBAC31-9252-4BDA-BD67-922F54952DC9}">
      <dgm:prSet/>
      <dgm:spPr/>
      <dgm:t>
        <a:bodyPr/>
        <a:lstStyle/>
        <a:p>
          <a:endParaRPr lang="en-US"/>
        </a:p>
      </dgm:t>
    </dgm:pt>
    <dgm:pt modelId="{858F14F2-B57F-4710-9DFE-8FCD3A33FFB5}" type="sibTrans" cxnId="{45DBAC31-9252-4BDA-BD67-922F54952DC9}">
      <dgm:prSet/>
      <dgm:spPr/>
      <dgm:t>
        <a:bodyPr/>
        <a:lstStyle/>
        <a:p>
          <a:endParaRPr lang="en-US"/>
        </a:p>
      </dgm:t>
    </dgm:pt>
    <dgm:pt modelId="{841389C8-F949-4D70-9622-1449C53D7C5C}">
      <dgm:prSet custT="1"/>
      <dgm:spPr>
        <a:ln>
          <a:solidFill>
            <a:schemeClr val="tx1"/>
          </a:solidFill>
        </a:ln>
      </dgm:spPr>
      <dgm:t>
        <a:bodyPr/>
        <a:lstStyle/>
        <a:p>
          <a:endParaRPr lang="en-US" sz="2800" dirty="0">
            <a:latin typeface="Agency FB" panose="020B0503020202020204" pitchFamily="34" charset="0"/>
          </a:endParaRPr>
        </a:p>
      </dgm:t>
    </dgm:pt>
    <dgm:pt modelId="{906A3876-7DFE-4424-88F3-1A000DC5F7BB}" type="parTrans" cxnId="{216BEC38-FDD0-4447-B8A6-CE8DFF28DB1F}">
      <dgm:prSet/>
      <dgm:spPr/>
      <dgm:t>
        <a:bodyPr/>
        <a:lstStyle/>
        <a:p>
          <a:endParaRPr lang="en-US"/>
        </a:p>
      </dgm:t>
    </dgm:pt>
    <dgm:pt modelId="{D7B6AEDD-44C3-411C-ABDD-E025DBB583EC}" type="sibTrans" cxnId="{216BEC38-FDD0-4447-B8A6-CE8DFF28DB1F}">
      <dgm:prSet/>
      <dgm:spPr/>
      <dgm:t>
        <a:bodyPr/>
        <a:lstStyle/>
        <a:p>
          <a:endParaRPr lang="en-US"/>
        </a:p>
      </dgm:t>
    </dgm:pt>
    <dgm:pt modelId="{E3CC8526-E216-4F52-8173-C640F8E424D5}">
      <dgm:prSet custT="1"/>
      <dgm:spPr>
        <a:ln>
          <a:solidFill>
            <a:schemeClr val="tx1"/>
          </a:solidFill>
        </a:ln>
      </dgm:spPr>
      <dgm:t>
        <a:bodyPr/>
        <a:lstStyle/>
        <a:p>
          <a:endParaRPr lang="en-US" sz="2800" dirty="0">
            <a:latin typeface="Agency FB" panose="020B0503020202020204" pitchFamily="34" charset="0"/>
          </a:endParaRPr>
        </a:p>
      </dgm:t>
    </dgm:pt>
    <dgm:pt modelId="{64E43333-BD89-449A-B134-CC3C268CED16}" type="parTrans" cxnId="{5F0C95AF-117E-4848-AA97-B7070DB32142}">
      <dgm:prSet/>
      <dgm:spPr/>
      <dgm:t>
        <a:bodyPr/>
        <a:lstStyle/>
        <a:p>
          <a:endParaRPr lang="en-US"/>
        </a:p>
      </dgm:t>
    </dgm:pt>
    <dgm:pt modelId="{60392ED9-D7FB-4E4D-A369-88E3ADE506EF}" type="sibTrans" cxnId="{5F0C95AF-117E-4848-AA97-B7070DB32142}">
      <dgm:prSet/>
      <dgm:spPr/>
      <dgm:t>
        <a:bodyPr/>
        <a:lstStyle/>
        <a:p>
          <a:endParaRPr lang="en-US"/>
        </a:p>
      </dgm:t>
    </dgm:pt>
    <dgm:pt modelId="{E8CC8B3B-0A33-4AAB-8034-A519DB0640C8}" type="pres">
      <dgm:prSet presAssocID="{0949FD1A-9D53-4D58-A24F-C3CC773F9130}" presName="Name0" presStyleCnt="0">
        <dgm:presLayoutVars>
          <dgm:dir/>
          <dgm:resizeHandles val="exact"/>
        </dgm:presLayoutVars>
      </dgm:prSet>
      <dgm:spPr/>
    </dgm:pt>
    <dgm:pt modelId="{8CDDB822-F0A9-4962-97D1-2FF63F3C9A91}" type="pres">
      <dgm:prSet presAssocID="{C06B5F67-0A07-47A8-A17A-039E9E2CDC48}" presName="composite" presStyleCnt="0"/>
      <dgm:spPr/>
    </dgm:pt>
    <dgm:pt modelId="{D510FB52-5A99-43CB-BAAA-9815D3237369}" type="pres">
      <dgm:prSet presAssocID="{C06B5F67-0A07-47A8-A17A-039E9E2CDC48}" presName="bgChev" presStyleLbl="node1" presStyleIdx="0" presStyleCnt="5" custLinFactNeighborX="2152" custLinFactNeighborY="-63036"/>
      <dgm:spPr>
        <a:xfrm>
          <a:off x="39678"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prstClr val="white">
              <a:hueOff val="0"/>
              <a:satOff val="0"/>
              <a:lumOff val="0"/>
              <a:alphaOff val="0"/>
            </a:prstClr>
          </a:solidFill>
          <a:prstDash val="solid"/>
          <a:miter lim="800000"/>
        </a:ln>
        <a:effectLst/>
      </dgm:spPr>
    </dgm:pt>
    <dgm:pt modelId="{1A24E9CA-79F4-4546-9CC4-69A9E2B6BFD1}" type="pres">
      <dgm:prSet presAssocID="{C06B5F67-0A07-47A8-A17A-039E9E2CDC48}" presName="txNode" presStyleLbl="fgAcc1" presStyleIdx="0" presStyleCnt="5">
        <dgm:presLayoutVars>
          <dgm:bulletEnabled val="1"/>
        </dgm:presLayoutVars>
      </dgm:prSet>
      <dgm:spPr/>
    </dgm:pt>
    <dgm:pt modelId="{03CEFFDD-EA75-4C3C-BF34-81DECAB03F69}" type="pres">
      <dgm:prSet presAssocID="{AB5BF838-B9CB-4DB3-859F-AE82A3DC7536}" presName="compositeSpace" presStyleCnt="0"/>
      <dgm:spPr/>
    </dgm:pt>
    <dgm:pt modelId="{EB1E5419-DC9D-44EA-A298-A0D1D806AE05}" type="pres">
      <dgm:prSet presAssocID="{E3CC8526-E216-4F52-8173-C640F8E424D5}" presName="composite" presStyleCnt="0"/>
      <dgm:spPr/>
    </dgm:pt>
    <dgm:pt modelId="{260817AD-D242-4C95-9196-9513A6A80BFC}" type="pres">
      <dgm:prSet presAssocID="{E3CC8526-E216-4F52-8173-C640F8E424D5}" presName="bgChev" presStyleLbl="node1" presStyleIdx="1" presStyleCnt="5" custLinFactNeighborX="2152" custLinFactNeighborY="-63036"/>
      <dgm:spPr>
        <a:gradFill rotWithShape="0">
          <a:gsLst>
            <a:gs pos="31000">
              <a:schemeClr val="tx1">
                <a:lumMod val="85000"/>
                <a:lumOff val="15000"/>
              </a:schemeClr>
            </a:gs>
            <a:gs pos="75000">
              <a:schemeClr val="tx1">
                <a:lumMod val="65000"/>
                <a:lumOff val="35000"/>
              </a:schemeClr>
            </a:gs>
          </a:gsLst>
          <a:lin ang="5400000" scaled="1"/>
        </a:gradFill>
      </dgm:spPr>
    </dgm:pt>
    <dgm:pt modelId="{50186E45-63BF-421C-A317-EE8697D8106C}" type="pres">
      <dgm:prSet presAssocID="{E3CC8526-E216-4F52-8173-C640F8E424D5}" presName="txNode" presStyleLbl="fgAcc1" presStyleIdx="1" presStyleCnt="5">
        <dgm:presLayoutVars>
          <dgm:bulletEnabled val="1"/>
        </dgm:presLayoutVars>
      </dgm:prSet>
      <dgm:spPr/>
    </dgm:pt>
    <dgm:pt modelId="{F497C254-2C52-4CDE-9EB4-3DA88FE89572}" type="pres">
      <dgm:prSet presAssocID="{60392ED9-D7FB-4E4D-A369-88E3ADE506EF}" presName="compositeSpace" presStyleCnt="0"/>
      <dgm:spPr/>
    </dgm:pt>
    <dgm:pt modelId="{8980457D-1CB9-4696-8D72-C1F08B50ABB1}" type="pres">
      <dgm:prSet presAssocID="{841389C8-F949-4D70-9622-1449C53D7C5C}" presName="composite" presStyleCnt="0"/>
      <dgm:spPr/>
    </dgm:pt>
    <dgm:pt modelId="{4E1D332C-7E29-4F89-85BC-48E85BDB4460}" type="pres">
      <dgm:prSet presAssocID="{841389C8-F949-4D70-9622-1449C53D7C5C}" presName="bgChev" presStyleLbl="node1" presStyleIdx="2" presStyleCnt="5" custLinFactNeighborX="2152" custLinFactNeighborY="-63036"/>
      <dgm:spPr>
        <a:gradFill rotWithShape="0">
          <a:gsLst>
            <a:gs pos="31000">
              <a:schemeClr val="tx1">
                <a:lumMod val="85000"/>
                <a:lumOff val="15000"/>
              </a:schemeClr>
            </a:gs>
            <a:gs pos="75000">
              <a:schemeClr val="tx1">
                <a:lumMod val="65000"/>
                <a:lumOff val="35000"/>
              </a:schemeClr>
            </a:gs>
          </a:gsLst>
          <a:lin ang="5400000" scaled="1"/>
        </a:gradFill>
      </dgm:spPr>
    </dgm:pt>
    <dgm:pt modelId="{94664805-97A9-42CD-BE7B-E727A0FC4263}" type="pres">
      <dgm:prSet presAssocID="{841389C8-F949-4D70-9622-1449C53D7C5C}" presName="txNode" presStyleLbl="fgAcc1" presStyleIdx="2" presStyleCnt="5">
        <dgm:presLayoutVars>
          <dgm:bulletEnabled val="1"/>
        </dgm:presLayoutVars>
      </dgm:prSet>
      <dgm:spPr/>
    </dgm:pt>
    <dgm:pt modelId="{12CA988E-E2BF-4F20-9B7C-B61DA9F25A69}" type="pres">
      <dgm:prSet presAssocID="{D7B6AEDD-44C3-411C-ABDD-E025DBB583EC}" presName="compositeSpace" presStyleCnt="0"/>
      <dgm:spPr/>
    </dgm:pt>
    <dgm:pt modelId="{67BEF04D-4324-43F2-AF59-2E38770314B0}" type="pres">
      <dgm:prSet presAssocID="{232844B9-E9E3-4281-9F45-12BB685C12A6}" presName="composite" presStyleCnt="0"/>
      <dgm:spPr/>
    </dgm:pt>
    <dgm:pt modelId="{EE583844-B3C8-4E87-ABDB-AAD966F55BB7}" type="pres">
      <dgm:prSet presAssocID="{232844B9-E9E3-4281-9F45-12BB685C12A6}" presName="bgChev" presStyleLbl="node1" presStyleIdx="3" presStyleCnt="5" custLinFactNeighborX="2152" custLinFactNeighborY="-63036"/>
      <dgm:spPr>
        <a:gradFill rotWithShape="0">
          <a:gsLst>
            <a:gs pos="31000">
              <a:schemeClr val="tx1">
                <a:lumMod val="85000"/>
                <a:lumOff val="15000"/>
              </a:schemeClr>
            </a:gs>
            <a:gs pos="75000">
              <a:schemeClr val="tx1">
                <a:lumMod val="65000"/>
                <a:lumOff val="35000"/>
              </a:schemeClr>
            </a:gs>
          </a:gsLst>
          <a:lin ang="5400000" scaled="1"/>
        </a:gradFill>
      </dgm:spPr>
    </dgm:pt>
    <dgm:pt modelId="{0E00F066-F0BA-4667-80D6-D113C9004A8B}" type="pres">
      <dgm:prSet presAssocID="{232844B9-E9E3-4281-9F45-12BB685C12A6}" presName="txNode" presStyleLbl="fgAcc1" presStyleIdx="3" presStyleCnt="5">
        <dgm:presLayoutVars>
          <dgm:bulletEnabled val="1"/>
        </dgm:presLayoutVars>
      </dgm:prSet>
      <dgm:spPr/>
    </dgm:pt>
    <dgm:pt modelId="{CE67A4CB-71D4-475B-BD46-9F72F5FBC6EB}" type="pres">
      <dgm:prSet presAssocID="{657F35ED-AAD7-406C-B4C7-312E46DB8C3B}" presName="compositeSpace" presStyleCnt="0"/>
      <dgm:spPr/>
    </dgm:pt>
    <dgm:pt modelId="{975B5A6F-4423-4DD7-AB4B-ECE2E42250D7}" type="pres">
      <dgm:prSet presAssocID="{4E40D45D-2DF3-4C11-BD77-FE0D26DC1DF8}" presName="composite" presStyleCnt="0"/>
      <dgm:spPr/>
    </dgm:pt>
    <dgm:pt modelId="{99BCE938-F437-4C2C-B0FF-1ACEF341C79A}" type="pres">
      <dgm:prSet presAssocID="{4E40D45D-2DF3-4C11-BD77-FE0D26DC1DF8}" presName="bgChev" presStyleLbl="node1" presStyleIdx="4" presStyleCnt="5" custLinFactNeighborX="2152" custLinFactNeighborY="-63036"/>
      <dgm:spPr>
        <a:xfrm>
          <a:off x="5467985" y="2131984"/>
          <a:ext cx="2393156" cy="92375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dgm:spPr>
    </dgm:pt>
    <dgm:pt modelId="{35EE5A22-B3AA-4FEA-A117-A98D25A40C81}" type="pres">
      <dgm:prSet presAssocID="{4E40D45D-2DF3-4C11-BD77-FE0D26DC1DF8}" presName="txNode" presStyleLbl="fgAcc1" presStyleIdx="4" presStyleCnt="5">
        <dgm:presLayoutVars>
          <dgm:bulletEnabled val="1"/>
        </dgm:presLayoutVars>
      </dgm:prSet>
      <dgm:spPr/>
    </dgm:pt>
  </dgm:ptLst>
  <dgm:cxnLst>
    <dgm:cxn modelId="{45DBAC31-9252-4BDA-BD67-922F54952DC9}" srcId="{0949FD1A-9D53-4D58-A24F-C3CC773F9130}" destId="{4E40D45D-2DF3-4C11-BD77-FE0D26DC1DF8}" srcOrd="4" destOrd="0" parTransId="{835FAAB1-EF64-4B97-BDA1-5A85227028FE}" sibTransId="{858F14F2-B57F-4710-9DFE-8FCD3A33FFB5}"/>
    <dgm:cxn modelId="{4116BB34-E646-487B-B100-C8B7B0251C3F}" srcId="{0949FD1A-9D53-4D58-A24F-C3CC773F9130}" destId="{232844B9-E9E3-4281-9F45-12BB685C12A6}" srcOrd="3" destOrd="0" parTransId="{E061A72F-8A09-429E-9115-397FB9E438FF}" sibTransId="{657F35ED-AAD7-406C-B4C7-312E46DB8C3B}"/>
    <dgm:cxn modelId="{216BEC38-FDD0-4447-B8A6-CE8DFF28DB1F}" srcId="{0949FD1A-9D53-4D58-A24F-C3CC773F9130}" destId="{841389C8-F949-4D70-9622-1449C53D7C5C}" srcOrd="2" destOrd="0" parTransId="{906A3876-7DFE-4424-88F3-1A000DC5F7BB}" sibTransId="{D7B6AEDD-44C3-411C-ABDD-E025DBB583EC}"/>
    <dgm:cxn modelId="{8167E77E-223F-412F-A86D-63F050F9E38D}" type="presOf" srcId="{841389C8-F949-4D70-9622-1449C53D7C5C}" destId="{94664805-97A9-42CD-BE7B-E727A0FC4263}" srcOrd="0" destOrd="0" presId="urn:microsoft.com/office/officeart/2005/8/layout/chevronAccent+Icon"/>
    <dgm:cxn modelId="{520FFA83-B342-4CCC-ACB3-16B9B180FBF2}" type="presOf" srcId="{E3CC8526-E216-4F52-8173-C640F8E424D5}" destId="{50186E45-63BF-421C-A317-EE8697D8106C}" srcOrd="0" destOrd="0" presId="urn:microsoft.com/office/officeart/2005/8/layout/chevronAccent+Icon"/>
    <dgm:cxn modelId="{12101088-5FDC-4A9C-A2E2-048A4860B4B2}" srcId="{0949FD1A-9D53-4D58-A24F-C3CC773F9130}" destId="{C06B5F67-0A07-47A8-A17A-039E9E2CDC48}" srcOrd="0" destOrd="0" parTransId="{E4017651-B336-417D-926F-D13D61DE1D9C}" sibTransId="{AB5BF838-B9CB-4DB3-859F-AE82A3DC7536}"/>
    <dgm:cxn modelId="{66C94B90-452A-43EC-A71C-8CA0802C642A}" type="presOf" srcId="{C06B5F67-0A07-47A8-A17A-039E9E2CDC48}" destId="{1A24E9CA-79F4-4546-9CC4-69A9E2B6BFD1}" srcOrd="0" destOrd="0" presId="urn:microsoft.com/office/officeart/2005/8/layout/chevronAccent+Icon"/>
    <dgm:cxn modelId="{471791A3-15A4-46A0-BC6D-2BB8B5E714E1}" type="presOf" srcId="{4E40D45D-2DF3-4C11-BD77-FE0D26DC1DF8}" destId="{35EE5A22-B3AA-4FEA-A117-A98D25A40C81}" srcOrd="0" destOrd="0" presId="urn:microsoft.com/office/officeart/2005/8/layout/chevronAccent+Icon"/>
    <dgm:cxn modelId="{39EFADAA-CF5D-4015-BFA3-3A4C8E0A978F}" type="presOf" srcId="{0949FD1A-9D53-4D58-A24F-C3CC773F9130}" destId="{E8CC8B3B-0A33-4AAB-8034-A519DB0640C8}" srcOrd="0" destOrd="0" presId="urn:microsoft.com/office/officeart/2005/8/layout/chevronAccent+Icon"/>
    <dgm:cxn modelId="{5F0C95AF-117E-4848-AA97-B7070DB32142}" srcId="{0949FD1A-9D53-4D58-A24F-C3CC773F9130}" destId="{E3CC8526-E216-4F52-8173-C640F8E424D5}" srcOrd="1" destOrd="0" parTransId="{64E43333-BD89-449A-B134-CC3C268CED16}" sibTransId="{60392ED9-D7FB-4E4D-A369-88E3ADE506EF}"/>
    <dgm:cxn modelId="{D5B795B6-1195-417F-AE37-866A52FF4E41}" type="presOf" srcId="{232844B9-E9E3-4281-9F45-12BB685C12A6}" destId="{0E00F066-F0BA-4667-80D6-D113C9004A8B}" srcOrd="0" destOrd="0" presId="urn:microsoft.com/office/officeart/2005/8/layout/chevronAccent+Icon"/>
    <dgm:cxn modelId="{7E729149-C8AF-4CFC-9951-CEEFAA334BBA}" type="presParOf" srcId="{E8CC8B3B-0A33-4AAB-8034-A519DB0640C8}" destId="{8CDDB822-F0A9-4962-97D1-2FF63F3C9A91}" srcOrd="0" destOrd="0" presId="urn:microsoft.com/office/officeart/2005/8/layout/chevronAccent+Icon"/>
    <dgm:cxn modelId="{6D8F2C0F-E28E-452C-91B8-F3AC9FD44D53}" type="presParOf" srcId="{8CDDB822-F0A9-4962-97D1-2FF63F3C9A91}" destId="{D510FB52-5A99-43CB-BAAA-9815D3237369}" srcOrd="0" destOrd="0" presId="urn:microsoft.com/office/officeart/2005/8/layout/chevronAccent+Icon"/>
    <dgm:cxn modelId="{042C7484-A040-4FF9-945B-09C903AE622F}" type="presParOf" srcId="{8CDDB822-F0A9-4962-97D1-2FF63F3C9A91}" destId="{1A24E9CA-79F4-4546-9CC4-69A9E2B6BFD1}" srcOrd="1" destOrd="0" presId="urn:microsoft.com/office/officeart/2005/8/layout/chevronAccent+Icon"/>
    <dgm:cxn modelId="{4A1AA144-6B01-41C6-A546-313264807D31}" type="presParOf" srcId="{E8CC8B3B-0A33-4AAB-8034-A519DB0640C8}" destId="{03CEFFDD-EA75-4C3C-BF34-81DECAB03F69}" srcOrd="1" destOrd="0" presId="urn:microsoft.com/office/officeart/2005/8/layout/chevronAccent+Icon"/>
    <dgm:cxn modelId="{612661D0-5A90-43D3-BA1E-E283A359F3AC}" type="presParOf" srcId="{E8CC8B3B-0A33-4AAB-8034-A519DB0640C8}" destId="{EB1E5419-DC9D-44EA-A298-A0D1D806AE05}" srcOrd="2" destOrd="0" presId="urn:microsoft.com/office/officeart/2005/8/layout/chevronAccent+Icon"/>
    <dgm:cxn modelId="{038099E9-BE20-4871-AEB5-14E34CCCA800}" type="presParOf" srcId="{EB1E5419-DC9D-44EA-A298-A0D1D806AE05}" destId="{260817AD-D242-4C95-9196-9513A6A80BFC}" srcOrd="0" destOrd="0" presId="urn:microsoft.com/office/officeart/2005/8/layout/chevronAccent+Icon"/>
    <dgm:cxn modelId="{5BE22F6D-4819-4151-8763-54C874D4C114}" type="presParOf" srcId="{EB1E5419-DC9D-44EA-A298-A0D1D806AE05}" destId="{50186E45-63BF-421C-A317-EE8697D8106C}" srcOrd="1" destOrd="0" presId="urn:microsoft.com/office/officeart/2005/8/layout/chevronAccent+Icon"/>
    <dgm:cxn modelId="{DD2DAF80-5561-4C39-85A5-2CFD439C9DAB}" type="presParOf" srcId="{E8CC8B3B-0A33-4AAB-8034-A519DB0640C8}" destId="{F497C254-2C52-4CDE-9EB4-3DA88FE89572}" srcOrd="3" destOrd="0" presId="urn:microsoft.com/office/officeart/2005/8/layout/chevronAccent+Icon"/>
    <dgm:cxn modelId="{9E7C2D44-E7A1-4522-BD1D-5C8989AB7BBC}" type="presParOf" srcId="{E8CC8B3B-0A33-4AAB-8034-A519DB0640C8}" destId="{8980457D-1CB9-4696-8D72-C1F08B50ABB1}" srcOrd="4" destOrd="0" presId="urn:microsoft.com/office/officeart/2005/8/layout/chevronAccent+Icon"/>
    <dgm:cxn modelId="{75F5B577-E768-41DA-BCC3-DC73EC58CE0B}" type="presParOf" srcId="{8980457D-1CB9-4696-8D72-C1F08B50ABB1}" destId="{4E1D332C-7E29-4F89-85BC-48E85BDB4460}" srcOrd="0" destOrd="0" presId="urn:microsoft.com/office/officeart/2005/8/layout/chevronAccent+Icon"/>
    <dgm:cxn modelId="{3B61C161-2DBB-499C-9844-CC5C02642006}" type="presParOf" srcId="{8980457D-1CB9-4696-8D72-C1F08B50ABB1}" destId="{94664805-97A9-42CD-BE7B-E727A0FC4263}" srcOrd="1" destOrd="0" presId="urn:microsoft.com/office/officeart/2005/8/layout/chevronAccent+Icon"/>
    <dgm:cxn modelId="{744BF688-0315-4648-804E-87C2A7A89DD4}" type="presParOf" srcId="{E8CC8B3B-0A33-4AAB-8034-A519DB0640C8}" destId="{12CA988E-E2BF-4F20-9B7C-B61DA9F25A69}" srcOrd="5" destOrd="0" presId="urn:microsoft.com/office/officeart/2005/8/layout/chevronAccent+Icon"/>
    <dgm:cxn modelId="{BB1C3CE9-0A86-4FBF-85E5-5247D472338B}" type="presParOf" srcId="{E8CC8B3B-0A33-4AAB-8034-A519DB0640C8}" destId="{67BEF04D-4324-43F2-AF59-2E38770314B0}" srcOrd="6" destOrd="0" presId="urn:microsoft.com/office/officeart/2005/8/layout/chevronAccent+Icon"/>
    <dgm:cxn modelId="{46C99AB4-DFD2-43F1-A155-A3AFE60F0032}" type="presParOf" srcId="{67BEF04D-4324-43F2-AF59-2E38770314B0}" destId="{EE583844-B3C8-4E87-ABDB-AAD966F55BB7}" srcOrd="0" destOrd="0" presId="urn:microsoft.com/office/officeart/2005/8/layout/chevronAccent+Icon"/>
    <dgm:cxn modelId="{BE49C4DF-E763-45D4-9652-99A6AF8153FB}" type="presParOf" srcId="{67BEF04D-4324-43F2-AF59-2E38770314B0}" destId="{0E00F066-F0BA-4667-80D6-D113C9004A8B}" srcOrd="1" destOrd="0" presId="urn:microsoft.com/office/officeart/2005/8/layout/chevronAccent+Icon"/>
    <dgm:cxn modelId="{B5A3859A-0DB4-4BC2-AD5C-EFBA2FF4091B}" type="presParOf" srcId="{E8CC8B3B-0A33-4AAB-8034-A519DB0640C8}" destId="{CE67A4CB-71D4-475B-BD46-9F72F5FBC6EB}" srcOrd="7" destOrd="0" presId="urn:microsoft.com/office/officeart/2005/8/layout/chevronAccent+Icon"/>
    <dgm:cxn modelId="{A0C75A77-BDD4-4606-AF20-C6099CCBD787}" type="presParOf" srcId="{E8CC8B3B-0A33-4AAB-8034-A519DB0640C8}" destId="{975B5A6F-4423-4DD7-AB4B-ECE2E42250D7}" srcOrd="8" destOrd="0" presId="urn:microsoft.com/office/officeart/2005/8/layout/chevronAccent+Icon"/>
    <dgm:cxn modelId="{E7C36E43-772F-41B4-B62B-B47D54A29821}" type="presParOf" srcId="{975B5A6F-4423-4DD7-AB4B-ECE2E42250D7}" destId="{99BCE938-F437-4C2C-B0FF-1ACEF341C79A}" srcOrd="0" destOrd="0" presId="urn:microsoft.com/office/officeart/2005/8/layout/chevronAccent+Icon"/>
    <dgm:cxn modelId="{898351EC-11B1-43AD-9A6F-5AF7FAA1E206}" type="presParOf" srcId="{975B5A6F-4423-4DD7-AB4B-ECE2E42250D7}" destId="{35EE5A22-B3AA-4FEA-A117-A98D25A40C81}" srcOrd="1" destOrd="0" presId="urn:microsoft.com/office/officeart/2005/8/layout/chevronAccent+Icon"/>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49FD1A-9D53-4D58-A24F-C3CC773F9130}" type="doc">
      <dgm:prSet loTypeId="urn:microsoft.com/office/officeart/2005/8/layout/chevronAccent+Icon" loCatId="officeonline" qsTypeId="urn:microsoft.com/office/officeart/2005/8/quickstyle/simple1" qsCatId="simple" csTypeId="urn:microsoft.com/office/officeart/2005/8/colors/accent1_2" csCatId="accent1" phldr="1"/>
      <dgm:spPr/>
      <dgm:t>
        <a:bodyPr/>
        <a:lstStyle/>
        <a:p>
          <a:endParaRPr lang="en-US"/>
        </a:p>
      </dgm:t>
    </dgm:pt>
    <dgm:pt modelId="{C06B5F67-0A07-47A8-A17A-039E9E2CDC48}">
      <dgm:prSet phldrT="[Text]" custT="1"/>
      <dgm:spPr>
        <a:ln>
          <a:solidFill>
            <a:schemeClr val="tx1"/>
          </a:solidFill>
        </a:ln>
      </dgm:spPr>
      <dgm:t>
        <a:bodyPr/>
        <a:lstStyle/>
        <a:p>
          <a:r>
            <a:rPr lang="en-US" sz="2000" dirty="0">
              <a:latin typeface="Arial" panose="020B0604020202020204" pitchFamily="34" charset="0"/>
              <a:cs typeface="Arial" panose="020B0604020202020204" pitchFamily="34" charset="0"/>
            </a:rPr>
            <a:t>$</a:t>
          </a:r>
          <a:r>
            <a:rPr lang="en-US" sz="2400" dirty="0">
              <a:latin typeface="Arial" panose="020B0604020202020204" pitchFamily="34" charset="0"/>
              <a:cs typeface="Arial" panose="020B0604020202020204" pitchFamily="34" charset="0"/>
            </a:rPr>
            <a:t>152B</a:t>
          </a:r>
          <a:endParaRPr lang="en-US" sz="2000" dirty="0">
            <a:latin typeface="Arial" panose="020B0604020202020204" pitchFamily="34" charset="0"/>
            <a:cs typeface="Arial" panose="020B0604020202020204" pitchFamily="34" charset="0"/>
          </a:endParaRPr>
        </a:p>
      </dgm:t>
    </dgm:pt>
    <dgm:pt modelId="{E4017651-B336-417D-926F-D13D61DE1D9C}" type="parTrans" cxnId="{12101088-5FDC-4A9C-A2E2-048A4860B4B2}">
      <dgm:prSet/>
      <dgm:spPr/>
      <dgm:t>
        <a:bodyPr/>
        <a:lstStyle/>
        <a:p>
          <a:endParaRPr lang="en-US"/>
        </a:p>
      </dgm:t>
    </dgm:pt>
    <dgm:pt modelId="{AB5BF838-B9CB-4DB3-859F-AE82A3DC7536}" type="sibTrans" cxnId="{12101088-5FDC-4A9C-A2E2-048A4860B4B2}">
      <dgm:prSet/>
      <dgm:spPr/>
      <dgm:t>
        <a:bodyPr/>
        <a:lstStyle/>
        <a:p>
          <a:endParaRPr lang="en-US"/>
        </a:p>
      </dgm:t>
    </dgm:pt>
    <dgm:pt modelId="{232844B9-E9E3-4281-9F45-12BB685C12A6}">
      <dgm:prSet phldrT="[Text]" custT="1"/>
      <dgm:spPr>
        <a:ln>
          <a:solidFill>
            <a:schemeClr val="tx1"/>
          </a:solidFill>
        </a:ln>
      </dgm:spPr>
      <dgm:t>
        <a:bodyPr/>
        <a:lstStyle/>
        <a:p>
          <a:r>
            <a:rPr lang="en-US" sz="2800" dirty="0">
              <a:latin typeface="Arial" panose="020B0604020202020204" pitchFamily="34" charset="0"/>
              <a:cs typeface="Arial" panose="020B0604020202020204" pitchFamily="34" charset="0"/>
            </a:rPr>
            <a:t>27.67</a:t>
          </a:r>
        </a:p>
      </dgm:t>
    </dgm:pt>
    <dgm:pt modelId="{E061A72F-8A09-429E-9115-397FB9E438FF}" type="parTrans" cxnId="{4116BB34-E646-487B-B100-C8B7B0251C3F}">
      <dgm:prSet/>
      <dgm:spPr/>
      <dgm:t>
        <a:bodyPr/>
        <a:lstStyle/>
        <a:p>
          <a:endParaRPr lang="en-US"/>
        </a:p>
      </dgm:t>
    </dgm:pt>
    <dgm:pt modelId="{657F35ED-AAD7-406C-B4C7-312E46DB8C3B}" type="sibTrans" cxnId="{4116BB34-E646-487B-B100-C8B7B0251C3F}">
      <dgm:prSet/>
      <dgm:spPr/>
      <dgm:t>
        <a:bodyPr/>
        <a:lstStyle/>
        <a:p>
          <a:endParaRPr lang="en-US"/>
        </a:p>
      </dgm:t>
    </dgm:pt>
    <dgm:pt modelId="{4E40D45D-2DF3-4C11-BD77-FE0D26DC1DF8}">
      <dgm:prSet phldrT="[Text]" custT="1"/>
      <dgm:spPr>
        <a:ln>
          <a:solidFill>
            <a:schemeClr val="tx1"/>
          </a:solidFill>
        </a:ln>
      </dgm:spPr>
      <dgm:t>
        <a:bodyPr/>
        <a:lstStyle/>
        <a:p>
          <a:r>
            <a:rPr lang="en-US" sz="2000" dirty="0">
              <a:latin typeface="Arial" panose="020B0604020202020204" pitchFamily="34" charset="0"/>
              <a:cs typeface="Arial" panose="020B0604020202020204" pitchFamily="34" charset="0"/>
            </a:rPr>
            <a:t>Apr. 10th</a:t>
          </a:r>
        </a:p>
      </dgm:t>
    </dgm:pt>
    <dgm:pt modelId="{835FAAB1-EF64-4B97-BDA1-5A85227028FE}" type="parTrans" cxnId="{45DBAC31-9252-4BDA-BD67-922F54952DC9}">
      <dgm:prSet/>
      <dgm:spPr/>
      <dgm:t>
        <a:bodyPr/>
        <a:lstStyle/>
        <a:p>
          <a:endParaRPr lang="en-US"/>
        </a:p>
      </dgm:t>
    </dgm:pt>
    <dgm:pt modelId="{858F14F2-B57F-4710-9DFE-8FCD3A33FFB5}" type="sibTrans" cxnId="{45DBAC31-9252-4BDA-BD67-922F54952DC9}">
      <dgm:prSet/>
      <dgm:spPr/>
      <dgm:t>
        <a:bodyPr/>
        <a:lstStyle/>
        <a:p>
          <a:endParaRPr lang="en-US"/>
        </a:p>
      </dgm:t>
    </dgm:pt>
    <dgm:pt modelId="{841389C8-F949-4D70-9622-1449C53D7C5C}">
      <dgm:prSet custT="1"/>
      <dgm:spPr>
        <a:ln>
          <a:solidFill>
            <a:schemeClr val="tx1"/>
          </a:solidFill>
        </a:ln>
      </dgm:spPr>
      <dgm:t>
        <a:bodyPr/>
        <a:lstStyle/>
        <a:p>
          <a:r>
            <a:rPr lang="en-US" sz="2800" dirty="0">
              <a:latin typeface="Arial" panose="020B0604020202020204" pitchFamily="34" charset="0"/>
              <a:cs typeface="Arial" panose="020B0604020202020204" pitchFamily="34" charset="0"/>
            </a:rPr>
            <a:t>1.49</a:t>
          </a:r>
        </a:p>
      </dgm:t>
    </dgm:pt>
    <dgm:pt modelId="{906A3876-7DFE-4424-88F3-1A000DC5F7BB}" type="parTrans" cxnId="{216BEC38-FDD0-4447-B8A6-CE8DFF28DB1F}">
      <dgm:prSet/>
      <dgm:spPr/>
      <dgm:t>
        <a:bodyPr/>
        <a:lstStyle/>
        <a:p>
          <a:endParaRPr lang="en-US"/>
        </a:p>
      </dgm:t>
    </dgm:pt>
    <dgm:pt modelId="{D7B6AEDD-44C3-411C-ABDD-E025DBB583EC}" type="sibTrans" cxnId="{216BEC38-FDD0-4447-B8A6-CE8DFF28DB1F}">
      <dgm:prSet/>
      <dgm:spPr/>
      <dgm:t>
        <a:bodyPr/>
        <a:lstStyle/>
        <a:p>
          <a:endParaRPr lang="en-US"/>
        </a:p>
      </dgm:t>
    </dgm:pt>
    <dgm:pt modelId="{E3CC8526-E216-4F52-8173-C640F8E424D5}">
      <dgm:prSet custT="1"/>
      <dgm:spPr>
        <a:ln>
          <a:solidFill>
            <a:schemeClr val="tx1"/>
          </a:solidFill>
        </a:ln>
      </dgm:spPr>
      <dgm:t>
        <a:bodyPr/>
        <a:lstStyle/>
        <a:p>
          <a:r>
            <a:rPr lang="en-US" sz="2800" dirty="0">
              <a:latin typeface="Arial" panose="020B0604020202020204" pitchFamily="34" charset="0"/>
              <a:cs typeface="Arial" panose="020B0604020202020204" pitchFamily="34" charset="0"/>
            </a:rPr>
            <a:t>$976</a:t>
          </a:r>
        </a:p>
      </dgm:t>
    </dgm:pt>
    <dgm:pt modelId="{64E43333-BD89-449A-B134-CC3C268CED16}" type="parTrans" cxnId="{5F0C95AF-117E-4848-AA97-B7070DB32142}">
      <dgm:prSet/>
      <dgm:spPr/>
      <dgm:t>
        <a:bodyPr/>
        <a:lstStyle/>
        <a:p>
          <a:endParaRPr lang="en-US"/>
        </a:p>
      </dgm:t>
    </dgm:pt>
    <dgm:pt modelId="{60392ED9-D7FB-4E4D-A369-88E3ADE506EF}" type="sibTrans" cxnId="{5F0C95AF-117E-4848-AA97-B7070DB32142}">
      <dgm:prSet/>
      <dgm:spPr/>
      <dgm:t>
        <a:bodyPr/>
        <a:lstStyle/>
        <a:p>
          <a:endParaRPr lang="en-US"/>
        </a:p>
      </dgm:t>
    </dgm:pt>
    <dgm:pt modelId="{E8CC8B3B-0A33-4AAB-8034-A519DB0640C8}" type="pres">
      <dgm:prSet presAssocID="{0949FD1A-9D53-4D58-A24F-C3CC773F9130}" presName="Name0" presStyleCnt="0">
        <dgm:presLayoutVars>
          <dgm:dir/>
          <dgm:resizeHandles val="exact"/>
        </dgm:presLayoutVars>
      </dgm:prSet>
      <dgm:spPr/>
    </dgm:pt>
    <dgm:pt modelId="{8CDDB822-F0A9-4962-97D1-2FF63F3C9A91}" type="pres">
      <dgm:prSet presAssocID="{C06B5F67-0A07-47A8-A17A-039E9E2CDC48}" presName="composite" presStyleCnt="0"/>
      <dgm:spPr/>
    </dgm:pt>
    <dgm:pt modelId="{D510FB52-5A99-43CB-BAAA-9815D3237369}" type="pres">
      <dgm:prSet presAssocID="{C06B5F67-0A07-47A8-A17A-039E9E2CDC48}" presName="bgChev" presStyleLbl="node1" presStyleIdx="0" presStyleCnt="5" custLinFactNeighborX="2152" custLinFactNeighborY="-63036"/>
      <dgm:spPr>
        <a:xfrm>
          <a:off x="39678"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prstClr val="white">
              <a:hueOff val="0"/>
              <a:satOff val="0"/>
              <a:lumOff val="0"/>
              <a:alphaOff val="0"/>
            </a:prstClr>
          </a:solidFill>
          <a:prstDash val="solid"/>
          <a:miter lim="800000"/>
        </a:ln>
        <a:effectLst/>
      </dgm:spPr>
    </dgm:pt>
    <dgm:pt modelId="{1A24E9CA-79F4-4546-9CC4-69A9E2B6BFD1}" type="pres">
      <dgm:prSet presAssocID="{C06B5F67-0A07-47A8-A17A-039E9E2CDC48}" presName="txNode" presStyleLbl="fgAcc1" presStyleIdx="0" presStyleCnt="5">
        <dgm:presLayoutVars>
          <dgm:bulletEnabled val="1"/>
        </dgm:presLayoutVars>
      </dgm:prSet>
      <dgm:spPr/>
    </dgm:pt>
    <dgm:pt modelId="{03CEFFDD-EA75-4C3C-BF34-81DECAB03F69}" type="pres">
      <dgm:prSet presAssocID="{AB5BF838-B9CB-4DB3-859F-AE82A3DC7536}" presName="compositeSpace" presStyleCnt="0"/>
      <dgm:spPr/>
    </dgm:pt>
    <dgm:pt modelId="{EB1E5419-DC9D-44EA-A298-A0D1D806AE05}" type="pres">
      <dgm:prSet presAssocID="{E3CC8526-E216-4F52-8173-C640F8E424D5}" presName="composite" presStyleCnt="0"/>
      <dgm:spPr/>
    </dgm:pt>
    <dgm:pt modelId="{260817AD-D242-4C95-9196-9513A6A80BFC}" type="pres">
      <dgm:prSet presAssocID="{E3CC8526-E216-4F52-8173-C640F8E424D5}" presName="bgChev" presStyleLbl="node1" presStyleIdx="1" presStyleCnt="5" custLinFactNeighborX="2152" custLinFactNeighborY="-63036"/>
      <dgm:spPr>
        <a:gradFill rotWithShape="0">
          <a:gsLst>
            <a:gs pos="31000">
              <a:schemeClr val="tx1">
                <a:lumMod val="85000"/>
                <a:lumOff val="15000"/>
              </a:schemeClr>
            </a:gs>
            <a:gs pos="75000">
              <a:schemeClr val="tx1">
                <a:lumMod val="65000"/>
                <a:lumOff val="35000"/>
              </a:schemeClr>
            </a:gs>
          </a:gsLst>
          <a:lin ang="5400000" scaled="1"/>
        </a:gradFill>
      </dgm:spPr>
    </dgm:pt>
    <dgm:pt modelId="{50186E45-63BF-421C-A317-EE8697D8106C}" type="pres">
      <dgm:prSet presAssocID="{E3CC8526-E216-4F52-8173-C640F8E424D5}" presName="txNode" presStyleLbl="fgAcc1" presStyleIdx="1" presStyleCnt="5">
        <dgm:presLayoutVars>
          <dgm:bulletEnabled val="1"/>
        </dgm:presLayoutVars>
      </dgm:prSet>
      <dgm:spPr/>
    </dgm:pt>
    <dgm:pt modelId="{F497C254-2C52-4CDE-9EB4-3DA88FE89572}" type="pres">
      <dgm:prSet presAssocID="{60392ED9-D7FB-4E4D-A369-88E3ADE506EF}" presName="compositeSpace" presStyleCnt="0"/>
      <dgm:spPr/>
    </dgm:pt>
    <dgm:pt modelId="{8980457D-1CB9-4696-8D72-C1F08B50ABB1}" type="pres">
      <dgm:prSet presAssocID="{841389C8-F949-4D70-9622-1449C53D7C5C}" presName="composite" presStyleCnt="0"/>
      <dgm:spPr/>
    </dgm:pt>
    <dgm:pt modelId="{4E1D332C-7E29-4F89-85BC-48E85BDB4460}" type="pres">
      <dgm:prSet presAssocID="{841389C8-F949-4D70-9622-1449C53D7C5C}" presName="bgChev" presStyleLbl="node1" presStyleIdx="2" presStyleCnt="5" custLinFactNeighborX="2152" custLinFactNeighborY="-63036"/>
      <dgm:spPr>
        <a:gradFill rotWithShape="0">
          <a:gsLst>
            <a:gs pos="31000">
              <a:schemeClr val="tx1">
                <a:lumMod val="85000"/>
                <a:lumOff val="15000"/>
              </a:schemeClr>
            </a:gs>
            <a:gs pos="75000">
              <a:schemeClr val="tx1">
                <a:lumMod val="65000"/>
                <a:lumOff val="35000"/>
              </a:schemeClr>
            </a:gs>
          </a:gsLst>
          <a:lin ang="5400000" scaled="1"/>
        </a:gradFill>
      </dgm:spPr>
    </dgm:pt>
    <dgm:pt modelId="{94664805-97A9-42CD-BE7B-E727A0FC4263}" type="pres">
      <dgm:prSet presAssocID="{841389C8-F949-4D70-9622-1449C53D7C5C}" presName="txNode" presStyleLbl="fgAcc1" presStyleIdx="2" presStyleCnt="5">
        <dgm:presLayoutVars>
          <dgm:bulletEnabled val="1"/>
        </dgm:presLayoutVars>
      </dgm:prSet>
      <dgm:spPr/>
    </dgm:pt>
    <dgm:pt modelId="{12CA988E-E2BF-4F20-9B7C-B61DA9F25A69}" type="pres">
      <dgm:prSet presAssocID="{D7B6AEDD-44C3-411C-ABDD-E025DBB583EC}" presName="compositeSpace" presStyleCnt="0"/>
      <dgm:spPr/>
    </dgm:pt>
    <dgm:pt modelId="{67BEF04D-4324-43F2-AF59-2E38770314B0}" type="pres">
      <dgm:prSet presAssocID="{232844B9-E9E3-4281-9F45-12BB685C12A6}" presName="composite" presStyleCnt="0"/>
      <dgm:spPr/>
    </dgm:pt>
    <dgm:pt modelId="{EE583844-B3C8-4E87-ABDB-AAD966F55BB7}" type="pres">
      <dgm:prSet presAssocID="{232844B9-E9E3-4281-9F45-12BB685C12A6}" presName="bgChev" presStyleLbl="node1" presStyleIdx="3" presStyleCnt="5" custLinFactNeighborX="2152" custLinFactNeighborY="-63036"/>
      <dgm:spPr>
        <a:gradFill rotWithShape="0">
          <a:gsLst>
            <a:gs pos="31000">
              <a:schemeClr val="tx1">
                <a:lumMod val="85000"/>
                <a:lumOff val="15000"/>
              </a:schemeClr>
            </a:gs>
            <a:gs pos="75000">
              <a:schemeClr val="tx1">
                <a:lumMod val="65000"/>
                <a:lumOff val="35000"/>
              </a:schemeClr>
            </a:gs>
          </a:gsLst>
          <a:lin ang="5400000" scaled="1"/>
        </a:gradFill>
      </dgm:spPr>
    </dgm:pt>
    <dgm:pt modelId="{0E00F066-F0BA-4667-80D6-D113C9004A8B}" type="pres">
      <dgm:prSet presAssocID="{232844B9-E9E3-4281-9F45-12BB685C12A6}" presName="txNode" presStyleLbl="fgAcc1" presStyleIdx="3" presStyleCnt="5">
        <dgm:presLayoutVars>
          <dgm:bulletEnabled val="1"/>
        </dgm:presLayoutVars>
      </dgm:prSet>
      <dgm:spPr/>
    </dgm:pt>
    <dgm:pt modelId="{CE67A4CB-71D4-475B-BD46-9F72F5FBC6EB}" type="pres">
      <dgm:prSet presAssocID="{657F35ED-AAD7-406C-B4C7-312E46DB8C3B}" presName="compositeSpace" presStyleCnt="0"/>
      <dgm:spPr/>
    </dgm:pt>
    <dgm:pt modelId="{975B5A6F-4423-4DD7-AB4B-ECE2E42250D7}" type="pres">
      <dgm:prSet presAssocID="{4E40D45D-2DF3-4C11-BD77-FE0D26DC1DF8}" presName="composite" presStyleCnt="0"/>
      <dgm:spPr/>
    </dgm:pt>
    <dgm:pt modelId="{99BCE938-F437-4C2C-B0FF-1ACEF341C79A}" type="pres">
      <dgm:prSet presAssocID="{4E40D45D-2DF3-4C11-BD77-FE0D26DC1DF8}" presName="bgChev" presStyleLbl="node1" presStyleIdx="4" presStyleCnt="5" custLinFactNeighborX="2152" custLinFactNeighborY="-63036"/>
      <dgm:spPr>
        <a:xfrm>
          <a:off x="5467985" y="2131984"/>
          <a:ext cx="2393156" cy="92375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dgm:spPr>
    </dgm:pt>
    <dgm:pt modelId="{35EE5A22-B3AA-4FEA-A117-A98D25A40C81}" type="pres">
      <dgm:prSet presAssocID="{4E40D45D-2DF3-4C11-BD77-FE0D26DC1DF8}" presName="txNode" presStyleLbl="fgAcc1" presStyleIdx="4" presStyleCnt="5">
        <dgm:presLayoutVars>
          <dgm:bulletEnabled val="1"/>
        </dgm:presLayoutVars>
      </dgm:prSet>
      <dgm:spPr/>
    </dgm:pt>
  </dgm:ptLst>
  <dgm:cxnLst>
    <dgm:cxn modelId="{45DBAC31-9252-4BDA-BD67-922F54952DC9}" srcId="{0949FD1A-9D53-4D58-A24F-C3CC773F9130}" destId="{4E40D45D-2DF3-4C11-BD77-FE0D26DC1DF8}" srcOrd="4" destOrd="0" parTransId="{835FAAB1-EF64-4B97-BDA1-5A85227028FE}" sibTransId="{858F14F2-B57F-4710-9DFE-8FCD3A33FFB5}"/>
    <dgm:cxn modelId="{4116BB34-E646-487B-B100-C8B7B0251C3F}" srcId="{0949FD1A-9D53-4D58-A24F-C3CC773F9130}" destId="{232844B9-E9E3-4281-9F45-12BB685C12A6}" srcOrd="3" destOrd="0" parTransId="{E061A72F-8A09-429E-9115-397FB9E438FF}" sibTransId="{657F35ED-AAD7-406C-B4C7-312E46DB8C3B}"/>
    <dgm:cxn modelId="{216BEC38-FDD0-4447-B8A6-CE8DFF28DB1F}" srcId="{0949FD1A-9D53-4D58-A24F-C3CC773F9130}" destId="{841389C8-F949-4D70-9622-1449C53D7C5C}" srcOrd="2" destOrd="0" parTransId="{906A3876-7DFE-4424-88F3-1A000DC5F7BB}" sibTransId="{D7B6AEDD-44C3-411C-ABDD-E025DBB583EC}"/>
    <dgm:cxn modelId="{6800DB39-8561-4669-9D43-F5707C79F3DB}" type="presOf" srcId="{C06B5F67-0A07-47A8-A17A-039E9E2CDC48}" destId="{1A24E9CA-79F4-4546-9CC4-69A9E2B6BFD1}" srcOrd="0" destOrd="0" presId="urn:microsoft.com/office/officeart/2005/8/layout/chevronAccent+Icon"/>
    <dgm:cxn modelId="{5BCFAE53-11F1-40D7-BF03-28C5D11EFBA2}" type="presOf" srcId="{4E40D45D-2DF3-4C11-BD77-FE0D26DC1DF8}" destId="{35EE5A22-B3AA-4FEA-A117-A98D25A40C81}" srcOrd="0" destOrd="0" presId="urn:microsoft.com/office/officeart/2005/8/layout/chevronAccent+Icon"/>
    <dgm:cxn modelId="{12101088-5FDC-4A9C-A2E2-048A4860B4B2}" srcId="{0949FD1A-9D53-4D58-A24F-C3CC773F9130}" destId="{C06B5F67-0A07-47A8-A17A-039E9E2CDC48}" srcOrd="0" destOrd="0" parTransId="{E4017651-B336-417D-926F-D13D61DE1D9C}" sibTransId="{AB5BF838-B9CB-4DB3-859F-AE82A3DC7536}"/>
    <dgm:cxn modelId="{39EFADAA-CF5D-4015-BFA3-3A4C8E0A978F}" type="presOf" srcId="{0949FD1A-9D53-4D58-A24F-C3CC773F9130}" destId="{E8CC8B3B-0A33-4AAB-8034-A519DB0640C8}" srcOrd="0" destOrd="0" presId="urn:microsoft.com/office/officeart/2005/8/layout/chevronAccent+Icon"/>
    <dgm:cxn modelId="{B92905AD-7537-4450-AD11-97A51CF45B32}" type="presOf" srcId="{232844B9-E9E3-4281-9F45-12BB685C12A6}" destId="{0E00F066-F0BA-4667-80D6-D113C9004A8B}" srcOrd="0" destOrd="0" presId="urn:microsoft.com/office/officeart/2005/8/layout/chevronAccent+Icon"/>
    <dgm:cxn modelId="{5F0C95AF-117E-4848-AA97-B7070DB32142}" srcId="{0949FD1A-9D53-4D58-A24F-C3CC773F9130}" destId="{E3CC8526-E216-4F52-8173-C640F8E424D5}" srcOrd="1" destOrd="0" parTransId="{64E43333-BD89-449A-B134-CC3C268CED16}" sibTransId="{60392ED9-D7FB-4E4D-A369-88E3ADE506EF}"/>
    <dgm:cxn modelId="{6D65D8B8-2319-45DC-B964-087AB0972C78}" type="presOf" srcId="{841389C8-F949-4D70-9622-1449C53D7C5C}" destId="{94664805-97A9-42CD-BE7B-E727A0FC4263}" srcOrd="0" destOrd="0" presId="urn:microsoft.com/office/officeart/2005/8/layout/chevronAccent+Icon"/>
    <dgm:cxn modelId="{B5ADECF7-D25A-40E7-8A5E-B43576EF4ED6}" type="presOf" srcId="{E3CC8526-E216-4F52-8173-C640F8E424D5}" destId="{50186E45-63BF-421C-A317-EE8697D8106C}" srcOrd="0" destOrd="0" presId="urn:microsoft.com/office/officeart/2005/8/layout/chevronAccent+Icon"/>
    <dgm:cxn modelId="{B17ED31F-B489-43CF-8921-5EBE8F914B46}" type="presParOf" srcId="{E8CC8B3B-0A33-4AAB-8034-A519DB0640C8}" destId="{8CDDB822-F0A9-4962-97D1-2FF63F3C9A91}" srcOrd="0" destOrd="0" presId="urn:microsoft.com/office/officeart/2005/8/layout/chevronAccent+Icon"/>
    <dgm:cxn modelId="{EAE7D909-4AF1-43B0-A737-B43CBFCC2E35}" type="presParOf" srcId="{8CDDB822-F0A9-4962-97D1-2FF63F3C9A91}" destId="{D510FB52-5A99-43CB-BAAA-9815D3237369}" srcOrd="0" destOrd="0" presId="urn:microsoft.com/office/officeart/2005/8/layout/chevronAccent+Icon"/>
    <dgm:cxn modelId="{EFBD3BA4-7E4C-4F0D-B000-58CEF7C72FC0}" type="presParOf" srcId="{8CDDB822-F0A9-4962-97D1-2FF63F3C9A91}" destId="{1A24E9CA-79F4-4546-9CC4-69A9E2B6BFD1}" srcOrd="1" destOrd="0" presId="urn:microsoft.com/office/officeart/2005/8/layout/chevronAccent+Icon"/>
    <dgm:cxn modelId="{ECB474E1-3653-4149-84AD-91DBD63C662D}" type="presParOf" srcId="{E8CC8B3B-0A33-4AAB-8034-A519DB0640C8}" destId="{03CEFFDD-EA75-4C3C-BF34-81DECAB03F69}" srcOrd="1" destOrd="0" presId="urn:microsoft.com/office/officeart/2005/8/layout/chevronAccent+Icon"/>
    <dgm:cxn modelId="{294EA38C-9136-4007-804F-7D0F5507D1E3}" type="presParOf" srcId="{E8CC8B3B-0A33-4AAB-8034-A519DB0640C8}" destId="{EB1E5419-DC9D-44EA-A298-A0D1D806AE05}" srcOrd="2" destOrd="0" presId="urn:microsoft.com/office/officeart/2005/8/layout/chevronAccent+Icon"/>
    <dgm:cxn modelId="{C0866F6F-F23C-4D01-A755-D9AD86C53933}" type="presParOf" srcId="{EB1E5419-DC9D-44EA-A298-A0D1D806AE05}" destId="{260817AD-D242-4C95-9196-9513A6A80BFC}" srcOrd="0" destOrd="0" presId="urn:microsoft.com/office/officeart/2005/8/layout/chevronAccent+Icon"/>
    <dgm:cxn modelId="{0FBE4CA8-357C-42E8-9A00-647D2C78A09A}" type="presParOf" srcId="{EB1E5419-DC9D-44EA-A298-A0D1D806AE05}" destId="{50186E45-63BF-421C-A317-EE8697D8106C}" srcOrd="1" destOrd="0" presId="urn:microsoft.com/office/officeart/2005/8/layout/chevronAccent+Icon"/>
    <dgm:cxn modelId="{69F885C2-BCC3-4475-9432-6129E3843D94}" type="presParOf" srcId="{E8CC8B3B-0A33-4AAB-8034-A519DB0640C8}" destId="{F497C254-2C52-4CDE-9EB4-3DA88FE89572}" srcOrd="3" destOrd="0" presId="urn:microsoft.com/office/officeart/2005/8/layout/chevronAccent+Icon"/>
    <dgm:cxn modelId="{98B63E28-F57F-429F-88F3-B06F4F7F5A69}" type="presParOf" srcId="{E8CC8B3B-0A33-4AAB-8034-A519DB0640C8}" destId="{8980457D-1CB9-4696-8D72-C1F08B50ABB1}" srcOrd="4" destOrd="0" presId="urn:microsoft.com/office/officeart/2005/8/layout/chevronAccent+Icon"/>
    <dgm:cxn modelId="{AD15D50F-60B8-4C11-91BF-24A54E924ADD}" type="presParOf" srcId="{8980457D-1CB9-4696-8D72-C1F08B50ABB1}" destId="{4E1D332C-7E29-4F89-85BC-48E85BDB4460}" srcOrd="0" destOrd="0" presId="urn:microsoft.com/office/officeart/2005/8/layout/chevronAccent+Icon"/>
    <dgm:cxn modelId="{A884298C-CE60-44F1-80CE-3F8D7AB4E662}" type="presParOf" srcId="{8980457D-1CB9-4696-8D72-C1F08B50ABB1}" destId="{94664805-97A9-42CD-BE7B-E727A0FC4263}" srcOrd="1" destOrd="0" presId="urn:microsoft.com/office/officeart/2005/8/layout/chevronAccent+Icon"/>
    <dgm:cxn modelId="{95302E54-CF7D-41C1-B4FF-D26B9C7A9A3D}" type="presParOf" srcId="{E8CC8B3B-0A33-4AAB-8034-A519DB0640C8}" destId="{12CA988E-E2BF-4F20-9B7C-B61DA9F25A69}" srcOrd="5" destOrd="0" presId="urn:microsoft.com/office/officeart/2005/8/layout/chevronAccent+Icon"/>
    <dgm:cxn modelId="{B5AE042C-CB57-4BC7-9FEE-D373C7415F12}" type="presParOf" srcId="{E8CC8B3B-0A33-4AAB-8034-A519DB0640C8}" destId="{67BEF04D-4324-43F2-AF59-2E38770314B0}" srcOrd="6" destOrd="0" presId="urn:microsoft.com/office/officeart/2005/8/layout/chevronAccent+Icon"/>
    <dgm:cxn modelId="{4EEC5DB1-A7A7-43AF-8F39-5E8DAFEFE1DE}" type="presParOf" srcId="{67BEF04D-4324-43F2-AF59-2E38770314B0}" destId="{EE583844-B3C8-4E87-ABDB-AAD966F55BB7}" srcOrd="0" destOrd="0" presId="urn:microsoft.com/office/officeart/2005/8/layout/chevronAccent+Icon"/>
    <dgm:cxn modelId="{833E8DB1-69A7-4E64-88B1-7EA5DD3E05AB}" type="presParOf" srcId="{67BEF04D-4324-43F2-AF59-2E38770314B0}" destId="{0E00F066-F0BA-4667-80D6-D113C9004A8B}" srcOrd="1" destOrd="0" presId="urn:microsoft.com/office/officeart/2005/8/layout/chevronAccent+Icon"/>
    <dgm:cxn modelId="{EC39DEF5-7328-4011-8E8D-73706A6195CF}" type="presParOf" srcId="{E8CC8B3B-0A33-4AAB-8034-A519DB0640C8}" destId="{CE67A4CB-71D4-475B-BD46-9F72F5FBC6EB}" srcOrd="7" destOrd="0" presId="urn:microsoft.com/office/officeart/2005/8/layout/chevronAccent+Icon"/>
    <dgm:cxn modelId="{64A1D68A-587D-4537-9D05-CE244F40B42B}" type="presParOf" srcId="{E8CC8B3B-0A33-4AAB-8034-A519DB0640C8}" destId="{975B5A6F-4423-4DD7-AB4B-ECE2E42250D7}" srcOrd="8" destOrd="0" presId="urn:microsoft.com/office/officeart/2005/8/layout/chevronAccent+Icon"/>
    <dgm:cxn modelId="{165667EA-21F6-4F01-8D2E-CFD3659557F3}" type="presParOf" srcId="{975B5A6F-4423-4DD7-AB4B-ECE2E42250D7}" destId="{99BCE938-F437-4C2C-B0FF-1ACEF341C79A}" srcOrd="0" destOrd="0" presId="urn:microsoft.com/office/officeart/2005/8/layout/chevronAccent+Icon"/>
    <dgm:cxn modelId="{44DF6162-E5B6-4295-82C4-8BE89998782C}" type="presParOf" srcId="{975B5A6F-4423-4DD7-AB4B-ECE2E42250D7}" destId="{35EE5A22-B3AA-4FEA-A117-A98D25A40C81}" srcOrd="1" destOrd="0" presId="urn:microsoft.com/office/officeart/2005/8/layout/chevronAccent+Icon"/>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949FD1A-9D53-4D58-A24F-C3CC773F9130}" type="doc">
      <dgm:prSet loTypeId="urn:microsoft.com/office/officeart/2005/8/layout/chevronAccent+Icon" loCatId="officeonline" qsTypeId="urn:microsoft.com/office/officeart/2005/8/quickstyle/simple1" qsCatId="simple" csTypeId="urn:microsoft.com/office/officeart/2005/8/colors/accent1_2" csCatId="accent1" phldr="1"/>
      <dgm:spPr/>
      <dgm:t>
        <a:bodyPr/>
        <a:lstStyle/>
        <a:p>
          <a:endParaRPr lang="en-US"/>
        </a:p>
      </dgm:t>
    </dgm:pt>
    <dgm:pt modelId="{C06B5F67-0A07-47A8-A17A-039E9E2CDC48}">
      <dgm:prSet phldrT="[Text]" custT="1"/>
      <dgm:spPr>
        <a:ln>
          <a:solidFill>
            <a:schemeClr val="tx1"/>
          </a:solidFill>
        </a:ln>
      </dgm:spPr>
      <dgm:t>
        <a:bodyPr/>
        <a:lstStyle/>
        <a:p>
          <a:r>
            <a:rPr lang="en-US" sz="2000" dirty="0">
              <a:latin typeface="Arial" panose="020B0604020202020204" pitchFamily="34" charset="0"/>
              <a:cs typeface="Arial" panose="020B0604020202020204" pitchFamily="34" charset="0"/>
            </a:rPr>
            <a:t>$</a:t>
          </a:r>
          <a:r>
            <a:rPr lang="en-US" sz="2400" dirty="0">
              <a:latin typeface="Arial" panose="020B0604020202020204" pitchFamily="34" charset="0"/>
              <a:cs typeface="Arial" panose="020B0604020202020204" pitchFamily="34" charset="0"/>
            </a:rPr>
            <a:t>152B</a:t>
          </a:r>
          <a:endParaRPr lang="en-US" sz="2000" dirty="0">
            <a:latin typeface="Arial" panose="020B0604020202020204" pitchFamily="34" charset="0"/>
            <a:cs typeface="Arial" panose="020B0604020202020204" pitchFamily="34" charset="0"/>
          </a:endParaRPr>
        </a:p>
      </dgm:t>
    </dgm:pt>
    <dgm:pt modelId="{E4017651-B336-417D-926F-D13D61DE1D9C}" type="parTrans" cxnId="{12101088-5FDC-4A9C-A2E2-048A4860B4B2}">
      <dgm:prSet/>
      <dgm:spPr/>
      <dgm:t>
        <a:bodyPr/>
        <a:lstStyle/>
        <a:p>
          <a:endParaRPr lang="en-US"/>
        </a:p>
      </dgm:t>
    </dgm:pt>
    <dgm:pt modelId="{AB5BF838-B9CB-4DB3-859F-AE82A3DC7536}" type="sibTrans" cxnId="{12101088-5FDC-4A9C-A2E2-048A4860B4B2}">
      <dgm:prSet/>
      <dgm:spPr/>
      <dgm:t>
        <a:bodyPr/>
        <a:lstStyle/>
        <a:p>
          <a:endParaRPr lang="en-US"/>
        </a:p>
      </dgm:t>
    </dgm:pt>
    <dgm:pt modelId="{232844B9-E9E3-4281-9F45-12BB685C12A6}">
      <dgm:prSet phldrT="[Text]" custT="1"/>
      <dgm:spPr>
        <a:ln>
          <a:solidFill>
            <a:schemeClr val="tx1"/>
          </a:solidFill>
        </a:ln>
      </dgm:spPr>
      <dgm:t>
        <a:bodyPr/>
        <a:lstStyle/>
        <a:p>
          <a:r>
            <a:rPr lang="en-US" sz="2400" dirty="0">
              <a:latin typeface="Arial" panose="020B0604020202020204" pitchFamily="34" charset="0"/>
              <a:cs typeface="Arial" panose="020B0604020202020204" pitchFamily="34" charset="0"/>
            </a:rPr>
            <a:t>27.67</a:t>
          </a:r>
          <a:endParaRPr lang="en-US" sz="2800" dirty="0">
            <a:latin typeface="Arial" panose="020B0604020202020204" pitchFamily="34" charset="0"/>
            <a:cs typeface="Arial" panose="020B0604020202020204" pitchFamily="34" charset="0"/>
          </a:endParaRPr>
        </a:p>
      </dgm:t>
    </dgm:pt>
    <dgm:pt modelId="{E061A72F-8A09-429E-9115-397FB9E438FF}" type="parTrans" cxnId="{4116BB34-E646-487B-B100-C8B7B0251C3F}">
      <dgm:prSet/>
      <dgm:spPr/>
      <dgm:t>
        <a:bodyPr/>
        <a:lstStyle/>
        <a:p>
          <a:endParaRPr lang="en-US"/>
        </a:p>
      </dgm:t>
    </dgm:pt>
    <dgm:pt modelId="{657F35ED-AAD7-406C-B4C7-312E46DB8C3B}" type="sibTrans" cxnId="{4116BB34-E646-487B-B100-C8B7B0251C3F}">
      <dgm:prSet/>
      <dgm:spPr/>
      <dgm:t>
        <a:bodyPr/>
        <a:lstStyle/>
        <a:p>
          <a:endParaRPr lang="en-US"/>
        </a:p>
      </dgm:t>
    </dgm:pt>
    <dgm:pt modelId="{4E40D45D-2DF3-4C11-BD77-FE0D26DC1DF8}">
      <dgm:prSet phldrT="[Text]" custT="1"/>
      <dgm:spPr>
        <a:ln>
          <a:solidFill>
            <a:schemeClr val="tx1"/>
          </a:solidFill>
        </a:ln>
      </dgm:spPr>
      <dgm:t>
        <a:bodyPr/>
        <a:lstStyle/>
        <a:p>
          <a:r>
            <a:rPr lang="en-US" sz="2400" dirty="0">
              <a:latin typeface="Arial" panose="020B0604020202020204" pitchFamily="34" charset="0"/>
              <a:cs typeface="Arial" panose="020B0604020202020204" pitchFamily="34" charset="0"/>
            </a:rPr>
            <a:t>Apr. 10th</a:t>
          </a:r>
        </a:p>
      </dgm:t>
    </dgm:pt>
    <dgm:pt modelId="{835FAAB1-EF64-4B97-BDA1-5A85227028FE}" type="parTrans" cxnId="{45DBAC31-9252-4BDA-BD67-922F54952DC9}">
      <dgm:prSet/>
      <dgm:spPr/>
      <dgm:t>
        <a:bodyPr/>
        <a:lstStyle/>
        <a:p>
          <a:endParaRPr lang="en-US"/>
        </a:p>
      </dgm:t>
    </dgm:pt>
    <dgm:pt modelId="{858F14F2-B57F-4710-9DFE-8FCD3A33FFB5}" type="sibTrans" cxnId="{45DBAC31-9252-4BDA-BD67-922F54952DC9}">
      <dgm:prSet/>
      <dgm:spPr/>
      <dgm:t>
        <a:bodyPr/>
        <a:lstStyle/>
        <a:p>
          <a:endParaRPr lang="en-US"/>
        </a:p>
      </dgm:t>
    </dgm:pt>
    <dgm:pt modelId="{841389C8-F949-4D70-9622-1449C53D7C5C}">
      <dgm:prSet custT="1"/>
      <dgm:spPr>
        <a:ln>
          <a:solidFill>
            <a:schemeClr val="tx1"/>
          </a:solidFill>
        </a:ln>
      </dgm:spPr>
      <dgm:t>
        <a:bodyPr/>
        <a:lstStyle/>
        <a:p>
          <a:r>
            <a:rPr lang="en-US" sz="2400" dirty="0">
              <a:latin typeface="Arial" panose="020B0604020202020204" pitchFamily="34" charset="0"/>
              <a:cs typeface="Arial" panose="020B0604020202020204" pitchFamily="34" charset="0"/>
            </a:rPr>
            <a:t>1.49</a:t>
          </a:r>
        </a:p>
      </dgm:t>
    </dgm:pt>
    <dgm:pt modelId="{906A3876-7DFE-4424-88F3-1A000DC5F7BB}" type="parTrans" cxnId="{216BEC38-FDD0-4447-B8A6-CE8DFF28DB1F}">
      <dgm:prSet/>
      <dgm:spPr/>
      <dgm:t>
        <a:bodyPr/>
        <a:lstStyle/>
        <a:p>
          <a:endParaRPr lang="en-US"/>
        </a:p>
      </dgm:t>
    </dgm:pt>
    <dgm:pt modelId="{D7B6AEDD-44C3-411C-ABDD-E025DBB583EC}" type="sibTrans" cxnId="{216BEC38-FDD0-4447-B8A6-CE8DFF28DB1F}">
      <dgm:prSet/>
      <dgm:spPr/>
      <dgm:t>
        <a:bodyPr/>
        <a:lstStyle/>
        <a:p>
          <a:endParaRPr lang="en-US"/>
        </a:p>
      </dgm:t>
    </dgm:pt>
    <dgm:pt modelId="{E3CC8526-E216-4F52-8173-C640F8E424D5}">
      <dgm:prSet custT="1"/>
      <dgm:spPr>
        <a:ln>
          <a:solidFill>
            <a:schemeClr val="tx1"/>
          </a:solidFill>
        </a:ln>
      </dgm:spPr>
      <dgm:t>
        <a:bodyPr/>
        <a:lstStyle/>
        <a:p>
          <a:r>
            <a:rPr lang="en-US" sz="2400" dirty="0">
              <a:latin typeface="Arial" panose="020B0604020202020204" pitchFamily="34" charset="0"/>
              <a:cs typeface="Arial" panose="020B0604020202020204" pitchFamily="34" charset="0"/>
            </a:rPr>
            <a:t>$976</a:t>
          </a:r>
          <a:endParaRPr lang="en-US" sz="2800" dirty="0">
            <a:latin typeface="Arial" panose="020B0604020202020204" pitchFamily="34" charset="0"/>
            <a:cs typeface="Arial" panose="020B0604020202020204" pitchFamily="34" charset="0"/>
          </a:endParaRPr>
        </a:p>
      </dgm:t>
    </dgm:pt>
    <dgm:pt modelId="{64E43333-BD89-449A-B134-CC3C268CED16}" type="parTrans" cxnId="{5F0C95AF-117E-4848-AA97-B7070DB32142}">
      <dgm:prSet/>
      <dgm:spPr/>
      <dgm:t>
        <a:bodyPr/>
        <a:lstStyle/>
        <a:p>
          <a:endParaRPr lang="en-US"/>
        </a:p>
      </dgm:t>
    </dgm:pt>
    <dgm:pt modelId="{60392ED9-D7FB-4E4D-A369-88E3ADE506EF}" type="sibTrans" cxnId="{5F0C95AF-117E-4848-AA97-B7070DB32142}">
      <dgm:prSet/>
      <dgm:spPr/>
      <dgm:t>
        <a:bodyPr/>
        <a:lstStyle/>
        <a:p>
          <a:endParaRPr lang="en-US"/>
        </a:p>
      </dgm:t>
    </dgm:pt>
    <dgm:pt modelId="{E8CC8B3B-0A33-4AAB-8034-A519DB0640C8}" type="pres">
      <dgm:prSet presAssocID="{0949FD1A-9D53-4D58-A24F-C3CC773F9130}" presName="Name0" presStyleCnt="0">
        <dgm:presLayoutVars>
          <dgm:dir/>
          <dgm:resizeHandles val="exact"/>
        </dgm:presLayoutVars>
      </dgm:prSet>
      <dgm:spPr/>
    </dgm:pt>
    <dgm:pt modelId="{8CDDB822-F0A9-4962-97D1-2FF63F3C9A91}" type="pres">
      <dgm:prSet presAssocID="{C06B5F67-0A07-47A8-A17A-039E9E2CDC48}" presName="composite" presStyleCnt="0"/>
      <dgm:spPr/>
    </dgm:pt>
    <dgm:pt modelId="{D510FB52-5A99-43CB-BAAA-9815D3237369}" type="pres">
      <dgm:prSet presAssocID="{C06B5F67-0A07-47A8-A17A-039E9E2CDC48}" presName="bgChev" presStyleLbl="node1" presStyleIdx="0" presStyleCnt="5" custLinFactNeighborX="2152" custLinFactNeighborY="-63036"/>
      <dgm:spPr>
        <a:xfrm>
          <a:off x="39678"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prstClr val="white">
              <a:hueOff val="0"/>
              <a:satOff val="0"/>
              <a:lumOff val="0"/>
              <a:alphaOff val="0"/>
            </a:prstClr>
          </a:solidFill>
          <a:prstDash val="solid"/>
          <a:miter lim="800000"/>
        </a:ln>
        <a:effectLst/>
      </dgm:spPr>
    </dgm:pt>
    <dgm:pt modelId="{1A24E9CA-79F4-4546-9CC4-69A9E2B6BFD1}" type="pres">
      <dgm:prSet presAssocID="{C06B5F67-0A07-47A8-A17A-039E9E2CDC48}" presName="txNode" presStyleLbl="fgAcc1" presStyleIdx="0" presStyleCnt="5">
        <dgm:presLayoutVars>
          <dgm:bulletEnabled val="1"/>
        </dgm:presLayoutVars>
      </dgm:prSet>
      <dgm:spPr/>
    </dgm:pt>
    <dgm:pt modelId="{03CEFFDD-EA75-4C3C-BF34-81DECAB03F69}" type="pres">
      <dgm:prSet presAssocID="{AB5BF838-B9CB-4DB3-859F-AE82A3DC7536}" presName="compositeSpace" presStyleCnt="0"/>
      <dgm:spPr/>
    </dgm:pt>
    <dgm:pt modelId="{EB1E5419-DC9D-44EA-A298-A0D1D806AE05}" type="pres">
      <dgm:prSet presAssocID="{E3CC8526-E216-4F52-8173-C640F8E424D5}" presName="composite" presStyleCnt="0"/>
      <dgm:spPr/>
    </dgm:pt>
    <dgm:pt modelId="{260817AD-D242-4C95-9196-9513A6A80BFC}" type="pres">
      <dgm:prSet presAssocID="{E3CC8526-E216-4F52-8173-C640F8E424D5}" presName="bgChev" presStyleLbl="node1" presStyleIdx="1" presStyleCnt="5" custLinFactNeighborX="2152" custLinFactNeighborY="-63036"/>
      <dgm:spPr>
        <a:gradFill rotWithShape="0">
          <a:gsLst>
            <a:gs pos="31000">
              <a:schemeClr val="tx1">
                <a:lumMod val="85000"/>
                <a:lumOff val="15000"/>
              </a:schemeClr>
            </a:gs>
            <a:gs pos="75000">
              <a:schemeClr val="tx1">
                <a:lumMod val="65000"/>
                <a:lumOff val="35000"/>
              </a:schemeClr>
            </a:gs>
          </a:gsLst>
          <a:lin ang="5400000" scaled="1"/>
        </a:gradFill>
      </dgm:spPr>
    </dgm:pt>
    <dgm:pt modelId="{50186E45-63BF-421C-A317-EE8697D8106C}" type="pres">
      <dgm:prSet presAssocID="{E3CC8526-E216-4F52-8173-C640F8E424D5}" presName="txNode" presStyleLbl="fgAcc1" presStyleIdx="1" presStyleCnt="5">
        <dgm:presLayoutVars>
          <dgm:bulletEnabled val="1"/>
        </dgm:presLayoutVars>
      </dgm:prSet>
      <dgm:spPr/>
    </dgm:pt>
    <dgm:pt modelId="{F497C254-2C52-4CDE-9EB4-3DA88FE89572}" type="pres">
      <dgm:prSet presAssocID="{60392ED9-D7FB-4E4D-A369-88E3ADE506EF}" presName="compositeSpace" presStyleCnt="0"/>
      <dgm:spPr/>
    </dgm:pt>
    <dgm:pt modelId="{8980457D-1CB9-4696-8D72-C1F08B50ABB1}" type="pres">
      <dgm:prSet presAssocID="{841389C8-F949-4D70-9622-1449C53D7C5C}" presName="composite" presStyleCnt="0"/>
      <dgm:spPr/>
    </dgm:pt>
    <dgm:pt modelId="{4E1D332C-7E29-4F89-85BC-48E85BDB4460}" type="pres">
      <dgm:prSet presAssocID="{841389C8-F949-4D70-9622-1449C53D7C5C}" presName="bgChev" presStyleLbl="node1" presStyleIdx="2" presStyleCnt="5" custLinFactNeighborX="2152" custLinFactNeighborY="-63036"/>
      <dgm:spPr>
        <a:gradFill rotWithShape="0">
          <a:gsLst>
            <a:gs pos="31000">
              <a:schemeClr val="tx1">
                <a:lumMod val="85000"/>
                <a:lumOff val="15000"/>
              </a:schemeClr>
            </a:gs>
            <a:gs pos="75000">
              <a:schemeClr val="tx1">
                <a:lumMod val="65000"/>
                <a:lumOff val="35000"/>
              </a:schemeClr>
            </a:gs>
          </a:gsLst>
          <a:lin ang="5400000" scaled="1"/>
        </a:gradFill>
      </dgm:spPr>
    </dgm:pt>
    <dgm:pt modelId="{94664805-97A9-42CD-BE7B-E727A0FC4263}" type="pres">
      <dgm:prSet presAssocID="{841389C8-F949-4D70-9622-1449C53D7C5C}" presName="txNode" presStyleLbl="fgAcc1" presStyleIdx="2" presStyleCnt="5">
        <dgm:presLayoutVars>
          <dgm:bulletEnabled val="1"/>
        </dgm:presLayoutVars>
      </dgm:prSet>
      <dgm:spPr/>
    </dgm:pt>
    <dgm:pt modelId="{12CA988E-E2BF-4F20-9B7C-B61DA9F25A69}" type="pres">
      <dgm:prSet presAssocID="{D7B6AEDD-44C3-411C-ABDD-E025DBB583EC}" presName="compositeSpace" presStyleCnt="0"/>
      <dgm:spPr/>
    </dgm:pt>
    <dgm:pt modelId="{67BEF04D-4324-43F2-AF59-2E38770314B0}" type="pres">
      <dgm:prSet presAssocID="{232844B9-E9E3-4281-9F45-12BB685C12A6}" presName="composite" presStyleCnt="0"/>
      <dgm:spPr/>
    </dgm:pt>
    <dgm:pt modelId="{EE583844-B3C8-4E87-ABDB-AAD966F55BB7}" type="pres">
      <dgm:prSet presAssocID="{232844B9-E9E3-4281-9F45-12BB685C12A6}" presName="bgChev" presStyleLbl="node1" presStyleIdx="3" presStyleCnt="5" custLinFactNeighborX="2152" custLinFactNeighborY="-63036"/>
      <dgm:spPr>
        <a:gradFill rotWithShape="0">
          <a:gsLst>
            <a:gs pos="31000">
              <a:schemeClr val="tx1">
                <a:lumMod val="85000"/>
                <a:lumOff val="15000"/>
              </a:schemeClr>
            </a:gs>
            <a:gs pos="75000">
              <a:schemeClr val="tx1">
                <a:lumMod val="65000"/>
                <a:lumOff val="35000"/>
              </a:schemeClr>
            </a:gs>
          </a:gsLst>
          <a:lin ang="5400000" scaled="1"/>
        </a:gradFill>
      </dgm:spPr>
    </dgm:pt>
    <dgm:pt modelId="{0E00F066-F0BA-4667-80D6-D113C9004A8B}" type="pres">
      <dgm:prSet presAssocID="{232844B9-E9E3-4281-9F45-12BB685C12A6}" presName="txNode" presStyleLbl="fgAcc1" presStyleIdx="3" presStyleCnt="5">
        <dgm:presLayoutVars>
          <dgm:bulletEnabled val="1"/>
        </dgm:presLayoutVars>
      </dgm:prSet>
      <dgm:spPr/>
    </dgm:pt>
    <dgm:pt modelId="{CE67A4CB-71D4-475B-BD46-9F72F5FBC6EB}" type="pres">
      <dgm:prSet presAssocID="{657F35ED-AAD7-406C-B4C7-312E46DB8C3B}" presName="compositeSpace" presStyleCnt="0"/>
      <dgm:spPr/>
    </dgm:pt>
    <dgm:pt modelId="{975B5A6F-4423-4DD7-AB4B-ECE2E42250D7}" type="pres">
      <dgm:prSet presAssocID="{4E40D45D-2DF3-4C11-BD77-FE0D26DC1DF8}" presName="composite" presStyleCnt="0"/>
      <dgm:spPr/>
    </dgm:pt>
    <dgm:pt modelId="{99BCE938-F437-4C2C-B0FF-1ACEF341C79A}" type="pres">
      <dgm:prSet presAssocID="{4E40D45D-2DF3-4C11-BD77-FE0D26DC1DF8}" presName="bgChev" presStyleLbl="node1" presStyleIdx="4" presStyleCnt="5" custLinFactNeighborX="2152" custLinFactNeighborY="-63036"/>
      <dgm:spPr>
        <a:xfrm>
          <a:off x="5467985" y="2131984"/>
          <a:ext cx="2393156" cy="92375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dgm:spPr>
    </dgm:pt>
    <dgm:pt modelId="{35EE5A22-B3AA-4FEA-A117-A98D25A40C81}" type="pres">
      <dgm:prSet presAssocID="{4E40D45D-2DF3-4C11-BD77-FE0D26DC1DF8}" presName="txNode" presStyleLbl="fgAcc1" presStyleIdx="4" presStyleCnt="5">
        <dgm:presLayoutVars>
          <dgm:bulletEnabled val="1"/>
        </dgm:presLayoutVars>
      </dgm:prSet>
      <dgm:spPr/>
    </dgm:pt>
  </dgm:ptLst>
  <dgm:cxnLst>
    <dgm:cxn modelId="{45DBAC31-9252-4BDA-BD67-922F54952DC9}" srcId="{0949FD1A-9D53-4D58-A24F-C3CC773F9130}" destId="{4E40D45D-2DF3-4C11-BD77-FE0D26DC1DF8}" srcOrd="4" destOrd="0" parTransId="{835FAAB1-EF64-4B97-BDA1-5A85227028FE}" sibTransId="{858F14F2-B57F-4710-9DFE-8FCD3A33FFB5}"/>
    <dgm:cxn modelId="{4116BB34-E646-487B-B100-C8B7B0251C3F}" srcId="{0949FD1A-9D53-4D58-A24F-C3CC773F9130}" destId="{232844B9-E9E3-4281-9F45-12BB685C12A6}" srcOrd="3" destOrd="0" parTransId="{E061A72F-8A09-429E-9115-397FB9E438FF}" sibTransId="{657F35ED-AAD7-406C-B4C7-312E46DB8C3B}"/>
    <dgm:cxn modelId="{216BEC38-FDD0-4447-B8A6-CE8DFF28DB1F}" srcId="{0949FD1A-9D53-4D58-A24F-C3CC773F9130}" destId="{841389C8-F949-4D70-9622-1449C53D7C5C}" srcOrd="2" destOrd="0" parTransId="{906A3876-7DFE-4424-88F3-1A000DC5F7BB}" sibTransId="{D7B6AEDD-44C3-411C-ABDD-E025DBB583EC}"/>
    <dgm:cxn modelId="{6800DB39-8561-4669-9D43-F5707C79F3DB}" type="presOf" srcId="{C06B5F67-0A07-47A8-A17A-039E9E2CDC48}" destId="{1A24E9CA-79F4-4546-9CC4-69A9E2B6BFD1}" srcOrd="0" destOrd="0" presId="urn:microsoft.com/office/officeart/2005/8/layout/chevronAccent+Icon"/>
    <dgm:cxn modelId="{5BCFAE53-11F1-40D7-BF03-28C5D11EFBA2}" type="presOf" srcId="{4E40D45D-2DF3-4C11-BD77-FE0D26DC1DF8}" destId="{35EE5A22-B3AA-4FEA-A117-A98D25A40C81}" srcOrd="0" destOrd="0" presId="urn:microsoft.com/office/officeart/2005/8/layout/chevronAccent+Icon"/>
    <dgm:cxn modelId="{12101088-5FDC-4A9C-A2E2-048A4860B4B2}" srcId="{0949FD1A-9D53-4D58-A24F-C3CC773F9130}" destId="{C06B5F67-0A07-47A8-A17A-039E9E2CDC48}" srcOrd="0" destOrd="0" parTransId="{E4017651-B336-417D-926F-D13D61DE1D9C}" sibTransId="{AB5BF838-B9CB-4DB3-859F-AE82A3DC7536}"/>
    <dgm:cxn modelId="{39EFADAA-CF5D-4015-BFA3-3A4C8E0A978F}" type="presOf" srcId="{0949FD1A-9D53-4D58-A24F-C3CC773F9130}" destId="{E8CC8B3B-0A33-4AAB-8034-A519DB0640C8}" srcOrd="0" destOrd="0" presId="urn:microsoft.com/office/officeart/2005/8/layout/chevronAccent+Icon"/>
    <dgm:cxn modelId="{B92905AD-7537-4450-AD11-97A51CF45B32}" type="presOf" srcId="{232844B9-E9E3-4281-9F45-12BB685C12A6}" destId="{0E00F066-F0BA-4667-80D6-D113C9004A8B}" srcOrd="0" destOrd="0" presId="urn:microsoft.com/office/officeart/2005/8/layout/chevronAccent+Icon"/>
    <dgm:cxn modelId="{5F0C95AF-117E-4848-AA97-B7070DB32142}" srcId="{0949FD1A-9D53-4D58-A24F-C3CC773F9130}" destId="{E3CC8526-E216-4F52-8173-C640F8E424D5}" srcOrd="1" destOrd="0" parTransId="{64E43333-BD89-449A-B134-CC3C268CED16}" sibTransId="{60392ED9-D7FB-4E4D-A369-88E3ADE506EF}"/>
    <dgm:cxn modelId="{6D65D8B8-2319-45DC-B964-087AB0972C78}" type="presOf" srcId="{841389C8-F949-4D70-9622-1449C53D7C5C}" destId="{94664805-97A9-42CD-BE7B-E727A0FC4263}" srcOrd="0" destOrd="0" presId="urn:microsoft.com/office/officeart/2005/8/layout/chevronAccent+Icon"/>
    <dgm:cxn modelId="{B5ADECF7-D25A-40E7-8A5E-B43576EF4ED6}" type="presOf" srcId="{E3CC8526-E216-4F52-8173-C640F8E424D5}" destId="{50186E45-63BF-421C-A317-EE8697D8106C}" srcOrd="0" destOrd="0" presId="urn:microsoft.com/office/officeart/2005/8/layout/chevronAccent+Icon"/>
    <dgm:cxn modelId="{B17ED31F-B489-43CF-8921-5EBE8F914B46}" type="presParOf" srcId="{E8CC8B3B-0A33-4AAB-8034-A519DB0640C8}" destId="{8CDDB822-F0A9-4962-97D1-2FF63F3C9A91}" srcOrd="0" destOrd="0" presId="urn:microsoft.com/office/officeart/2005/8/layout/chevronAccent+Icon"/>
    <dgm:cxn modelId="{EAE7D909-4AF1-43B0-A737-B43CBFCC2E35}" type="presParOf" srcId="{8CDDB822-F0A9-4962-97D1-2FF63F3C9A91}" destId="{D510FB52-5A99-43CB-BAAA-9815D3237369}" srcOrd="0" destOrd="0" presId="urn:microsoft.com/office/officeart/2005/8/layout/chevronAccent+Icon"/>
    <dgm:cxn modelId="{EFBD3BA4-7E4C-4F0D-B000-58CEF7C72FC0}" type="presParOf" srcId="{8CDDB822-F0A9-4962-97D1-2FF63F3C9A91}" destId="{1A24E9CA-79F4-4546-9CC4-69A9E2B6BFD1}" srcOrd="1" destOrd="0" presId="urn:microsoft.com/office/officeart/2005/8/layout/chevronAccent+Icon"/>
    <dgm:cxn modelId="{ECB474E1-3653-4149-84AD-91DBD63C662D}" type="presParOf" srcId="{E8CC8B3B-0A33-4AAB-8034-A519DB0640C8}" destId="{03CEFFDD-EA75-4C3C-BF34-81DECAB03F69}" srcOrd="1" destOrd="0" presId="urn:microsoft.com/office/officeart/2005/8/layout/chevronAccent+Icon"/>
    <dgm:cxn modelId="{294EA38C-9136-4007-804F-7D0F5507D1E3}" type="presParOf" srcId="{E8CC8B3B-0A33-4AAB-8034-A519DB0640C8}" destId="{EB1E5419-DC9D-44EA-A298-A0D1D806AE05}" srcOrd="2" destOrd="0" presId="urn:microsoft.com/office/officeart/2005/8/layout/chevronAccent+Icon"/>
    <dgm:cxn modelId="{C0866F6F-F23C-4D01-A755-D9AD86C53933}" type="presParOf" srcId="{EB1E5419-DC9D-44EA-A298-A0D1D806AE05}" destId="{260817AD-D242-4C95-9196-9513A6A80BFC}" srcOrd="0" destOrd="0" presId="urn:microsoft.com/office/officeart/2005/8/layout/chevronAccent+Icon"/>
    <dgm:cxn modelId="{0FBE4CA8-357C-42E8-9A00-647D2C78A09A}" type="presParOf" srcId="{EB1E5419-DC9D-44EA-A298-A0D1D806AE05}" destId="{50186E45-63BF-421C-A317-EE8697D8106C}" srcOrd="1" destOrd="0" presId="urn:microsoft.com/office/officeart/2005/8/layout/chevronAccent+Icon"/>
    <dgm:cxn modelId="{69F885C2-BCC3-4475-9432-6129E3843D94}" type="presParOf" srcId="{E8CC8B3B-0A33-4AAB-8034-A519DB0640C8}" destId="{F497C254-2C52-4CDE-9EB4-3DA88FE89572}" srcOrd="3" destOrd="0" presId="urn:microsoft.com/office/officeart/2005/8/layout/chevronAccent+Icon"/>
    <dgm:cxn modelId="{98B63E28-F57F-429F-88F3-B06F4F7F5A69}" type="presParOf" srcId="{E8CC8B3B-0A33-4AAB-8034-A519DB0640C8}" destId="{8980457D-1CB9-4696-8D72-C1F08B50ABB1}" srcOrd="4" destOrd="0" presId="urn:microsoft.com/office/officeart/2005/8/layout/chevronAccent+Icon"/>
    <dgm:cxn modelId="{AD15D50F-60B8-4C11-91BF-24A54E924ADD}" type="presParOf" srcId="{8980457D-1CB9-4696-8D72-C1F08B50ABB1}" destId="{4E1D332C-7E29-4F89-85BC-48E85BDB4460}" srcOrd="0" destOrd="0" presId="urn:microsoft.com/office/officeart/2005/8/layout/chevronAccent+Icon"/>
    <dgm:cxn modelId="{A884298C-CE60-44F1-80CE-3F8D7AB4E662}" type="presParOf" srcId="{8980457D-1CB9-4696-8D72-C1F08B50ABB1}" destId="{94664805-97A9-42CD-BE7B-E727A0FC4263}" srcOrd="1" destOrd="0" presId="urn:microsoft.com/office/officeart/2005/8/layout/chevronAccent+Icon"/>
    <dgm:cxn modelId="{95302E54-CF7D-41C1-B4FF-D26B9C7A9A3D}" type="presParOf" srcId="{E8CC8B3B-0A33-4AAB-8034-A519DB0640C8}" destId="{12CA988E-E2BF-4F20-9B7C-B61DA9F25A69}" srcOrd="5" destOrd="0" presId="urn:microsoft.com/office/officeart/2005/8/layout/chevronAccent+Icon"/>
    <dgm:cxn modelId="{B5AE042C-CB57-4BC7-9FEE-D373C7415F12}" type="presParOf" srcId="{E8CC8B3B-0A33-4AAB-8034-A519DB0640C8}" destId="{67BEF04D-4324-43F2-AF59-2E38770314B0}" srcOrd="6" destOrd="0" presId="urn:microsoft.com/office/officeart/2005/8/layout/chevronAccent+Icon"/>
    <dgm:cxn modelId="{4EEC5DB1-A7A7-43AF-8F39-5E8DAFEFE1DE}" type="presParOf" srcId="{67BEF04D-4324-43F2-AF59-2E38770314B0}" destId="{EE583844-B3C8-4E87-ABDB-AAD966F55BB7}" srcOrd="0" destOrd="0" presId="urn:microsoft.com/office/officeart/2005/8/layout/chevronAccent+Icon"/>
    <dgm:cxn modelId="{833E8DB1-69A7-4E64-88B1-7EA5DD3E05AB}" type="presParOf" srcId="{67BEF04D-4324-43F2-AF59-2E38770314B0}" destId="{0E00F066-F0BA-4667-80D6-D113C9004A8B}" srcOrd="1" destOrd="0" presId="urn:microsoft.com/office/officeart/2005/8/layout/chevronAccent+Icon"/>
    <dgm:cxn modelId="{EC39DEF5-7328-4011-8E8D-73706A6195CF}" type="presParOf" srcId="{E8CC8B3B-0A33-4AAB-8034-A519DB0640C8}" destId="{CE67A4CB-71D4-475B-BD46-9F72F5FBC6EB}" srcOrd="7" destOrd="0" presId="urn:microsoft.com/office/officeart/2005/8/layout/chevronAccent+Icon"/>
    <dgm:cxn modelId="{64A1D68A-587D-4537-9D05-CE244F40B42B}" type="presParOf" srcId="{E8CC8B3B-0A33-4AAB-8034-A519DB0640C8}" destId="{975B5A6F-4423-4DD7-AB4B-ECE2E42250D7}" srcOrd="8" destOrd="0" presId="urn:microsoft.com/office/officeart/2005/8/layout/chevronAccent+Icon"/>
    <dgm:cxn modelId="{165667EA-21F6-4F01-8D2E-CFD3659557F3}" type="presParOf" srcId="{975B5A6F-4423-4DD7-AB4B-ECE2E42250D7}" destId="{99BCE938-F437-4C2C-B0FF-1ACEF341C79A}" srcOrd="0" destOrd="0" presId="urn:microsoft.com/office/officeart/2005/8/layout/chevronAccent+Icon"/>
    <dgm:cxn modelId="{44DF6162-E5B6-4295-82C4-8BE89998782C}" type="presParOf" srcId="{975B5A6F-4423-4DD7-AB4B-ECE2E42250D7}" destId="{35EE5A22-B3AA-4FEA-A117-A98D25A40C81}" srcOrd="1" destOrd="0" presId="urn:microsoft.com/office/officeart/2005/8/layout/chevronAccent+Icon"/>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949FD1A-9D53-4D58-A24F-C3CC773F9130}" type="doc">
      <dgm:prSet loTypeId="urn:microsoft.com/office/officeart/2005/8/layout/chevronAccent+Icon" loCatId="officeonline" qsTypeId="urn:microsoft.com/office/officeart/2005/8/quickstyle/simple1" qsCatId="simple" csTypeId="urn:microsoft.com/office/officeart/2005/8/colors/accent1_2" csCatId="accent1" phldr="1"/>
      <dgm:spPr/>
      <dgm:t>
        <a:bodyPr/>
        <a:lstStyle/>
        <a:p>
          <a:endParaRPr lang="en-US"/>
        </a:p>
      </dgm:t>
    </dgm:pt>
    <dgm:pt modelId="{C06B5F67-0A07-47A8-A17A-039E9E2CDC48}">
      <dgm:prSet phldrT="[Text]" custT="1"/>
      <dgm:spPr>
        <a:ln>
          <a:solidFill>
            <a:schemeClr val="tx1"/>
          </a:solidFill>
        </a:ln>
      </dgm:spPr>
      <dgm:t>
        <a:bodyPr/>
        <a:lstStyle/>
        <a:p>
          <a:r>
            <a:rPr lang="en-US" sz="2000" dirty="0">
              <a:latin typeface="Arial" panose="020B0604020202020204" pitchFamily="34" charset="0"/>
              <a:cs typeface="Arial" panose="020B0604020202020204" pitchFamily="34" charset="0"/>
            </a:rPr>
            <a:t>$</a:t>
          </a:r>
          <a:r>
            <a:rPr lang="en-US" sz="2400" dirty="0">
              <a:latin typeface="Arial" panose="020B0604020202020204" pitchFamily="34" charset="0"/>
              <a:cs typeface="Arial" panose="020B0604020202020204" pitchFamily="34" charset="0"/>
            </a:rPr>
            <a:t>152B</a:t>
          </a:r>
          <a:endParaRPr lang="en-US" sz="2000" dirty="0">
            <a:latin typeface="Arial" panose="020B0604020202020204" pitchFamily="34" charset="0"/>
            <a:cs typeface="Arial" panose="020B0604020202020204" pitchFamily="34" charset="0"/>
          </a:endParaRPr>
        </a:p>
      </dgm:t>
    </dgm:pt>
    <dgm:pt modelId="{E4017651-B336-417D-926F-D13D61DE1D9C}" type="parTrans" cxnId="{12101088-5FDC-4A9C-A2E2-048A4860B4B2}">
      <dgm:prSet/>
      <dgm:spPr/>
      <dgm:t>
        <a:bodyPr/>
        <a:lstStyle/>
        <a:p>
          <a:endParaRPr lang="en-US"/>
        </a:p>
      </dgm:t>
    </dgm:pt>
    <dgm:pt modelId="{AB5BF838-B9CB-4DB3-859F-AE82A3DC7536}" type="sibTrans" cxnId="{12101088-5FDC-4A9C-A2E2-048A4860B4B2}">
      <dgm:prSet/>
      <dgm:spPr/>
      <dgm:t>
        <a:bodyPr/>
        <a:lstStyle/>
        <a:p>
          <a:endParaRPr lang="en-US"/>
        </a:p>
      </dgm:t>
    </dgm:pt>
    <dgm:pt modelId="{232844B9-E9E3-4281-9F45-12BB685C12A6}">
      <dgm:prSet phldrT="[Text]" custT="1"/>
      <dgm:spPr>
        <a:ln>
          <a:solidFill>
            <a:schemeClr val="tx1"/>
          </a:solidFill>
        </a:ln>
      </dgm:spPr>
      <dgm:t>
        <a:bodyPr/>
        <a:lstStyle/>
        <a:p>
          <a:r>
            <a:rPr lang="en-US" sz="2800" dirty="0">
              <a:latin typeface="Arial" panose="020B0604020202020204" pitchFamily="34" charset="0"/>
              <a:cs typeface="Arial" panose="020B0604020202020204" pitchFamily="34" charset="0"/>
            </a:rPr>
            <a:t>27.67</a:t>
          </a:r>
        </a:p>
      </dgm:t>
    </dgm:pt>
    <dgm:pt modelId="{E061A72F-8A09-429E-9115-397FB9E438FF}" type="parTrans" cxnId="{4116BB34-E646-487B-B100-C8B7B0251C3F}">
      <dgm:prSet/>
      <dgm:spPr/>
      <dgm:t>
        <a:bodyPr/>
        <a:lstStyle/>
        <a:p>
          <a:endParaRPr lang="en-US"/>
        </a:p>
      </dgm:t>
    </dgm:pt>
    <dgm:pt modelId="{657F35ED-AAD7-406C-B4C7-312E46DB8C3B}" type="sibTrans" cxnId="{4116BB34-E646-487B-B100-C8B7B0251C3F}">
      <dgm:prSet/>
      <dgm:spPr/>
      <dgm:t>
        <a:bodyPr/>
        <a:lstStyle/>
        <a:p>
          <a:endParaRPr lang="en-US"/>
        </a:p>
      </dgm:t>
    </dgm:pt>
    <dgm:pt modelId="{4E40D45D-2DF3-4C11-BD77-FE0D26DC1DF8}">
      <dgm:prSet phldrT="[Text]" custT="1"/>
      <dgm:spPr>
        <a:ln>
          <a:solidFill>
            <a:schemeClr val="tx1"/>
          </a:solidFill>
        </a:ln>
      </dgm:spPr>
      <dgm:t>
        <a:bodyPr/>
        <a:lstStyle/>
        <a:p>
          <a:r>
            <a:rPr lang="en-US" sz="2000" dirty="0">
              <a:latin typeface="Arial" panose="020B0604020202020204" pitchFamily="34" charset="0"/>
              <a:cs typeface="Arial" panose="020B0604020202020204" pitchFamily="34" charset="0"/>
            </a:rPr>
            <a:t>Apr. 10th</a:t>
          </a:r>
        </a:p>
      </dgm:t>
    </dgm:pt>
    <dgm:pt modelId="{835FAAB1-EF64-4B97-BDA1-5A85227028FE}" type="parTrans" cxnId="{45DBAC31-9252-4BDA-BD67-922F54952DC9}">
      <dgm:prSet/>
      <dgm:spPr/>
      <dgm:t>
        <a:bodyPr/>
        <a:lstStyle/>
        <a:p>
          <a:endParaRPr lang="en-US"/>
        </a:p>
      </dgm:t>
    </dgm:pt>
    <dgm:pt modelId="{858F14F2-B57F-4710-9DFE-8FCD3A33FFB5}" type="sibTrans" cxnId="{45DBAC31-9252-4BDA-BD67-922F54952DC9}">
      <dgm:prSet/>
      <dgm:spPr/>
      <dgm:t>
        <a:bodyPr/>
        <a:lstStyle/>
        <a:p>
          <a:endParaRPr lang="en-US"/>
        </a:p>
      </dgm:t>
    </dgm:pt>
    <dgm:pt modelId="{841389C8-F949-4D70-9622-1449C53D7C5C}">
      <dgm:prSet custT="1"/>
      <dgm:spPr>
        <a:ln>
          <a:solidFill>
            <a:schemeClr val="tx1"/>
          </a:solidFill>
        </a:ln>
      </dgm:spPr>
      <dgm:t>
        <a:bodyPr/>
        <a:lstStyle/>
        <a:p>
          <a:r>
            <a:rPr lang="en-US" sz="2800" dirty="0">
              <a:latin typeface="Arial" panose="020B0604020202020204" pitchFamily="34" charset="0"/>
              <a:cs typeface="Arial" panose="020B0604020202020204" pitchFamily="34" charset="0"/>
            </a:rPr>
            <a:t>1.49</a:t>
          </a:r>
        </a:p>
      </dgm:t>
    </dgm:pt>
    <dgm:pt modelId="{906A3876-7DFE-4424-88F3-1A000DC5F7BB}" type="parTrans" cxnId="{216BEC38-FDD0-4447-B8A6-CE8DFF28DB1F}">
      <dgm:prSet/>
      <dgm:spPr/>
      <dgm:t>
        <a:bodyPr/>
        <a:lstStyle/>
        <a:p>
          <a:endParaRPr lang="en-US"/>
        </a:p>
      </dgm:t>
    </dgm:pt>
    <dgm:pt modelId="{D7B6AEDD-44C3-411C-ABDD-E025DBB583EC}" type="sibTrans" cxnId="{216BEC38-FDD0-4447-B8A6-CE8DFF28DB1F}">
      <dgm:prSet/>
      <dgm:spPr/>
      <dgm:t>
        <a:bodyPr/>
        <a:lstStyle/>
        <a:p>
          <a:endParaRPr lang="en-US"/>
        </a:p>
      </dgm:t>
    </dgm:pt>
    <dgm:pt modelId="{E3CC8526-E216-4F52-8173-C640F8E424D5}">
      <dgm:prSet custT="1"/>
      <dgm:spPr>
        <a:ln>
          <a:solidFill>
            <a:schemeClr val="tx1"/>
          </a:solidFill>
        </a:ln>
      </dgm:spPr>
      <dgm:t>
        <a:bodyPr/>
        <a:lstStyle/>
        <a:p>
          <a:r>
            <a:rPr lang="en-US" sz="2800" dirty="0">
              <a:latin typeface="Arial" panose="020B0604020202020204" pitchFamily="34" charset="0"/>
              <a:cs typeface="Arial" panose="020B0604020202020204" pitchFamily="34" charset="0"/>
            </a:rPr>
            <a:t>$976</a:t>
          </a:r>
        </a:p>
      </dgm:t>
    </dgm:pt>
    <dgm:pt modelId="{64E43333-BD89-449A-B134-CC3C268CED16}" type="parTrans" cxnId="{5F0C95AF-117E-4848-AA97-B7070DB32142}">
      <dgm:prSet/>
      <dgm:spPr/>
      <dgm:t>
        <a:bodyPr/>
        <a:lstStyle/>
        <a:p>
          <a:endParaRPr lang="en-US"/>
        </a:p>
      </dgm:t>
    </dgm:pt>
    <dgm:pt modelId="{60392ED9-D7FB-4E4D-A369-88E3ADE506EF}" type="sibTrans" cxnId="{5F0C95AF-117E-4848-AA97-B7070DB32142}">
      <dgm:prSet/>
      <dgm:spPr/>
      <dgm:t>
        <a:bodyPr/>
        <a:lstStyle/>
        <a:p>
          <a:endParaRPr lang="en-US"/>
        </a:p>
      </dgm:t>
    </dgm:pt>
    <dgm:pt modelId="{E8CC8B3B-0A33-4AAB-8034-A519DB0640C8}" type="pres">
      <dgm:prSet presAssocID="{0949FD1A-9D53-4D58-A24F-C3CC773F9130}" presName="Name0" presStyleCnt="0">
        <dgm:presLayoutVars>
          <dgm:dir/>
          <dgm:resizeHandles val="exact"/>
        </dgm:presLayoutVars>
      </dgm:prSet>
      <dgm:spPr/>
    </dgm:pt>
    <dgm:pt modelId="{8CDDB822-F0A9-4962-97D1-2FF63F3C9A91}" type="pres">
      <dgm:prSet presAssocID="{C06B5F67-0A07-47A8-A17A-039E9E2CDC48}" presName="composite" presStyleCnt="0"/>
      <dgm:spPr/>
    </dgm:pt>
    <dgm:pt modelId="{D510FB52-5A99-43CB-BAAA-9815D3237369}" type="pres">
      <dgm:prSet presAssocID="{C06B5F67-0A07-47A8-A17A-039E9E2CDC48}" presName="bgChev" presStyleLbl="node1" presStyleIdx="0" presStyleCnt="5" custLinFactNeighborX="2152" custLinFactNeighborY="-63036"/>
      <dgm:spPr>
        <a:xfrm>
          <a:off x="39678"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prstClr val="white">
              <a:hueOff val="0"/>
              <a:satOff val="0"/>
              <a:lumOff val="0"/>
              <a:alphaOff val="0"/>
            </a:prstClr>
          </a:solidFill>
          <a:prstDash val="solid"/>
          <a:miter lim="800000"/>
        </a:ln>
        <a:effectLst/>
      </dgm:spPr>
    </dgm:pt>
    <dgm:pt modelId="{1A24E9CA-79F4-4546-9CC4-69A9E2B6BFD1}" type="pres">
      <dgm:prSet presAssocID="{C06B5F67-0A07-47A8-A17A-039E9E2CDC48}" presName="txNode" presStyleLbl="fgAcc1" presStyleIdx="0" presStyleCnt="5">
        <dgm:presLayoutVars>
          <dgm:bulletEnabled val="1"/>
        </dgm:presLayoutVars>
      </dgm:prSet>
      <dgm:spPr/>
    </dgm:pt>
    <dgm:pt modelId="{03CEFFDD-EA75-4C3C-BF34-81DECAB03F69}" type="pres">
      <dgm:prSet presAssocID="{AB5BF838-B9CB-4DB3-859F-AE82A3DC7536}" presName="compositeSpace" presStyleCnt="0"/>
      <dgm:spPr/>
    </dgm:pt>
    <dgm:pt modelId="{EB1E5419-DC9D-44EA-A298-A0D1D806AE05}" type="pres">
      <dgm:prSet presAssocID="{E3CC8526-E216-4F52-8173-C640F8E424D5}" presName="composite" presStyleCnt="0"/>
      <dgm:spPr/>
    </dgm:pt>
    <dgm:pt modelId="{260817AD-D242-4C95-9196-9513A6A80BFC}" type="pres">
      <dgm:prSet presAssocID="{E3CC8526-E216-4F52-8173-C640F8E424D5}" presName="bgChev" presStyleLbl="node1" presStyleIdx="1" presStyleCnt="5" custLinFactNeighborX="2152" custLinFactNeighborY="-63036"/>
      <dgm:spPr>
        <a:gradFill rotWithShape="0">
          <a:gsLst>
            <a:gs pos="31000">
              <a:schemeClr val="tx1">
                <a:lumMod val="85000"/>
                <a:lumOff val="15000"/>
              </a:schemeClr>
            </a:gs>
            <a:gs pos="75000">
              <a:schemeClr val="tx1">
                <a:lumMod val="65000"/>
                <a:lumOff val="35000"/>
              </a:schemeClr>
            </a:gs>
          </a:gsLst>
          <a:lin ang="5400000" scaled="1"/>
        </a:gradFill>
      </dgm:spPr>
    </dgm:pt>
    <dgm:pt modelId="{50186E45-63BF-421C-A317-EE8697D8106C}" type="pres">
      <dgm:prSet presAssocID="{E3CC8526-E216-4F52-8173-C640F8E424D5}" presName="txNode" presStyleLbl="fgAcc1" presStyleIdx="1" presStyleCnt="5">
        <dgm:presLayoutVars>
          <dgm:bulletEnabled val="1"/>
        </dgm:presLayoutVars>
      </dgm:prSet>
      <dgm:spPr/>
    </dgm:pt>
    <dgm:pt modelId="{F497C254-2C52-4CDE-9EB4-3DA88FE89572}" type="pres">
      <dgm:prSet presAssocID="{60392ED9-D7FB-4E4D-A369-88E3ADE506EF}" presName="compositeSpace" presStyleCnt="0"/>
      <dgm:spPr/>
    </dgm:pt>
    <dgm:pt modelId="{8980457D-1CB9-4696-8D72-C1F08B50ABB1}" type="pres">
      <dgm:prSet presAssocID="{841389C8-F949-4D70-9622-1449C53D7C5C}" presName="composite" presStyleCnt="0"/>
      <dgm:spPr/>
    </dgm:pt>
    <dgm:pt modelId="{4E1D332C-7E29-4F89-85BC-48E85BDB4460}" type="pres">
      <dgm:prSet presAssocID="{841389C8-F949-4D70-9622-1449C53D7C5C}" presName="bgChev" presStyleLbl="node1" presStyleIdx="2" presStyleCnt="5" custLinFactNeighborX="2152" custLinFactNeighborY="-63036"/>
      <dgm:spPr>
        <a:gradFill rotWithShape="0">
          <a:gsLst>
            <a:gs pos="31000">
              <a:schemeClr val="tx1">
                <a:lumMod val="85000"/>
                <a:lumOff val="15000"/>
              </a:schemeClr>
            </a:gs>
            <a:gs pos="75000">
              <a:schemeClr val="tx1">
                <a:lumMod val="65000"/>
                <a:lumOff val="35000"/>
              </a:schemeClr>
            </a:gs>
          </a:gsLst>
          <a:lin ang="5400000" scaled="1"/>
        </a:gradFill>
      </dgm:spPr>
    </dgm:pt>
    <dgm:pt modelId="{94664805-97A9-42CD-BE7B-E727A0FC4263}" type="pres">
      <dgm:prSet presAssocID="{841389C8-F949-4D70-9622-1449C53D7C5C}" presName="txNode" presStyleLbl="fgAcc1" presStyleIdx="2" presStyleCnt="5">
        <dgm:presLayoutVars>
          <dgm:bulletEnabled val="1"/>
        </dgm:presLayoutVars>
      </dgm:prSet>
      <dgm:spPr/>
    </dgm:pt>
    <dgm:pt modelId="{12CA988E-E2BF-4F20-9B7C-B61DA9F25A69}" type="pres">
      <dgm:prSet presAssocID="{D7B6AEDD-44C3-411C-ABDD-E025DBB583EC}" presName="compositeSpace" presStyleCnt="0"/>
      <dgm:spPr/>
    </dgm:pt>
    <dgm:pt modelId="{67BEF04D-4324-43F2-AF59-2E38770314B0}" type="pres">
      <dgm:prSet presAssocID="{232844B9-E9E3-4281-9F45-12BB685C12A6}" presName="composite" presStyleCnt="0"/>
      <dgm:spPr/>
    </dgm:pt>
    <dgm:pt modelId="{EE583844-B3C8-4E87-ABDB-AAD966F55BB7}" type="pres">
      <dgm:prSet presAssocID="{232844B9-E9E3-4281-9F45-12BB685C12A6}" presName="bgChev" presStyleLbl="node1" presStyleIdx="3" presStyleCnt="5" custLinFactNeighborX="2152" custLinFactNeighborY="-63036"/>
      <dgm:spPr>
        <a:gradFill rotWithShape="0">
          <a:gsLst>
            <a:gs pos="31000">
              <a:schemeClr val="tx1">
                <a:lumMod val="85000"/>
                <a:lumOff val="15000"/>
              </a:schemeClr>
            </a:gs>
            <a:gs pos="75000">
              <a:schemeClr val="tx1">
                <a:lumMod val="65000"/>
                <a:lumOff val="35000"/>
              </a:schemeClr>
            </a:gs>
          </a:gsLst>
          <a:lin ang="5400000" scaled="1"/>
        </a:gradFill>
      </dgm:spPr>
    </dgm:pt>
    <dgm:pt modelId="{0E00F066-F0BA-4667-80D6-D113C9004A8B}" type="pres">
      <dgm:prSet presAssocID="{232844B9-E9E3-4281-9F45-12BB685C12A6}" presName="txNode" presStyleLbl="fgAcc1" presStyleIdx="3" presStyleCnt="5">
        <dgm:presLayoutVars>
          <dgm:bulletEnabled val="1"/>
        </dgm:presLayoutVars>
      </dgm:prSet>
      <dgm:spPr/>
    </dgm:pt>
    <dgm:pt modelId="{CE67A4CB-71D4-475B-BD46-9F72F5FBC6EB}" type="pres">
      <dgm:prSet presAssocID="{657F35ED-AAD7-406C-B4C7-312E46DB8C3B}" presName="compositeSpace" presStyleCnt="0"/>
      <dgm:spPr/>
    </dgm:pt>
    <dgm:pt modelId="{975B5A6F-4423-4DD7-AB4B-ECE2E42250D7}" type="pres">
      <dgm:prSet presAssocID="{4E40D45D-2DF3-4C11-BD77-FE0D26DC1DF8}" presName="composite" presStyleCnt="0"/>
      <dgm:spPr/>
    </dgm:pt>
    <dgm:pt modelId="{99BCE938-F437-4C2C-B0FF-1ACEF341C79A}" type="pres">
      <dgm:prSet presAssocID="{4E40D45D-2DF3-4C11-BD77-FE0D26DC1DF8}" presName="bgChev" presStyleLbl="node1" presStyleIdx="4" presStyleCnt="5" custLinFactNeighborX="2152" custLinFactNeighborY="-63036"/>
      <dgm:spPr>
        <a:xfrm>
          <a:off x="5467985" y="2131984"/>
          <a:ext cx="2393156" cy="92375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dgm:spPr>
    </dgm:pt>
    <dgm:pt modelId="{35EE5A22-B3AA-4FEA-A117-A98D25A40C81}" type="pres">
      <dgm:prSet presAssocID="{4E40D45D-2DF3-4C11-BD77-FE0D26DC1DF8}" presName="txNode" presStyleLbl="fgAcc1" presStyleIdx="4" presStyleCnt="5">
        <dgm:presLayoutVars>
          <dgm:bulletEnabled val="1"/>
        </dgm:presLayoutVars>
      </dgm:prSet>
      <dgm:spPr/>
    </dgm:pt>
  </dgm:ptLst>
  <dgm:cxnLst>
    <dgm:cxn modelId="{45DBAC31-9252-4BDA-BD67-922F54952DC9}" srcId="{0949FD1A-9D53-4D58-A24F-C3CC773F9130}" destId="{4E40D45D-2DF3-4C11-BD77-FE0D26DC1DF8}" srcOrd="4" destOrd="0" parTransId="{835FAAB1-EF64-4B97-BDA1-5A85227028FE}" sibTransId="{858F14F2-B57F-4710-9DFE-8FCD3A33FFB5}"/>
    <dgm:cxn modelId="{4116BB34-E646-487B-B100-C8B7B0251C3F}" srcId="{0949FD1A-9D53-4D58-A24F-C3CC773F9130}" destId="{232844B9-E9E3-4281-9F45-12BB685C12A6}" srcOrd="3" destOrd="0" parTransId="{E061A72F-8A09-429E-9115-397FB9E438FF}" sibTransId="{657F35ED-AAD7-406C-B4C7-312E46DB8C3B}"/>
    <dgm:cxn modelId="{216BEC38-FDD0-4447-B8A6-CE8DFF28DB1F}" srcId="{0949FD1A-9D53-4D58-A24F-C3CC773F9130}" destId="{841389C8-F949-4D70-9622-1449C53D7C5C}" srcOrd="2" destOrd="0" parTransId="{906A3876-7DFE-4424-88F3-1A000DC5F7BB}" sibTransId="{D7B6AEDD-44C3-411C-ABDD-E025DBB583EC}"/>
    <dgm:cxn modelId="{6800DB39-8561-4669-9D43-F5707C79F3DB}" type="presOf" srcId="{C06B5F67-0A07-47A8-A17A-039E9E2CDC48}" destId="{1A24E9CA-79F4-4546-9CC4-69A9E2B6BFD1}" srcOrd="0" destOrd="0" presId="urn:microsoft.com/office/officeart/2005/8/layout/chevronAccent+Icon"/>
    <dgm:cxn modelId="{5BCFAE53-11F1-40D7-BF03-28C5D11EFBA2}" type="presOf" srcId="{4E40D45D-2DF3-4C11-BD77-FE0D26DC1DF8}" destId="{35EE5A22-B3AA-4FEA-A117-A98D25A40C81}" srcOrd="0" destOrd="0" presId="urn:microsoft.com/office/officeart/2005/8/layout/chevronAccent+Icon"/>
    <dgm:cxn modelId="{12101088-5FDC-4A9C-A2E2-048A4860B4B2}" srcId="{0949FD1A-9D53-4D58-A24F-C3CC773F9130}" destId="{C06B5F67-0A07-47A8-A17A-039E9E2CDC48}" srcOrd="0" destOrd="0" parTransId="{E4017651-B336-417D-926F-D13D61DE1D9C}" sibTransId="{AB5BF838-B9CB-4DB3-859F-AE82A3DC7536}"/>
    <dgm:cxn modelId="{39EFADAA-CF5D-4015-BFA3-3A4C8E0A978F}" type="presOf" srcId="{0949FD1A-9D53-4D58-A24F-C3CC773F9130}" destId="{E8CC8B3B-0A33-4AAB-8034-A519DB0640C8}" srcOrd="0" destOrd="0" presId="urn:microsoft.com/office/officeart/2005/8/layout/chevronAccent+Icon"/>
    <dgm:cxn modelId="{B92905AD-7537-4450-AD11-97A51CF45B32}" type="presOf" srcId="{232844B9-E9E3-4281-9F45-12BB685C12A6}" destId="{0E00F066-F0BA-4667-80D6-D113C9004A8B}" srcOrd="0" destOrd="0" presId="urn:microsoft.com/office/officeart/2005/8/layout/chevronAccent+Icon"/>
    <dgm:cxn modelId="{5F0C95AF-117E-4848-AA97-B7070DB32142}" srcId="{0949FD1A-9D53-4D58-A24F-C3CC773F9130}" destId="{E3CC8526-E216-4F52-8173-C640F8E424D5}" srcOrd="1" destOrd="0" parTransId="{64E43333-BD89-449A-B134-CC3C268CED16}" sibTransId="{60392ED9-D7FB-4E4D-A369-88E3ADE506EF}"/>
    <dgm:cxn modelId="{6D65D8B8-2319-45DC-B964-087AB0972C78}" type="presOf" srcId="{841389C8-F949-4D70-9622-1449C53D7C5C}" destId="{94664805-97A9-42CD-BE7B-E727A0FC4263}" srcOrd="0" destOrd="0" presId="urn:microsoft.com/office/officeart/2005/8/layout/chevronAccent+Icon"/>
    <dgm:cxn modelId="{B5ADECF7-D25A-40E7-8A5E-B43576EF4ED6}" type="presOf" srcId="{E3CC8526-E216-4F52-8173-C640F8E424D5}" destId="{50186E45-63BF-421C-A317-EE8697D8106C}" srcOrd="0" destOrd="0" presId="urn:microsoft.com/office/officeart/2005/8/layout/chevronAccent+Icon"/>
    <dgm:cxn modelId="{B17ED31F-B489-43CF-8921-5EBE8F914B46}" type="presParOf" srcId="{E8CC8B3B-0A33-4AAB-8034-A519DB0640C8}" destId="{8CDDB822-F0A9-4962-97D1-2FF63F3C9A91}" srcOrd="0" destOrd="0" presId="urn:microsoft.com/office/officeart/2005/8/layout/chevronAccent+Icon"/>
    <dgm:cxn modelId="{EAE7D909-4AF1-43B0-A737-B43CBFCC2E35}" type="presParOf" srcId="{8CDDB822-F0A9-4962-97D1-2FF63F3C9A91}" destId="{D510FB52-5A99-43CB-BAAA-9815D3237369}" srcOrd="0" destOrd="0" presId="urn:microsoft.com/office/officeart/2005/8/layout/chevronAccent+Icon"/>
    <dgm:cxn modelId="{EFBD3BA4-7E4C-4F0D-B000-58CEF7C72FC0}" type="presParOf" srcId="{8CDDB822-F0A9-4962-97D1-2FF63F3C9A91}" destId="{1A24E9CA-79F4-4546-9CC4-69A9E2B6BFD1}" srcOrd="1" destOrd="0" presId="urn:microsoft.com/office/officeart/2005/8/layout/chevronAccent+Icon"/>
    <dgm:cxn modelId="{ECB474E1-3653-4149-84AD-91DBD63C662D}" type="presParOf" srcId="{E8CC8B3B-0A33-4AAB-8034-A519DB0640C8}" destId="{03CEFFDD-EA75-4C3C-BF34-81DECAB03F69}" srcOrd="1" destOrd="0" presId="urn:microsoft.com/office/officeart/2005/8/layout/chevronAccent+Icon"/>
    <dgm:cxn modelId="{294EA38C-9136-4007-804F-7D0F5507D1E3}" type="presParOf" srcId="{E8CC8B3B-0A33-4AAB-8034-A519DB0640C8}" destId="{EB1E5419-DC9D-44EA-A298-A0D1D806AE05}" srcOrd="2" destOrd="0" presId="urn:microsoft.com/office/officeart/2005/8/layout/chevronAccent+Icon"/>
    <dgm:cxn modelId="{C0866F6F-F23C-4D01-A755-D9AD86C53933}" type="presParOf" srcId="{EB1E5419-DC9D-44EA-A298-A0D1D806AE05}" destId="{260817AD-D242-4C95-9196-9513A6A80BFC}" srcOrd="0" destOrd="0" presId="urn:microsoft.com/office/officeart/2005/8/layout/chevronAccent+Icon"/>
    <dgm:cxn modelId="{0FBE4CA8-357C-42E8-9A00-647D2C78A09A}" type="presParOf" srcId="{EB1E5419-DC9D-44EA-A298-A0D1D806AE05}" destId="{50186E45-63BF-421C-A317-EE8697D8106C}" srcOrd="1" destOrd="0" presId="urn:microsoft.com/office/officeart/2005/8/layout/chevronAccent+Icon"/>
    <dgm:cxn modelId="{69F885C2-BCC3-4475-9432-6129E3843D94}" type="presParOf" srcId="{E8CC8B3B-0A33-4AAB-8034-A519DB0640C8}" destId="{F497C254-2C52-4CDE-9EB4-3DA88FE89572}" srcOrd="3" destOrd="0" presId="urn:microsoft.com/office/officeart/2005/8/layout/chevronAccent+Icon"/>
    <dgm:cxn modelId="{98B63E28-F57F-429F-88F3-B06F4F7F5A69}" type="presParOf" srcId="{E8CC8B3B-0A33-4AAB-8034-A519DB0640C8}" destId="{8980457D-1CB9-4696-8D72-C1F08B50ABB1}" srcOrd="4" destOrd="0" presId="urn:microsoft.com/office/officeart/2005/8/layout/chevronAccent+Icon"/>
    <dgm:cxn modelId="{AD15D50F-60B8-4C11-91BF-24A54E924ADD}" type="presParOf" srcId="{8980457D-1CB9-4696-8D72-C1F08B50ABB1}" destId="{4E1D332C-7E29-4F89-85BC-48E85BDB4460}" srcOrd="0" destOrd="0" presId="urn:microsoft.com/office/officeart/2005/8/layout/chevronAccent+Icon"/>
    <dgm:cxn modelId="{A884298C-CE60-44F1-80CE-3F8D7AB4E662}" type="presParOf" srcId="{8980457D-1CB9-4696-8D72-C1F08B50ABB1}" destId="{94664805-97A9-42CD-BE7B-E727A0FC4263}" srcOrd="1" destOrd="0" presId="urn:microsoft.com/office/officeart/2005/8/layout/chevronAccent+Icon"/>
    <dgm:cxn modelId="{95302E54-CF7D-41C1-B4FF-D26B9C7A9A3D}" type="presParOf" srcId="{E8CC8B3B-0A33-4AAB-8034-A519DB0640C8}" destId="{12CA988E-E2BF-4F20-9B7C-B61DA9F25A69}" srcOrd="5" destOrd="0" presId="urn:microsoft.com/office/officeart/2005/8/layout/chevronAccent+Icon"/>
    <dgm:cxn modelId="{B5AE042C-CB57-4BC7-9FEE-D373C7415F12}" type="presParOf" srcId="{E8CC8B3B-0A33-4AAB-8034-A519DB0640C8}" destId="{67BEF04D-4324-43F2-AF59-2E38770314B0}" srcOrd="6" destOrd="0" presId="urn:microsoft.com/office/officeart/2005/8/layout/chevronAccent+Icon"/>
    <dgm:cxn modelId="{4EEC5DB1-A7A7-43AF-8F39-5E8DAFEFE1DE}" type="presParOf" srcId="{67BEF04D-4324-43F2-AF59-2E38770314B0}" destId="{EE583844-B3C8-4E87-ABDB-AAD966F55BB7}" srcOrd="0" destOrd="0" presId="urn:microsoft.com/office/officeart/2005/8/layout/chevronAccent+Icon"/>
    <dgm:cxn modelId="{833E8DB1-69A7-4E64-88B1-7EA5DD3E05AB}" type="presParOf" srcId="{67BEF04D-4324-43F2-AF59-2E38770314B0}" destId="{0E00F066-F0BA-4667-80D6-D113C9004A8B}" srcOrd="1" destOrd="0" presId="urn:microsoft.com/office/officeart/2005/8/layout/chevronAccent+Icon"/>
    <dgm:cxn modelId="{EC39DEF5-7328-4011-8E8D-73706A6195CF}" type="presParOf" srcId="{E8CC8B3B-0A33-4AAB-8034-A519DB0640C8}" destId="{CE67A4CB-71D4-475B-BD46-9F72F5FBC6EB}" srcOrd="7" destOrd="0" presId="urn:microsoft.com/office/officeart/2005/8/layout/chevronAccent+Icon"/>
    <dgm:cxn modelId="{64A1D68A-587D-4537-9D05-CE244F40B42B}" type="presParOf" srcId="{E8CC8B3B-0A33-4AAB-8034-A519DB0640C8}" destId="{975B5A6F-4423-4DD7-AB4B-ECE2E42250D7}" srcOrd="8" destOrd="0" presId="urn:microsoft.com/office/officeart/2005/8/layout/chevronAccent+Icon"/>
    <dgm:cxn modelId="{165667EA-21F6-4F01-8D2E-CFD3659557F3}" type="presParOf" srcId="{975B5A6F-4423-4DD7-AB4B-ECE2E42250D7}" destId="{99BCE938-F437-4C2C-B0FF-1ACEF341C79A}" srcOrd="0" destOrd="0" presId="urn:microsoft.com/office/officeart/2005/8/layout/chevronAccent+Icon"/>
    <dgm:cxn modelId="{44DF6162-E5B6-4295-82C4-8BE89998782C}" type="presParOf" srcId="{975B5A6F-4423-4DD7-AB4B-ECE2E42250D7}" destId="{35EE5A22-B3AA-4FEA-A117-A98D25A40C81}" srcOrd="1" destOrd="0" presId="urn:microsoft.com/office/officeart/2005/8/layout/chevronAccent+Icon"/>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949FD1A-9D53-4D58-A24F-C3CC773F9130}" type="doc">
      <dgm:prSet loTypeId="urn:microsoft.com/office/officeart/2005/8/layout/chevronAccent+Icon" loCatId="officeonline" qsTypeId="urn:microsoft.com/office/officeart/2005/8/quickstyle/simple1" qsCatId="simple" csTypeId="urn:microsoft.com/office/officeart/2005/8/colors/accent1_2" csCatId="accent1" phldr="1"/>
      <dgm:spPr/>
      <dgm:t>
        <a:bodyPr/>
        <a:lstStyle/>
        <a:p>
          <a:endParaRPr lang="en-US"/>
        </a:p>
      </dgm:t>
    </dgm:pt>
    <dgm:pt modelId="{C06B5F67-0A07-47A8-A17A-039E9E2CDC48}">
      <dgm:prSet phldrT="[Text]" custT="1"/>
      <dgm:spPr>
        <a:ln>
          <a:solidFill>
            <a:schemeClr val="tx1"/>
          </a:solidFill>
        </a:ln>
      </dgm:spPr>
      <dgm:t>
        <a:bodyPr/>
        <a:lstStyle/>
        <a:p>
          <a:r>
            <a:rPr lang="en-US" sz="2400" dirty="0">
              <a:latin typeface="Arial" panose="020B0604020202020204" pitchFamily="34" charset="0"/>
              <a:cs typeface="Arial" panose="020B0604020202020204" pitchFamily="34" charset="0"/>
            </a:rPr>
            <a:t>$441B</a:t>
          </a:r>
        </a:p>
      </dgm:t>
    </dgm:pt>
    <dgm:pt modelId="{E4017651-B336-417D-926F-D13D61DE1D9C}" type="parTrans" cxnId="{12101088-5FDC-4A9C-A2E2-048A4860B4B2}">
      <dgm:prSet/>
      <dgm:spPr/>
      <dgm:t>
        <a:bodyPr/>
        <a:lstStyle/>
        <a:p>
          <a:endParaRPr lang="en-US"/>
        </a:p>
      </dgm:t>
    </dgm:pt>
    <dgm:pt modelId="{AB5BF838-B9CB-4DB3-859F-AE82A3DC7536}" type="sibTrans" cxnId="{12101088-5FDC-4A9C-A2E2-048A4860B4B2}">
      <dgm:prSet/>
      <dgm:spPr/>
      <dgm:t>
        <a:bodyPr/>
        <a:lstStyle/>
        <a:p>
          <a:endParaRPr lang="en-US"/>
        </a:p>
      </dgm:t>
    </dgm:pt>
    <dgm:pt modelId="{232844B9-E9E3-4281-9F45-12BB685C12A6}">
      <dgm:prSet phldrT="[Text]" custT="1"/>
      <dgm:spPr>
        <a:ln>
          <a:solidFill>
            <a:schemeClr val="tx1"/>
          </a:solidFill>
        </a:ln>
      </dgm:spPr>
      <dgm:t>
        <a:bodyPr/>
        <a:lstStyle/>
        <a:p>
          <a:r>
            <a:rPr lang="en-US" sz="2800" dirty="0">
              <a:latin typeface="Arial" panose="020B0604020202020204" pitchFamily="34" charset="0"/>
              <a:cs typeface="Arial" panose="020B0604020202020204" pitchFamily="34" charset="0"/>
            </a:rPr>
            <a:t>29.90</a:t>
          </a:r>
        </a:p>
      </dgm:t>
    </dgm:pt>
    <dgm:pt modelId="{E061A72F-8A09-429E-9115-397FB9E438FF}" type="parTrans" cxnId="{4116BB34-E646-487B-B100-C8B7B0251C3F}">
      <dgm:prSet/>
      <dgm:spPr/>
      <dgm:t>
        <a:bodyPr/>
        <a:lstStyle/>
        <a:p>
          <a:endParaRPr lang="en-US"/>
        </a:p>
      </dgm:t>
    </dgm:pt>
    <dgm:pt modelId="{657F35ED-AAD7-406C-B4C7-312E46DB8C3B}" type="sibTrans" cxnId="{4116BB34-E646-487B-B100-C8B7B0251C3F}">
      <dgm:prSet/>
      <dgm:spPr/>
      <dgm:t>
        <a:bodyPr/>
        <a:lstStyle/>
        <a:p>
          <a:endParaRPr lang="en-US"/>
        </a:p>
      </dgm:t>
    </dgm:pt>
    <dgm:pt modelId="{4E40D45D-2DF3-4C11-BD77-FE0D26DC1DF8}">
      <dgm:prSet phldrT="[Text]" custT="1"/>
      <dgm:spPr>
        <a:ln>
          <a:solidFill>
            <a:schemeClr val="tx1"/>
          </a:solidFill>
        </a:ln>
      </dgm:spPr>
      <dgm:t>
        <a:bodyPr/>
        <a:lstStyle/>
        <a:p>
          <a:r>
            <a:rPr lang="en-US" sz="2400" dirty="0">
              <a:latin typeface="Arial" panose="020B0604020202020204" pitchFamily="34" charset="0"/>
              <a:cs typeface="Arial" panose="020B0604020202020204" pitchFamily="34" charset="0"/>
            </a:rPr>
            <a:t>Apr. 30th</a:t>
          </a:r>
        </a:p>
      </dgm:t>
    </dgm:pt>
    <dgm:pt modelId="{835FAAB1-EF64-4B97-BDA1-5A85227028FE}" type="parTrans" cxnId="{45DBAC31-9252-4BDA-BD67-922F54952DC9}">
      <dgm:prSet/>
      <dgm:spPr/>
      <dgm:t>
        <a:bodyPr/>
        <a:lstStyle/>
        <a:p>
          <a:endParaRPr lang="en-US"/>
        </a:p>
      </dgm:t>
    </dgm:pt>
    <dgm:pt modelId="{858F14F2-B57F-4710-9DFE-8FCD3A33FFB5}" type="sibTrans" cxnId="{45DBAC31-9252-4BDA-BD67-922F54952DC9}">
      <dgm:prSet/>
      <dgm:spPr/>
      <dgm:t>
        <a:bodyPr/>
        <a:lstStyle/>
        <a:p>
          <a:endParaRPr lang="en-US"/>
        </a:p>
      </dgm:t>
    </dgm:pt>
    <dgm:pt modelId="{841389C8-F949-4D70-9622-1449C53D7C5C}">
      <dgm:prSet custT="1"/>
      <dgm:spPr>
        <a:ln>
          <a:solidFill>
            <a:schemeClr val="tx1"/>
          </a:solidFill>
        </a:ln>
      </dgm:spPr>
      <dgm:t>
        <a:bodyPr/>
        <a:lstStyle/>
        <a:p>
          <a:r>
            <a:rPr lang="en-US" sz="2400" dirty="0">
              <a:latin typeface="Arial" panose="020B0604020202020204" pitchFamily="34" charset="0"/>
              <a:cs typeface="Arial" panose="020B0604020202020204" pitchFamily="34" charset="0"/>
            </a:rPr>
            <a:t>.84</a:t>
          </a:r>
        </a:p>
      </dgm:t>
    </dgm:pt>
    <dgm:pt modelId="{906A3876-7DFE-4424-88F3-1A000DC5F7BB}" type="parTrans" cxnId="{216BEC38-FDD0-4447-B8A6-CE8DFF28DB1F}">
      <dgm:prSet/>
      <dgm:spPr/>
      <dgm:t>
        <a:bodyPr/>
        <a:lstStyle/>
        <a:p>
          <a:endParaRPr lang="en-US"/>
        </a:p>
      </dgm:t>
    </dgm:pt>
    <dgm:pt modelId="{D7B6AEDD-44C3-411C-ABDD-E025DBB583EC}" type="sibTrans" cxnId="{216BEC38-FDD0-4447-B8A6-CE8DFF28DB1F}">
      <dgm:prSet/>
      <dgm:spPr/>
      <dgm:t>
        <a:bodyPr/>
        <a:lstStyle/>
        <a:p>
          <a:endParaRPr lang="en-US"/>
        </a:p>
      </dgm:t>
    </dgm:pt>
    <dgm:pt modelId="{E3CC8526-E216-4F52-8173-C640F8E424D5}">
      <dgm:prSet custT="1"/>
      <dgm:spPr>
        <a:ln>
          <a:solidFill>
            <a:schemeClr val="tx1"/>
          </a:solidFill>
        </a:ln>
      </dgm:spPr>
      <dgm:t>
        <a:bodyPr/>
        <a:lstStyle/>
        <a:p>
          <a:r>
            <a:rPr lang="en-US" sz="2400" dirty="0">
              <a:latin typeface="Arial" panose="020B0604020202020204" pitchFamily="34" charset="0"/>
              <a:cs typeface="Arial" panose="020B0604020202020204" pitchFamily="34" charset="0"/>
            </a:rPr>
            <a:t>$494</a:t>
          </a:r>
          <a:endParaRPr lang="en-US" sz="2800" dirty="0">
            <a:latin typeface="Arial" panose="020B0604020202020204" pitchFamily="34" charset="0"/>
            <a:cs typeface="Arial" panose="020B0604020202020204" pitchFamily="34" charset="0"/>
          </a:endParaRPr>
        </a:p>
      </dgm:t>
    </dgm:pt>
    <dgm:pt modelId="{64E43333-BD89-449A-B134-CC3C268CED16}" type="parTrans" cxnId="{5F0C95AF-117E-4848-AA97-B7070DB32142}">
      <dgm:prSet/>
      <dgm:spPr/>
      <dgm:t>
        <a:bodyPr/>
        <a:lstStyle/>
        <a:p>
          <a:endParaRPr lang="en-US"/>
        </a:p>
      </dgm:t>
    </dgm:pt>
    <dgm:pt modelId="{60392ED9-D7FB-4E4D-A369-88E3ADE506EF}" type="sibTrans" cxnId="{5F0C95AF-117E-4848-AA97-B7070DB32142}">
      <dgm:prSet/>
      <dgm:spPr/>
      <dgm:t>
        <a:bodyPr/>
        <a:lstStyle/>
        <a:p>
          <a:endParaRPr lang="en-US"/>
        </a:p>
      </dgm:t>
    </dgm:pt>
    <dgm:pt modelId="{E8CC8B3B-0A33-4AAB-8034-A519DB0640C8}" type="pres">
      <dgm:prSet presAssocID="{0949FD1A-9D53-4D58-A24F-C3CC773F9130}" presName="Name0" presStyleCnt="0">
        <dgm:presLayoutVars>
          <dgm:dir/>
          <dgm:resizeHandles val="exact"/>
        </dgm:presLayoutVars>
      </dgm:prSet>
      <dgm:spPr/>
    </dgm:pt>
    <dgm:pt modelId="{8CDDB822-F0A9-4962-97D1-2FF63F3C9A91}" type="pres">
      <dgm:prSet presAssocID="{C06B5F67-0A07-47A8-A17A-039E9E2CDC48}" presName="composite" presStyleCnt="0"/>
      <dgm:spPr/>
    </dgm:pt>
    <dgm:pt modelId="{D510FB52-5A99-43CB-BAAA-9815D3237369}" type="pres">
      <dgm:prSet presAssocID="{C06B5F67-0A07-47A8-A17A-039E9E2CDC48}" presName="bgChev" presStyleLbl="node1" presStyleIdx="0" presStyleCnt="5" custLinFactNeighborX="2152" custLinFactNeighborY="-63036"/>
      <dgm:spPr>
        <a:xfrm>
          <a:off x="39678"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prstClr val="white">
              <a:hueOff val="0"/>
              <a:satOff val="0"/>
              <a:lumOff val="0"/>
              <a:alphaOff val="0"/>
            </a:prstClr>
          </a:solidFill>
          <a:prstDash val="solid"/>
          <a:miter lim="800000"/>
        </a:ln>
        <a:effectLst/>
      </dgm:spPr>
    </dgm:pt>
    <dgm:pt modelId="{1A24E9CA-79F4-4546-9CC4-69A9E2B6BFD1}" type="pres">
      <dgm:prSet presAssocID="{C06B5F67-0A07-47A8-A17A-039E9E2CDC48}" presName="txNode" presStyleLbl="fgAcc1" presStyleIdx="0" presStyleCnt="5">
        <dgm:presLayoutVars>
          <dgm:bulletEnabled val="1"/>
        </dgm:presLayoutVars>
      </dgm:prSet>
      <dgm:spPr/>
    </dgm:pt>
    <dgm:pt modelId="{03CEFFDD-EA75-4C3C-BF34-81DECAB03F69}" type="pres">
      <dgm:prSet presAssocID="{AB5BF838-B9CB-4DB3-859F-AE82A3DC7536}" presName="compositeSpace" presStyleCnt="0"/>
      <dgm:spPr/>
    </dgm:pt>
    <dgm:pt modelId="{EB1E5419-DC9D-44EA-A298-A0D1D806AE05}" type="pres">
      <dgm:prSet presAssocID="{E3CC8526-E216-4F52-8173-C640F8E424D5}" presName="composite" presStyleCnt="0"/>
      <dgm:spPr/>
    </dgm:pt>
    <dgm:pt modelId="{260817AD-D242-4C95-9196-9513A6A80BFC}" type="pres">
      <dgm:prSet presAssocID="{E3CC8526-E216-4F52-8173-C640F8E424D5}" presName="bgChev" presStyleLbl="node1" presStyleIdx="1" presStyleCnt="5" custLinFactNeighborX="2152" custLinFactNeighborY="-63036"/>
      <dgm:spPr>
        <a:gradFill rotWithShape="0">
          <a:gsLst>
            <a:gs pos="31000">
              <a:schemeClr val="tx1">
                <a:lumMod val="85000"/>
                <a:lumOff val="15000"/>
              </a:schemeClr>
            </a:gs>
            <a:gs pos="75000">
              <a:schemeClr val="tx1">
                <a:lumMod val="65000"/>
                <a:lumOff val="35000"/>
              </a:schemeClr>
            </a:gs>
          </a:gsLst>
          <a:lin ang="5400000" scaled="1"/>
        </a:gradFill>
      </dgm:spPr>
    </dgm:pt>
    <dgm:pt modelId="{50186E45-63BF-421C-A317-EE8697D8106C}" type="pres">
      <dgm:prSet presAssocID="{E3CC8526-E216-4F52-8173-C640F8E424D5}" presName="txNode" presStyleLbl="fgAcc1" presStyleIdx="1" presStyleCnt="5">
        <dgm:presLayoutVars>
          <dgm:bulletEnabled val="1"/>
        </dgm:presLayoutVars>
      </dgm:prSet>
      <dgm:spPr/>
    </dgm:pt>
    <dgm:pt modelId="{F497C254-2C52-4CDE-9EB4-3DA88FE89572}" type="pres">
      <dgm:prSet presAssocID="{60392ED9-D7FB-4E4D-A369-88E3ADE506EF}" presName="compositeSpace" presStyleCnt="0"/>
      <dgm:spPr/>
    </dgm:pt>
    <dgm:pt modelId="{8980457D-1CB9-4696-8D72-C1F08B50ABB1}" type="pres">
      <dgm:prSet presAssocID="{841389C8-F949-4D70-9622-1449C53D7C5C}" presName="composite" presStyleCnt="0"/>
      <dgm:spPr/>
    </dgm:pt>
    <dgm:pt modelId="{4E1D332C-7E29-4F89-85BC-48E85BDB4460}" type="pres">
      <dgm:prSet presAssocID="{841389C8-F949-4D70-9622-1449C53D7C5C}" presName="bgChev" presStyleLbl="node1" presStyleIdx="2" presStyleCnt="5" custLinFactNeighborX="2152" custLinFactNeighborY="-63036"/>
      <dgm:spPr>
        <a:gradFill rotWithShape="0">
          <a:gsLst>
            <a:gs pos="31000">
              <a:schemeClr val="tx1">
                <a:lumMod val="85000"/>
                <a:lumOff val="15000"/>
              </a:schemeClr>
            </a:gs>
            <a:gs pos="75000">
              <a:schemeClr val="tx1">
                <a:lumMod val="65000"/>
                <a:lumOff val="35000"/>
              </a:schemeClr>
            </a:gs>
          </a:gsLst>
          <a:lin ang="5400000" scaled="1"/>
        </a:gradFill>
      </dgm:spPr>
    </dgm:pt>
    <dgm:pt modelId="{94664805-97A9-42CD-BE7B-E727A0FC4263}" type="pres">
      <dgm:prSet presAssocID="{841389C8-F949-4D70-9622-1449C53D7C5C}" presName="txNode" presStyleLbl="fgAcc1" presStyleIdx="2" presStyleCnt="5">
        <dgm:presLayoutVars>
          <dgm:bulletEnabled val="1"/>
        </dgm:presLayoutVars>
      </dgm:prSet>
      <dgm:spPr/>
    </dgm:pt>
    <dgm:pt modelId="{12CA988E-E2BF-4F20-9B7C-B61DA9F25A69}" type="pres">
      <dgm:prSet presAssocID="{D7B6AEDD-44C3-411C-ABDD-E025DBB583EC}" presName="compositeSpace" presStyleCnt="0"/>
      <dgm:spPr/>
    </dgm:pt>
    <dgm:pt modelId="{67BEF04D-4324-43F2-AF59-2E38770314B0}" type="pres">
      <dgm:prSet presAssocID="{232844B9-E9E3-4281-9F45-12BB685C12A6}" presName="composite" presStyleCnt="0"/>
      <dgm:spPr/>
    </dgm:pt>
    <dgm:pt modelId="{EE583844-B3C8-4E87-ABDB-AAD966F55BB7}" type="pres">
      <dgm:prSet presAssocID="{232844B9-E9E3-4281-9F45-12BB685C12A6}" presName="bgChev" presStyleLbl="node1" presStyleIdx="3" presStyleCnt="5" custLinFactNeighborX="2152" custLinFactNeighborY="-63036"/>
      <dgm:spPr>
        <a:gradFill rotWithShape="0">
          <a:gsLst>
            <a:gs pos="31000">
              <a:schemeClr val="tx1">
                <a:lumMod val="85000"/>
                <a:lumOff val="15000"/>
              </a:schemeClr>
            </a:gs>
            <a:gs pos="75000">
              <a:schemeClr val="tx1">
                <a:lumMod val="65000"/>
                <a:lumOff val="35000"/>
              </a:schemeClr>
            </a:gs>
          </a:gsLst>
          <a:lin ang="5400000" scaled="1"/>
        </a:gradFill>
      </dgm:spPr>
    </dgm:pt>
    <dgm:pt modelId="{0E00F066-F0BA-4667-80D6-D113C9004A8B}" type="pres">
      <dgm:prSet presAssocID="{232844B9-E9E3-4281-9F45-12BB685C12A6}" presName="txNode" presStyleLbl="fgAcc1" presStyleIdx="3" presStyleCnt="5">
        <dgm:presLayoutVars>
          <dgm:bulletEnabled val="1"/>
        </dgm:presLayoutVars>
      </dgm:prSet>
      <dgm:spPr/>
    </dgm:pt>
    <dgm:pt modelId="{CE67A4CB-71D4-475B-BD46-9F72F5FBC6EB}" type="pres">
      <dgm:prSet presAssocID="{657F35ED-AAD7-406C-B4C7-312E46DB8C3B}" presName="compositeSpace" presStyleCnt="0"/>
      <dgm:spPr/>
    </dgm:pt>
    <dgm:pt modelId="{975B5A6F-4423-4DD7-AB4B-ECE2E42250D7}" type="pres">
      <dgm:prSet presAssocID="{4E40D45D-2DF3-4C11-BD77-FE0D26DC1DF8}" presName="composite" presStyleCnt="0"/>
      <dgm:spPr/>
    </dgm:pt>
    <dgm:pt modelId="{99BCE938-F437-4C2C-B0FF-1ACEF341C79A}" type="pres">
      <dgm:prSet presAssocID="{4E40D45D-2DF3-4C11-BD77-FE0D26DC1DF8}" presName="bgChev" presStyleLbl="node1" presStyleIdx="4" presStyleCnt="5" custLinFactNeighborX="2152" custLinFactNeighborY="-63036"/>
      <dgm:spPr>
        <a:xfrm>
          <a:off x="5467985" y="2131984"/>
          <a:ext cx="2393156" cy="92375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dgm:spPr>
    </dgm:pt>
    <dgm:pt modelId="{35EE5A22-B3AA-4FEA-A117-A98D25A40C81}" type="pres">
      <dgm:prSet presAssocID="{4E40D45D-2DF3-4C11-BD77-FE0D26DC1DF8}" presName="txNode" presStyleLbl="fgAcc1" presStyleIdx="4" presStyleCnt="5">
        <dgm:presLayoutVars>
          <dgm:bulletEnabled val="1"/>
        </dgm:presLayoutVars>
      </dgm:prSet>
      <dgm:spPr/>
    </dgm:pt>
  </dgm:ptLst>
  <dgm:cxnLst>
    <dgm:cxn modelId="{45DBAC31-9252-4BDA-BD67-922F54952DC9}" srcId="{0949FD1A-9D53-4D58-A24F-C3CC773F9130}" destId="{4E40D45D-2DF3-4C11-BD77-FE0D26DC1DF8}" srcOrd="4" destOrd="0" parTransId="{835FAAB1-EF64-4B97-BDA1-5A85227028FE}" sibTransId="{858F14F2-B57F-4710-9DFE-8FCD3A33FFB5}"/>
    <dgm:cxn modelId="{4116BB34-E646-487B-B100-C8B7B0251C3F}" srcId="{0949FD1A-9D53-4D58-A24F-C3CC773F9130}" destId="{232844B9-E9E3-4281-9F45-12BB685C12A6}" srcOrd="3" destOrd="0" parTransId="{E061A72F-8A09-429E-9115-397FB9E438FF}" sibTransId="{657F35ED-AAD7-406C-B4C7-312E46DB8C3B}"/>
    <dgm:cxn modelId="{216BEC38-FDD0-4447-B8A6-CE8DFF28DB1F}" srcId="{0949FD1A-9D53-4D58-A24F-C3CC773F9130}" destId="{841389C8-F949-4D70-9622-1449C53D7C5C}" srcOrd="2" destOrd="0" parTransId="{906A3876-7DFE-4424-88F3-1A000DC5F7BB}" sibTransId="{D7B6AEDD-44C3-411C-ABDD-E025DBB583EC}"/>
    <dgm:cxn modelId="{6800DB39-8561-4669-9D43-F5707C79F3DB}" type="presOf" srcId="{C06B5F67-0A07-47A8-A17A-039E9E2CDC48}" destId="{1A24E9CA-79F4-4546-9CC4-69A9E2B6BFD1}" srcOrd="0" destOrd="0" presId="urn:microsoft.com/office/officeart/2005/8/layout/chevronAccent+Icon"/>
    <dgm:cxn modelId="{5BCFAE53-11F1-40D7-BF03-28C5D11EFBA2}" type="presOf" srcId="{4E40D45D-2DF3-4C11-BD77-FE0D26DC1DF8}" destId="{35EE5A22-B3AA-4FEA-A117-A98D25A40C81}" srcOrd="0" destOrd="0" presId="urn:microsoft.com/office/officeart/2005/8/layout/chevronAccent+Icon"/>
    <dgm:cxn modelId="{12101088-5FDC-4A9C-A2E2-048A4860B4B2}" srcId="{0949FD1A-9D53-4D58-A24F-C3CC773F9130}" destId="{C06B5F67-0A07-47A8-A17A-039E9E2CDC48}" srcOrd="0" destOrd="0" parTransId="{E4017651-B336-417D-926F-D13D61DE1D9C}" sibTransId="{AB5BF838-B9CB-4DB3-859F-AE82A3DC7536}"/>
    <dgm:cxn modelId="{39EFADAA-CF5D-4015-BFA3-3A4C8E0A978F}" type="presOf" srcId="{0949FD1A-9D53-4D58-A24F-C3CC773F9130}" destId="{E8CC8B3B-0A33-4AAB-8034-A519DB0640C8}" srcOrd="0" destOrd="0" presId="urn:microsoft.com/office/officeart/2005/8/layout/chevronAccent+Icon"/>
    <dgm:cxn modelId="{B92905AD-7537-4450-AD11-97A51CF45B32}" type="presOf" srcId="{232844B9-E9E3-4281-9F45-12BB685C12A6}" destId="{0E00F066-F0BA-4667-80D6-D113C9004A8B}" srcOrd="0" destOrd="0" presId="urn:microsoft.com/office/officeart/2005/8/layout/chevronAccent+Icon"/>
    <dgm:cxn modelId="{5F0C95AF-117E-4848-AA97-B7070DB32142}" srcId="{0949FD1A-9D53-4D58-A24F-C3CC773F9130}" destId="{E3CC8526-E216-4F52-8173-C640F8E424D5}" srcOrd="1" destOrd="0" parTransId="{64E43333-BD89-449A-B134-CC3C268CED16}" sibTransId="{60392ED9-D7FB-4E4D-A369-88E3ADE506EF}"/>
    <dgm:cxn modelId="{6D65D8B8-2319-45DC-B964-087AB0972C78}" type="presOf" srcId="{841389C8-F949-4D70-9622-1449C53D7C5C}" destId="{94664805-97A9-42CD-BE7B-E727A0FC4263}" srcOrd="0" destOrd="0" presId="urn:microsoft.com/office/officeart/2005/8/layout/chevronAccent+Icon"/>
    <dgm:cxn modelId="{B5ADECF7-D25A-40E7-8A5E-B43576EF4ED6}" type="presOf" srcId="{E3CC8526-E216-4F52-8173-C640F8E424D5}" destId="{50186E45-63BF-421C-A317-EE8697D8106C}" srcOrd="0" destOrd="0" presId="urn:microsoft.com/office/officeart/2005/8/layout/chevronAccent+Icon"/>
    <dgm:cxn modelId="{B17ED31F-B489-43CF-8921-5EBE8F914B46}" type="presParOf" srcId="{E8CC8B3B-0A33-4AAB-8034-A519DB0640C8}" destId="{8CDDB822-F0A9-4962-97D1-2FF63F3C9A91}" srcOrd="0" destOrd="0" presId="urn:microsoft.com/office/officeart/2005/8/layout/chevronAccent+Icon"/>
    <dgm:cxn modelId="{EAE7D909-4AF1-43B0-A737-B43CBFCC2E35}" type="presParOf" srcId="{8CDDB822-F0A9-4962-97D1-2FF63F3C9A91}" destId="{D510FB52-5A99-43CB-BAAA-9815D3237369}" srcOrd="0" destOrd="0" presId="urn:microsoft.com/office/officeart/2005/8/layout/chevronAccent+Icon"/>
    <dgm:cxn modelId="{EFBD3BA4-7E4C-4F0D-B000-58CEF7C72FC0}" type="presParOf" srcId="{8CDDB822-F0A9-4962-97D1-2FF63F3C9A91}" destId="{1A24E9CA-79F4-4546-9CC4-69A9E2B6BFD1}" srcOrd="1" destOrd="0" presId="urn:microsoft.com/office/officeart/2005/8/layout/chevronAccent+Icon"/>
    <dgm:cxn modelId="{ECB474E1-3653-4149-84AD-91DBD63C662D}" type="presParOf" srcId="{E8CC8B3B-0A33-4AAB-8034-A519DB0640C8}" destId="{03CEFFDD-EA75-4C3C-BF34-81DECAB03F69}" srcOrd="1" destOrd="0" presId="urn:microsoft.com/office/officeart/2005/8/layout/chevronAccent+Icon"/>
    <dgm:cxn modelId="{294EA38C-9136-4007-804F-7D0F5507D1E3}" type="presParOf" srcId="{E8CC8B3B-0A33-4AAB-8034-A519DB0640C8}" destId="{EB1E5419-DC9D-44EA-A298-A0D1D806AE05}" srcOrd="2" destOrd="0" presId="urn:microsoft.com/office/officeart/2005/8/layout/chevronAccent+Icon"/>
    <dgm:cxn modelId="{C0866F6F-F23C-4D01-A755-D9AD86C53933}" type="presParOf" srcId="{EB1E5419-DC9D-44EA-A298-A0D1D806AE05}" destId="{260817AD-D242-4C95-9196-9513A6A80BFC}" srcOrd="0" destOrd="0" presId="urn:microsoft.com/office/officeart/2005/8/layout/chevronAccent+Icon"/>
    <dgm:cxn modelId="{0FBE4CA8-357C-42E8-9A00-647D2C78A09A}" type="presParOf" srcId="{EB1E5419-DC9D-44EA-A298-A0D1D806AE05}" destId="{50186E45-63BF-421C-A317-EE8697D8106C}" srcOrd="1" destOrd="0" presId="urn:microsoft.com/office/officeart/2005/8/layout/chevronAccent+Icon"/>
    <dgm:cxn modelId="{69F885C2-BCC3-4475-9432-6129E3843D94}" type="presParOf" srcId="{E8CC8B3B-0A33-4AAB-8034-A519DB0640C8}" destId="{F497C254-2C52-4CDE-9EB4-3DA88FE89572}" srcOrd="3" destOrd="0" presId="urn:microsoft.com/office/officeart/2005/8/layout/chevronAccent+Icon"/>
    <dgm:cxn modelId="{98B63E28-F57F-429F-88F3-B06F4F7F5A69}" type="presParOf" srcId="{E8CC8B3B-0A33-4AAB-8034-A519DB0640C8}" destId="{8980457D-1CB9-4696-8D72-C1F08B50ABB1}" srcOrd="4" destOrd="0" presId="urn:microsoft.com/office/officeart/2005/8/layout/chevronAccent+Icon"/>
    <dgm:cxn modelId="{AD15D50F-60B8-4C11-91BF-24A54E924ADD}" type="presParOf" srcId="{8980457D-1CB9-4696-8D72-C1F08B50ABB1}" destId="{4E1D332C-7E29-4F89-85BC-48E85BDB4460}" srcOrd="0" destOrd="0" presId="urn:microsoft.com/office/officeart/2005/8/layout/chevronAccent+Icon"/>
    <dgm:cxn modelId="{A884298C-CE60-44F1-80CE-3F8D7AB4E662}" type="presParOf" srcId="{8980457D-1CB9-4696-8D72-C1F08B50ABB1}" destId="{94664805-97A9-42CD-BE7B-E727A0FC4263}" srcOrd="1" destOrd="0" presId="urn:microsoft.com/office/officeart/2005/8/layout/chevronAccent+Icon"/>
    <dgm:cxn modelId="{95302E54-CF7D-41C1-B4FF-D26B9C7A9A3D}" type="presParOf" srcId="{E8CC8B3B-0A33-4AAB-8034-A519DB0640C8}" destId="{12CA988E-E2BF-4F20-9B7C-B61DA9F25A69}" srcOrd="5" destOrd="0" presId="urn:microsoft.com/office/officeart/2005/8/layout/chevronAccent+Icon"/>
    <dgm:cxn modelId="{B5AE042C-CB57-4BC7-9FEE-D373C7415F12}" type="presParOf" srcId="{E8CC8B3B-0A33-4AAB-8034-A519DB0640C8}" destId="{67BEF04D-4324-43F2-AF59-2E38770314B0}" srcOrd="6" destOrd="0" presId="urn:microsoft.com/office/officeart/2005/8/layout/chevronAccent+Icon"/>
    <dgm:cxn modelId="{4EEC5DB1-A7A7-43AF-8F39-5E8DAFEFE1DE}" type="presParOf" srcId="{67BEF04D-4324-43F2-AF59-2E38770314B0}" destId="{EE583844-B3C8-4E87-ABDB-AAD966F55BB7}" srcOrd="0" destOrd="0" presId="urn:microsoft.com/office/officeart/2005/8/layout/chevronAccent+Icon"/>
    <dgm:cxn modelId="{833E8DB1-69A7-4E64-88B1-7EA5DD3E05AB}" type="presParOf" srcId="{67BEF04D-4324-43F2-AF59-2E38770314B0}" destId="{0E00F066-F0BA-4667-80D6-D113C9004A8B}" srcOrd="1" destOrd="0" presId="urn:microsoft.com/office/officeart/2005/8/layout/chevronAccent+Icon"/>
    <dgm:cxn modelId="{EC39DEF5-7328-4011-8E8D-73706A6195CF}" type="presParOf" srcId="{E8CC8B3B-0A33-4AAB-8034-A519DB0640C8}" destId="{CE67A4CB-71D4-475B-BD46-9F72F5FBC6EB}" srcOrd="7" destOrd="0" presId="urn:microsoft.com/office/officeart/2005/8/layout/chevronAccent+Icon"/>
    <dgm:cxn modelId="{64A1D68A-587D-4537-9D05-CE244F40B42B}" type="presParOf" srcId="{E8CC8B3B-0A33-4AAB-8034-A519DB0640C8}" destId="{975B5A6F-4423-4DD7-AB4B-ECE2E42250D7}" srcOrd="8" destOrd="0" presId="urn:microsoft.com/office/officeart/2005/8/layout/chevronAccent+Icon"/>
    <dgm:cxn modelId="{165667EA-21F6-4F01-8D2E-CFD3659557F3}" type="presParOf" srcId="{975B5A6F-4423-4DD7-AB4B-ECE2E42250D7}" destId="{99BCE938-F437-4C2C-B0FF-1ACEF341C79A}" srcOrd="0" destOrd="0" presId="urn:microsoft.com/office/officeart/2005/8/layout/chevronAccent+Icon"/>
    <dgm:cxn modelId="{44DF6162-E5B6-4295-82C4-8BE89998782C}" type="presParOf" srcId="{975B5A6F-4423-4DD7-AB4B-ECE2E42250D7}" destId="{35EE5A22-B3AA-4FEA-A117-A98D25A40C81}" srcOrd="1" destOrd="0" presId="urn:microsoft.com/office/officeart/2005/8/layout/chevronAccent+Icon"/>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949FD1A-9D53-4D58-A24F-C3CC773F9130}" type="doc">
      <dgm:prSet loTypeId="urn:microsoft.com/office/officeart/2005/8/layout/chevronAccent+Icon" loCatId="officeonline" qsTypeId="urn:microsoft.com/office/officeart/2005/8/quickstyle/simple1" qsCatId="simple" csTypeId="urn:microsoft.com/office/officeart/2005/8/colors/accent1_2" csCatId="accent1" phldr="1"/>
      <dgm:spPr/>
      <dgm:t>
        <a:bodyPr/>
        <a:lstStyle/>
        <a:p>
          <a:endParaRPr lang="en-US"/>
        </a:p>
      </dgm:t>
    </dgm:pt>
    <dgm:pt modelId="{C06B5F67-0A07-47A8-A17A-039E9E2CDC48}">
      <dgm:prSet phldrT="[Text]" custT="1"/>
      <dgm:spPr>
        <a:ln>
          <a:solidFill>
            <a:schemeClr val="tx1"/>
          </a:solidFill>
        </a:ln>
      </dgm:spPr>
      <dgm:t>
        <a:bodyPr/>
        <a:lstStyle/>
        <a:p>
          <a:r>
            <a:rPr lang="en-US" sz="2400" dirty="0">
              <a:latin typeface="Arial" panose="020B0604020202020204" pitchFamily="34" charset="0"/>
              <a:cs typeface="Arial" panose="020B0604020202020204" pitchFamily="34" charset="0"/>
            </a:rPr>
            <a:t>$441B</a:t>
          </a:r>
        </a:p>
      </dgm:t>
    </dgm:pt>
    <dgm:pt modelId="{E4017651-B336-417D-926F-D13D61DE1D9C}" type="parTrans" cxnId="{12101088-5FDC-4A9C-A2E2-048A4860B4B2}">
      <dgm:prSet/>
      <dgm:spPr/>
      <dgm:t>
        <a:bodyPr/>
        <a:lstStyle/>
        <a:p>
          <a:endParaRPr lang="en-US"/>
        </a:p>
      </dgm:t>
    </dgm:pt>
    <dgm:pt modelId="{AB5BF838-B9CB-4DB3-859F-AE82A3DC7536}" type="sibTrans" cxnId="{12101088-5FDC-4A9C-A2E2-048A4860B4B2}">
      <dgm:prSet/>
      <dgm:spPr/>
      <dgm:t>
        <a:bodyPr/>
        <a:lstStyle/>
        <a:p>
          <a:endParaRPr lang="en-US"/>
        </a:p>
      </dgm:t>
    </dgm:pt>
    <dgm:pt modelId="{232844B9-E9E3-4281-9F45-12BB685C12A6}">
      <dgm:prSet phldrT="[Text]" custT="1"/>
      <dgm:spPr>
        <a:ln>
          <a:solidFill>
            <a:schemeClr val="tx1"/>
          </a:solidFill>
        </a:ln>
      </dgm:spPr>
      <dgm:t>
        <a:bodyPr/>
        <a:lstStyle/>
        <a:p>
          <a:r>
            <a:rPr lang="en-US" sz="2800" dirty="0">
              <a:latin typeface="Arial" panose="020B0604020202020204" pitchFamily="34" charset="0"/>
              <a:cs typeface="Arial" panose="020B0604020202020204" pitchFamily="34" charset="0"/>
            </a:rPr>
            <a:t>29.90</a:t>
          </a:r>
        </a:p>
      </dgm:t>
    </dgm:pt>
    <dgm:pt modelId="{E061A72F-8A09-429E-9115-397FB9E438FF}" type="parTrans" cxnId="{4116BB34-E646-487B-B100-C8B7B0251C3F}">
      <dgm:prSet/>
      <dgm:spPr/>
      <dgm:t>
        <a:bodyPr/>
        <a:lstStyle/>
        <a:p>
          <a:endParaRPr lang="en-US"/>
        </a:p>
      </dgm:t>
    </dgm:pt>
    <dgm:pt modelId="{657F35ED-AAD7-406C-B4C7-312E46DB8C3B}" type="sibTrans" cxnId="{4116BB34-E646-487B-B100-C8B7B0251C3F}">
      <dgm:prSet/>
      <dgm:spPr/>
      <dgm:t>
        <a:bodyPr/>
        <a:lstStyle/>
        <a:p>
          <a:endParaRPr lang="en-US"/>
        </a:p>
      </dgm:t>
    </dgm:pt>
    <dgm:pt modelId="{4E40D45D-2DF3-4C11-BD77-FE0D26DC1DF8}">
      <dgm:prSet phldrT="[Text]" custT="1"/>
      <dgm:spPr>
        <a:ln>
          <a:solidFill>
            <a:schemeClr val="tx1"/>
          </a:solidFill>
        </a:ln>
      </dgm:spPr>
      <dgm:t>
        <a:bodyPr/>
        <a:lstStyle/>
        <a:p>
          <a:r>
            <a:rPr lang="en-US" sz="2400" dirty="0">
              <a:latin typeface="Arial" panose="020B0604020202020204" pitchFamily="34" charset="0"/>
              <a:cs typeface="Arial" panose="020B0604020202020204" pitchFamily="34" charset="0"/>
            </a:rPr>
            <a:t>Apr. 30th</a:t>
          </a:r>
        </a:p>
      </dgm:t>
    </dgm:pt>
    <dgm:pt modelId="{835FAAB1-EF64-4B97-BDA1-5A85227028FE}" type="parTrans" cxnId="{45DBAC31-9252-4BDA-BD67-922F54952DC9}">
      <dgm:prSet/>
      <dgm:spPr/>
      <dgm:t>
        <a:bodyPr/>
        <a:lstStyle/>
        <a:p>
          <a:endParaRPr lang="en-US"/>
        </a:p>
      </dgm:t>
    </dgm:pt>
    <dgm:pt modelId="{858F14F2-B57F-4710-9DFE-8FCD3A33FFB5}" type="sibTrans" cxnId="{45DBAC31-9252-4BDA-BD67-922F54952DC9}">
      <dgm:prSet/>
      <dgm:spPr/>
      <dgm:t>
        <a:bodyPr/>
        <a:lstStyle/>
        <a:p>
          <a:endParaRPr lang="en-US"/>
        </a:p>
      </dgm:t>
    </dgm:pt>
    <dgm:pt modelId="{841389C8-F949-4D70-9622-1449C53D7C5C}">
      <dgm:prSet custT="1"/>
      <dgm:spPr>
        <a:ln>
          <a:solidFill>
            <a:schemeClr val="tx1"/>
          </a:solidFill>
        </a:ln>
      </dgm:spPr>
      <dgm:t>
        <a:bodyPr/>
        <a:lstStyle/>
        <a:p>
          <a:r>
            <a:rPr lang="en-US" sz="2400" dirty="0">
              <a:latin typeface="Arial" panose="020B0604020202020204" pitchFamily="34" charset="0"/>
              <a:cs typeface="Arial" panose="020B0604020202020204" pitchFamily="34" charset="0"/>
            </a:rPr>
            <a:t>.84</a:t>
          </a:r>
        </a:p>
      </dgm:t>
    </dgm:pt>
    <dgm:pt modelId="{906A3876-7DFE-4424-88F3-1A000DC5F7BB}" type="parTrans" cxnId="{216BEC38-FDD0-4447-B8A6-CE8DFF28DB1F}">
      <dgm:prSet/>
      <dgm:spPr/>
      <dgm:t>
        <a:bodyPr/>
        <a:lstStyle/>
        <a:p>
          <a:endParaRPr lang="en-US"/>
        </a:p>
      </dgm:t>
    </dgm:pt>
    <dgm:pt modelId="{D7B6AEDD-44C3-411C-ABDD-E025DBB583EC}" type="sibTrans" cxnId="{216BEC38-FDD0-4447-B8A6-CE8DFF28DB1F}">
      <dgm:prSet/>
      <dgm:spPr/>
      <dgm:t>
        <a:bodyPr/>
        <a:lstStyle/>
        <a:p>
          <a:endParaRPr lang="en-US"/>
        </a:p>
      </dgm:t>
    </dgm:pt>
    <dgm:pt modelId="{E3CC8526-E216-4F52-8173-C640F8E424D5}">
      <dgm:prSet custT="1"/>
      <dgm:spPr>
        <a:ln>
          <a:solidFill>
            <a:schemeClr val="tx1"/>
          </a:solidFill>
        </a:ln>
      </dgm:spPr>
      <dgm:t>
        <a:bodyPr/>
        <a:lstStyle/>
        <a:p>
          <a:r>
            <a:rPr lang="en-US" sz="2400" dirty="0">
              <a:latin typeface="Arial" panose="020B0604020202020204" pitchFamily="34" charset="0"/>
              <a:cs typeface="Arial" panose="020B0604020202020204" pitchFamily="34" charset="0"/>
            </a:rPr>
            <a:t>$494</a:t>
          </a:r>
          <a:endParaRPr lang="en-US" sz="2800" dirty="0">
            <a:latin typeface="Arial" panose="020B0604020202020204" pitchFamily="34" charset="0"/>
            <a:cs typeface="Arial" panose="020B0604020202020204" pitchFamily="34" charset="0"/>
          </a:endParaRPr>
        </a:p>
      </dgm:t>
    </dgm:pt>
    <dgm:pt modelId="{64E43333-BD89-449A-B134-CC3C268CED16}" type="parTrans" cxnId="{5F0C95AF-117E-4848-AA97-B7070DB32142}">
      <dgm:prSet/>
      <dgm:spPr/>
      <dgm:t>
        <a:bodyPr/>
        <a:lstStyle/>
        <a:p>
          <a:endParaRPr lang="en-US"/>
        </a:p>
      </dgm:t>
    </dgm:pt>
    <dgm:pt modelId="{60392ED9-D7FB-4E4D-A369-88E3ADE506EF}" type="sibTrans" cxnId="{5F0C95AF-117E-4848-AA97-B7070DB32142}">
      <dgm:prSet/>
      <dgm:spPr/>
      <dgm:t>
        <a:bodyPr/>
        <a:lstStyle/>
        <a:p>
          <a:endParaRPr lang="en-US"/>
        </a:p>
      </dgm:t>
    </dgm:pt>
    <dgm:pt modelId="{E8CC8B3B-0A33-4AAB-8034-A519DB0640C8}" type="pres">
      <dgm:prSet presAssocID="{0949FD1A-9D53-4D58-A24F-C3CC773F9130}" presName="Name0" presStyleCnt="0">
        <dgm:presLayoutVars>
          <dgm:dir/>
          <dgm:resizeHandles val="exact"/>
        </dgm:presLayoutVars>
      </dgm:prSet>
      <dgm:spPr/>
    </dgm:pt>
    <dgm:pt modelId="{8CDDB822-F0A9-4962-97D1-2FF63F3C9A91}" type="pres">
      <dgm:prSet presAssocID="{C06B5F67-0A07-47A8-A17A-039E9E2CDC48}" presName="composite" presStyleCnt="0"/>
      <dgm:spPr/>
    </dgm:pt>
    <dgm:pt modelId="{D510FB52-5A99-43CB-BAAA-9815D3237369}" type="pres">
      <dgm:prSet presAssocID="{C06B5F67-0A07-47A8-A17A-039E9E2CDC48}" presName="bgChev" presStyleLbl="node1" presStyleIdx="0" presStyleCnt="5" custLinFactNeighborX="2152" custLinFactNeighborY="-63036"/>
      <dgm:spPr>
        <a:xfrm>
          <a:off x="39678"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prstClr val="white">
              <a:hueOff val="0"/>
              <a:satOff val="0"/>
              <a:lumOff val="0"/>
              <a:alphaOff val="0"/>
            </a:prstClr>
          </a:solidFill>
          <a:prstDash val="solid"/>
          <a:miter lim="800000"/>
        </a:ln>
        <a:effectLst/>
      </dgm:spPr>
    </dgm:pt>
    <dgm:pt modelId="{1A24E9CA-79F4-4546-9CC4-69A9E2B6BFD1}" type="pres">
      <dgm:prSet presAssocID="{C06B5F67-0A07-47A8-A17A-039E9E2CDC48}" presName="txNode" presStyleLbl="fgAcc1" presStyleIdx="0" presStyleCnt="5">
        <dgm:presLayoutVars>
          <dgm:bulletEnabled val="1"/>
        </dgm:presLayoutVars>
      </dgm:prSet>
      <dgm:spPr/>
    </dgm:pt>
    <dgm:pt modelId="{03CEFFDD-EA75-4C3C-BF34-81DECAB03F69}" type="pres">
      <dgm:prSet presAssocID="{AB5BF838-B9CB-4DB3-859F-AE82A3DC7536}" presName="compositeSpace" presStyleCnt="0"/>
      <dgm:spPr/>
    </dgm:pt>
    <dgm:pt modelId="{EB1E5419-DC9D-44EA-A298-A0D1D806AE05}" type="pres">
      <dgm:prSet presAssocID="{E3CC8526-E216-4F52-8173-C640F8E424D5}" presName="composite" presStyleCnt="0"/>
      <dgm:spPr/>
    </dgm:pt>
    <dgm:pt modelId="{260817AD-D242-4C95-9196-9513A6A80BFC}" type="pres">
      <dgm:prSet presAssocID="{E3CC8526-E216-4F52-8173-C640F8E424D5}" presName="bgChev" presStyleLbl="node1" presStyleIdx="1" presStyleCnt="5" custLinFactNeighborX="2152" custLinFactNeighborY="-63036"/>
      <dgm:spPr>
        <a:gradFill rotWithShape="0">
          <a:gsLst>
            <a:gs pos="31000">
              <a:schemeClr val="tx1">
                <a:lumMod val="85000"/>
                <a:lumOff val="15000"/>
              </a:schemeClr>
            </a:gs>
            <a:gs pos="75000">
              <a:schemeClr val="tx1">
                <a:lumMod val="65000"/>
                <a:lumOff val="35000"/>
              </a:schemeClr>
            </a:gs>
          </a:gsLst>
          <a:lin ang="5400000" scaled="1"/>
        </a:gradFill>
      </dgm:spPr>
    </dgm:pt>
    <dgm:pt modelId="{50186E45-63BF-421C-A317-EE8697D8106C}" type="pres">
      <dgm:prSet presAssocID="{E3CC8526-E216-4F52-8173-C640F8E424D5}" presName="txNode" presStyleLbl="fgAcc1" presStyleIdx="1" presStyleCnt="5">
        <dgm:presLayoutVars>
          <dgm:bulletEnabled val="1"/>
        </dgm:presLayoutVars>
      </dgm:prSet>
      <dgm:spPr/>
    </dgm:pt>
    <dgm:pt modelId="{F497C254-2C52-4CDE-9EB4-3DA88FE89572}" type="pres">
      <dgm:prSet presAssocID="{60392ED9-D7FB-4E4D-A369-88E3ADE506EF}" presName="compositeSpace" presStyleCnt="0"/>
      <dgm:spPr/>
    </dgm:pt>
    <dgm:pt modelId="{8980457D-1CB9-4696-8D72-C1F08B50ABB1}" type="pres">
      <dgm:prSet presAssocID="{841389C8-F949-4D70-9622-1449C53D7C5C}" presName="composite" presStyleCnt="0"/>
      <dgm:spPr/>
    </dgm:pt>
    <dgm:pt modelId="{4E1D332C-7E29-4F89-85BC-48E85BDB4460}" type="pres">
      <dgm:prSet presAssocID="{841389C8-F949-4D70-9622-1449C53D7C5C}" presName="bgChev" presStyleLbl="node1" presStyleIdx="2" presStyleCnt="5" custLinFactNeighborX="2152" custLinFactNeighborY="-63036"/>
      <dgm:spPr>
        <a:gradFill rotWithShape="0">
          <a:gsLst>
            <a:gs pos="31000">
              <a:schemeClr val="tx1">
                <a:lumMod val="85000"/>
                <a:lumOff val="15000"/>
              </a:schemeClr>
            </a:gs>
            <a:gs pos="75000">
              <a:schemeClr val="tx1">
                <a:lumMod val="65000"/>
                <a:lumOff val="35000"/>
              </a:schemeClr>
            </a:gs>
          </a:gsLst>
          <a:lin ang="5400000" scaled="1"/>
        </a:gradFill>
      </dgm:spPr>
    </dgm:pt>
    <dgm:pt modelId="{94664805-97A9-42CD-BE7B-E727A0FC4263}" type="pres">
      <dgm:prSet presAssocID="{841389C8-F949-4D70-9622-1449C53D7C5C}" presName="txNode" presStyleLbl="fgAcc1" presStyleIdx="2" presStyleCnt="5">
        <dgm:presLayoutVars>
          <dgm:bulletEnabled val="1"/>
        </dgm:presLayoutVars>
      </dgm:prSet>
      <dgm:spPr/>
    </dgm:pt>
    <dgm:pt modelId="{12CA988E-E2BF-4F20-9B7C-B61DA9F25A69}" type="pres">
      <dgm:prSet presAssocID="{D7B6AEDD-44C3-411C-ABDD-E025DBB583EC}" presName="compositeSpace" presStyleCnt="0"/>
      <dgm:spPr/>
    </dgm:pt>
    <dgm:pt modelId="{67BEF04D-4324-43F2-AF59-2E38770314B0}" type="pres">
      <dgm:prSet presAssocID="{232844B9-E9E3-4281-9F45-12BB685C12A6}" presName="composite" presStyleCnt="0"/>
      <dgm:spPr/>
    </dgm:pt>
    <dgm:pt modelId="{EE583844-B3C8-4E87-ABDB-AAD966F55BB7}" type="pres">
      <dgm:prSet presAssocID="{232844B9-E9E3-4281-9F45-12BB685C12A6}" presName="bgChev" presStyleLbl="node1" presStyleIdx="3" presStyleCnt="5" custLinFactNeighborX="2152" custLinFactNeighborY="-63036"/>
      <dgm:spPr>
        <a:gradFill rotWithShape="0">
          <a:gsLst>
            <a:gs pos="31000">
              <a:schemeClr val="tx1">
                <a:lumMod val="85000"/>
                <a:lumOff val="15000"/>
              </a:schemeClr>
            </a:gs>
            <a:gs pos="75000">
              <a:schemeClr val="tx1">
                <a:lumMod val="65000"/>
                <a:lumOff val="35000"/>
              </a:schemeClr>
            </a:gs>
          </a:gsLst>
          <a:lin ang="5400000" scaled="1"/>
        </a:gradFill>
      </dgm:spPr>
    </dgm:pt>
    <dgm:pt modelId="{0E00F066-F0BA-4667-80D6-D113C9004A8B}" type="pres">
      <dgm:prSet presAssocID="{232844B9-E9E3-4281-9F45-12BB685C12A6}" presName="txNode" presStyleLbl="fgAcc1" presStyleIdx="3" presStyleCnt="5">
        <dgm:presLayoutVars>
          <dgm:bulletEnabled val="1"/>
        </dgm:presLayoutVars>
      </dgm:prSet>
      <dgm:spPr/>
    </dgm:pt>
    <dgm:pt modelId="{CE67A4CB-71D4-475B-BD46-9F72F5FBC6EB}" type="pres">
      <dgm:prSet presAssocID="{657F35ED-AAD7-406C-B4C7-312E46DB8C3B}" presName="compositeSpace" presStyleCnt="0"/>
      <dgm:spPr/>
    </dgm:pt>
    <dgm:pt modelId="{975B5A6F-4423-4DD7-AB4B-ECE2E42250D7}" type="pres">
      <dgm:prSet presAssocID="{4E40D45D-2DF3-4C11-BD77-FE0D26DC1DF8}" presName="composite" presStyleCnt="0"/>
      <dgm:spPr/>
    </dgm:pt>
    <dgm:pt modelId="{99BCE938-F437-4C2C-B0FF-1ACEF341C79A}" type="pres">
      <dgm:prSet presAssocID="{4E40D45D-2DF3-4C11-BD77-FE0D26DC1DF8}" presName="bgChev" presStyleLbl="node1" presStyleIdx="4" presStyleCnt="5" custLinFactNeighborX="2152" custLinFactNeighborY="-63036"/>
      <dgm:spPr>
        <a:xfrm>
          <a:off x="5467985" y="2131984"/>
          <a:ext cx="2393156" cy="92375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dgm:spPr>
    </dgm:pt>
    <dgm:pt modelId="{35EE5A22-B3AA-4FEA-A117-A98D25A40C81}" type="pres">
      <dgm:prSet presAssocID="{4E40D45D-2DF3-4C11-BD77-FE0D26DC1DF8}" presName="txNode" presStyleLbl="fgAcc1" presStyleIdx="4" presStyleCnt="5">
        <dgm:presLayoutVars>
          <dgm:bulletEnabled val="1"/>
        </dgm:presLayoutVars>
      </dgm:prSet>
      <dgm:spPr/>
    </dgm:pt>
  </dgm:ptLst>
  <dgm:cxnLst>
    <dgm:cxn modelId="{45DBAC31-9252-4BDA-BD67-922F54952DC9}" srcId="{0949FD1A-9D53-4D58-A24F-C3CC773F9130}" destId="{4E40D45D-2DF3-4C11-BD77-FE0D26DC1DF8}" srcOrd="4" destOrd="0" parTransId="{835FAAB1-EF64-4B97-BDA1-5A85227028FE}" sibTransId="{858F14F2-B57F-4710-9DFE-8FCD3A33FFB5}"/>
    <dgm:cxn modelId="{4116BB34-E646-487B-B100-C8B7B0251C3F}" srcId="{0949FD1A-9D53-4D58-A24F-C3CC773F9130}" destId="{232844B9-E9E3-4281-9F45-12BB685C12A6}" srcOrd="3" destOrd="0" parTransId="{E061A72F-8A09-429E-9115-397FB9E438FF}" sibTransId="{657F35ED-AAD7-406C-B4C7-312E46DB8C3B}"/>
    <dgm:cxn modelId="{216BEC38-FDD0-4447-B8A6-CE8DFF28DB1F}" srcId="{0949FD1A-9D53-4D58-A24F-C3CC773F9130}" destId="{841389C8-F949-4D70-9622-1449C53D7C5C}" srcOrd="2" destOrd="0" parTransId="{906A3876-7DFE-4424-88F3-1A000DC5F7BB}" sibTransId="{D7B6AEDD-44C3-411C-ABDD-E025DBB583EC}"/>
    <dgm:cxn modelId="{6800DB39-8561-4669-9D43-F5707C79F3DB}" type="presOf" srcId="{C06B5F67-0A07-47A8-A17A-039E9E2CDC48}" destId="{1A24E9CA-79F4-4546-9CC4-69A9E2B6BFD1}" srcOrd="0" destOrd="0" presId="urn:microsoft.com/office/officeart/2005/8/layout/chevronAccent+Icon"/>
    <dgm:cxn modelId="{5BCFAE53-11F1-40D7-BF03-28C5D11EFBA2}" type="presOf" srcId="{4E40D45D-2DF3-4C11-BD77-FE0D26DC1DF8}" destId="{35EE5A22-B3AA-4FEA-A117-A98D25A40C81}" srcOrd="0" destOrd="0" presId="urn:microsoft.com/office/officeart/2005/8/layout/chevronAccent+Icon"/>
    <dgm:cxn modelId="{12101088-5FDC-4A9C-A2E2-048A4860B4B2}" srcId="{0949FD1A-9D53-4D58-A24F-C3CC773F9130}" destId="{C06B5F67-0A07-47A8-A17A-039E9E2CDC48}" srcOrd="0" destOrd="0" parTransId="{E4017651-B336-417D-926F-D13D61DE1D9C}" sibTransId="{AB5BF838-B9CB-4DB3-859F-AE82A3DC7536}"/>
    <dgm:cxn modelId="{39EFADAA-CF5D-4015-BFA3-3A4C8E0A978F}" type="presOf" srcId="{0949FD1A-9D53-4D58-A24F-C3CC773F9130}" destId="{E8CC8B3B-0A33-4AAB-8034-A519DB0640C8}" srcOrd="0" destOrd="0" presId="urn:microsoft.com/office/officeart/2005/8/layout/chevronAccent+Icon"/>
    <dgm:cxn modelId="{B92905AD-7537-4450-AD11-97A51CF45B32}" type="presOf" srcId="{232844B9-E9E3-4281-9F45-12BB685C12A6}" destId="{0E00F066-F0BA-4667-80D6-D113C9004A8B}" srcOrd="0" destOrd="0" presId="urn:microsoft.com/office/officeart/2005/8/layout/chevronAccent+Icon"/>
    <dgm:cxn modelId="{5F0C95AF-117E-4848-AA97-B7070DB32142}" srcId="{0949FD1A-9D53-4D58-A24F-C3CC773F9130}" destId="{E3CC8526-E216-4F52-8173-C640F8E424D5}" srcOrd="1" destOrd="0" parTransId="{64E43333-BD89-449A-B134-CC3C268CED16}" sibTransId="{60392ED9-D7FB-4E4D-A369-88E3ADE506EF}"/>
    <dgm:cxn modelId="{6D65D8B8-2319-45DC-B964-087AB0972C78}" type="presOf" srcId="{841389C8-F949-4D70-9622-1449C53D7C5C}" destId="{94664805-97A9-42CD-BE7B-E727A0FC4263}" srcOrd="0" destOrd="0" presId="urn:microsoft.com/office/officeart/2005/8/layout/chevronAccent+Icon"/>
    <dgm:cxn modelId="{B5ADECF7-D25A-40E7-8A5E-B43576EF4ED6}" type="presOf" srcId="{E3CC8526-E216-4F52-8173-C640F8E424D5}" destId="{50186E45-63BF-421C-A317-EE8697D8106C}" srcOrd="0" destOrd="0" presId="urn:microsoft.com/office/officeart/2005/8/layout/chevronAccent+Icon"/>
    <dgm:cxn modelId="{B17ED31F-B489-43CF-8921-5EBE8F914B46}" type="presParOf" srcId="{E8CC8B3B-0A33-4AAB-8034-A519DB0640C8}" destId="{8CDDB822-F0A9-4962-97D1-2FF63F3C9A91}" srcOrd="0" destOrd="0" presId="urn:microsoft.com/office/officeart/2005/8/layout/chevronAccent+Icon"/>
    <dgm:cxn modelId="{EAE7D909-4AF1-43B0-A737-B43CBFCC2E35}" type="presParOf" srcId="{8CDDB822-F0A9-4962-97D1-2FF63F3C9A91}" destId="{D510FB52-5A99-43CB-BAAA-9815D3237369}" srcOrd="0" destOrd="0" presId="urn:microsoft.com/office/officeart/2005/8/layout/chevronAccent+Icon"/>
    <dgm:cxn modelId="{EFBD3BA4-7E4C-4F0D-B000-58CEF7C72FC0}" type="presParOf" srcId="{8CDDB822-F0A9-4962-97D1-2FF63F3C9A91}" destId="{1A24E9CA-79F4-4546-9CC4-69A9E2B6BFD1}" srcOrd="1" destOrd="0" presId="urn:microsoft.com/office/officeart/2005/8/layout/chevronAccent+Icon"/>
    <dgm:cxn modelId="{ECB474E1-3653-4149-84AD-91DBD63C662D}" type="presParOf" srcId="{E8CC8B3B-0A33-4AAB-8034-A519DB0640C8}" destId="{03CEFFDD-EA75-4C3C-BF34-81DECAB03F69}" srcOrd="1" destOrd="0" presId="urn:microsoft.com/office/officeart/2005/8/layout/chevronAccent+Icon"/>
    <dgm:cxn modelId="{294EA38C-9136-4007-804F-7D0F5507D1E3}" type="presParOf" srcId="{E8CC8B3B-0A33-4AAB-8034-A519DB0640C8}" destId="{EB1E5419-DC9D-44EA-A298-A0D1D806AE05}" srcOrd="2" destOrd="0" presId="urn:microsoft.com/office/officeart/2005/8/layout/chevronAccent+Icon"/>
    <dgm:cxn modelId="{C0866F6F-F23C-4D01-A755-D9AD86C53933}" type="presParOf" srcId="{EB1E5419-DC9D-44EA-A298-A0D1D806AE05}" destId="{260817AD-D242-4C95-9196-9513A6A80BFC}" srcOrd="0" destOrd="0" presId="urn:microsoft.com/office/officeart/2005/8/layout/chevronAccent+Icon"/>
    <dgm:cxn modelId="{0FBE4CA8-357C-42E8-9A00-647D2C78A09A}" type="presParOf" srcId="{EB1E5419-DC9D-44EA-A298-A0D1D806AE05}" destId="{50186E45-63BF-421C-A317-EE8697D8106C}" srcOrd="1" destOrd="0" presId="urn:microsoft.com/office/officeart/2005/8/layout/chevronAccent+Icon"/>
    <dgm:cxn modelId="{69F885C2-BCC3-4475-9432-6129E3843D94}" type="presParOf" srcId="{E8CC8B3B-0A33-4AAB-8034-A519DB0640C8}" destId="{F497C254-2C52-4CDE-9EB4-3DA88FE89572}" srcOrd="3" destOrd="0" presId="urn:microsoft.com/office/officeart/2005/8/layout/chevronAccent+Icon"/>
    <dgm:cxn modelId="{98B63E28-F57F-429F-88F3-B06F4F7F5A69}" type="presParOf" srcId="{E8CC8B3B-0A33-4AAB-8034-A519DB0640C8}" destId="{8980457D-1CB9-4696-8D72-C1F08B50ABB1}" srcOrd="4" destOrd="0" presId="urn:microsoft.com/office/officeart/2005/8/layout/chevronAccent+Icon"/>
    <dgm:cxn modelId="{AD15D50F-60B8-4C11-91BF-24A54E924ADD}" type="presParOf" srcId="{8980457D-1CB9-4696-8D72-C1F08B50ABB1}" destId="{4E1D332C-7E29-4F89-85BC-48E85BDB4460}" srcOrd="0" destOrd="0" presId="urn:microsoft.com/office/officeart/2005/8/layout/chevronAccent+Icon"/>
    <dgm:cxn modelId="{A884298C-CE60-44F1-80CE-3F8D7AB4E662}" type="presParOf" srcId="{8980457D-1CB9-4696-8D72-C1F08B50ABB1}" destId="{94664805-97A9-42CD-BE7B-E727A0FC4263}" srcOrd="1" destOrd="0" presId="urn:microsoft.com/office/officeart/2005/8/layout/chevronAccent+Icon"/>
    <dgm:cxn modelId="{95302E54-CF7D-41C1-B4FF-D26B9C7A9A3D}" type="presParOf" srcId="{E8CC8B3B-0A33-4AAB-8034-A519DB0640C8}" destId="{12CA988E-E2BF-4F20-9B7C-B61DA9F25A69}" srcOrd="5" destOrd="0" presId="urn:microsoft.com/office/officeart/2005/8/layout/chevronAccent+Icon"/>
    <dgm:cxn modelId="{B5AE042C-CB57-4BC7-9FEE-D373C7415F12}" type="presParOf" srcId="{E8CC8B3B-0A33-4AAB-8034-A519DB0640C8}" destId="{67BEF04D-4324-43F2-AF59-2E38770314B0}" srcOrd="6" destOrd="0" presId="urn:microsoft.com/office/officeart/2005/8/layout/chevronAccent+Icon"/>
    <dgm:cxn modelId="{4EEC5DB1-A7A7-43AF-8F39-5E8DAFEFE1DE}" type="presParOf" srcId="{67BEF04D-4324-43F2-AF59-2E38770314B0}" destId="{EE583844-B3C8-4E87-ABDB-AAD966F55BB7}" srcOrd="0" destOrd="0" presId="urn:microsoft.com/office/officeart/2005/8/layout/chevronAccent+Icon"/>
    <dgm:cxn modelId="{833E8DB1-69A7-4E64-88B1-7EA5DD3E05AB}" type="presParOf" srcId="{67BEF04D-4324-43F2-AF59-2E38770314B0}" destId="{0E00F066-F0BA-4667-80D6-D113C9004A8B}" srcOrd="1" destOrd="0" presId="urn:microsoft.com/office/officeart/2005/8/layout/chevronAccent+Icon"/>
    <dgm:cxn modelId="{EC39DEF5-7328-4011-8E8D-73706A6195CF}" type="presParOf" srcId="{E8CC8B3B-0A33-4AAB-8034-A519DB0640C8}" destId="{CE67A4CB-71D4-475B-BD46-9F72F5FBC6EB}" srcOrd="7" destOrd="0" presId="urn:microsoft.com/office/officeart/2005/8/layout/chevronAccent+Icon"/>
    <dgm:cxn modelId="{64A1D68A-587D-4537-9D05-CE244F40B42B}" type="presParOf" srcId="{E8CC8B3B-0A33-4AAB-8034-A519DB0640C8}" destId="{975B5A6F-4423-4DD7-AB4B-ECE2E42250D7}" srcOrd="8" destOrd="0" presId="urn:microsoft.com/office/officeart/2005/8/layout/chevronAccent+Icon"/>
    <dgm:cxn modelId="{165667EA-21F6-4F01-8D2E-CFD3659557F3}" type="presParOf" srcId="{975B5A6F-4423-4DD7-AB4B-ECE2E42250D7}" destId="{99BCE938-F437-4C2C-B0FF-1ACEF341C79A}" srcOrd="0" destOrd="0" presId="urn:microsoft.com/office/officeart/2005/8/layout/chevronAccent+Icon"/>
    <dgm:cxn modelId="{44DF6162-E5B6-4295-82C4-8BE89998782C}" type="presParOf" srcId="{975B5A6F-4423-4DD7-AB4B-ECE2E42250D7}" destId="{35EE5A22-B3AA-4FEA-A117-A98D25A40C81}" srcOrd="1" destOrd="0" presId="urn:microsoft.com/office/officeart/2005/8/layout/chevronAccent+Icon"/>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949FD1A-9D53-4D58-A24F-C3CC773F9130}" type="doc">
      <dgm:prSet loTypeId="urn:microsoft.com/office/officeart/2005/8/layout/chevronAccent+Icon" loCatId="officeonline" qsTypeId="urn:microsoft.com/office/officeart/2005/8/quickstyle/simple1" qsCatId="simple" csTypeId="urn:microsoft.com/office/officeart/2005/8/colors/accent1_2" csCatId="accent1" phldr="1"/>
      <dgm:spPr/>
      <dgm:t>
        <a:bodyPr/>
        <a:lstStyle/>
        <a:p>
          <a:endParaRPr lang="en-US"/>
        </a:p>
      </dgm:t>
    </dgm:pt>
    <dgm:pt modelId="{C06B5F67-0A07-47A8-A17A-039E9E2CDC48}">
      <dgm:prSet phldrT="[Text]" custT="1"/>
      <dgm:spPr>
        <a:ln>
          <a:solidFill>
            <a:schemeClr val="tx1"/>
          </a:solidFill>
        </a:ln>
      </dgm:spPr>
      <dgm:t>
        <a:bodyPr/>
        <a:lstStyle/>
        <a:p>
          <a:r>
            <a:rPr lang="en-US" sz="2000" dirty="0">
              <a:latin typeface="Arial" panose="020B0604020202020204" pitchFamily="34" charset="0"/>
              <a:cs typeface="Arial" panose="020B0604020202020204" pitchFamily="34" charset="0"/>
            </a:rPr>
            <a:t>$</a:t>
          </a:r>
          <a:r>
            <a:rPr lang="en-US" sz="2400" dirty="0">
              <a:latin typeface="Arial" panose="020B0604020202020204" pitchFamily="34" charset="0"/>
              <a:cs typeface="Arial" panose="020B0604020202020204" pitchFamily="34" charset="0"/>
            </a:rPr>
            <a:t>152B</a:t>
          </a:r>
          <a:endParaRPr lang="en-US" sz="2000" dirty="0">
            <a:latin typeface="Arial" panose="020B0604020202020204" pitchFamily="34" charset="0"/>
            <a:cs typeface="Arial" panose="020B0604020202020204" pitchFamily="34" charset="0"/>
          </a:endParaRPr>
        </a:p>
      </dgm:t>
    </dgm:pt>
    <dgm:pt modelId="{E4017651-B336-417D-926F-D13D61DE1D9C}" type="parTrans" cxnId="{12101088-5FDC-4A9C-A2E2-048A4860B4B2}">
      <dgm:prSet/>
      <dgm:spPr/>
      <dgm:t>
        <a:bodyPr/>
        <a:lstStyle/>
        <a:p>
          <a:endParaRPr lang="en-US"/>
        </a:p>
      </dgm:t>
    </dgm:pt>
    <dgm:pt modelId="{AB5BF838-B9CB-4DB3-859F-AE82A3DC7536}" type="sibTrans" cxnId="{12101088-5FDC-4A9C-A2E2-048A4860B4B2}">
      <dgm:prSet/>
      <dgm:spPr/>
      <dgm:t>
        <a:bodyPr/>
        <a:lstStyle/>
        <a:p>
          <a:endParaRPr lang="en-US"/>
        </a:p>
      </dgm:t>
    </dgm:pt>
    <dgm:pt modelId="{232844B9-E9E3-4281-9F45-12BB685C12A6}">
      <dgm:prSet phldrT="[Text]" custT="1"/>
      <dgm:spPr>
        <a:ln>
          <a:solidFill>
            <a:schemeClr val="tx1"/>
          </a:solidFill>
        </a:ln>
      </dgm:spPr>
      <dgm:t>
        <a:bodyPr/>
        <a:lstStyle/>
        <a:p>
          <a:r>
            <a:rPr lang="en-US" sz="2800" dirty="0">
              <a:latin typeface="Arial" panose="020B0604020202020204" pitchFamily="34" charset="0"/>
              <a:cs typeface="Arial" panose="020B0604020202020204" pitchFamily="34" charset="0"/>
            </a:rPr>
            <a:t>27.67</a:t>
          </a:r>
        </a:p>
      </dgm:t>
    </dgm:pt>
    <dgm:pt modelId="{E061A72F-8A09-429E-9115-397FB9E438FF}" type="parTrans" cxnId="{4116BB34-E646-487B-B100-C8B7B0251C3F}">
      <dgm:prSet/>
      <dgm:spPr/>
      <dgm:t>
        <a:bodyPr/>
        <a:lstStyle/>
        <a:p>
          <a:endParaRPr lang="en-US"/>
        </a:p>
      </dgm:t>
    </dgm:pt>
    <dgm:pt modelId="{657F35ED-AAD7-406C-B4C7-312E46DB8C3B}" type="sibTrans" cxnId="{4116BB34-E646-487B-B100-C8B7B0251C3F}">
      <dgm:prSet/>
      <dgm:spPr/>
      <dgm:t>
        <a:bodyPr/>
        <a:lstStyle/>
        <a:p>
          <a:endParaRPr lang="en-US"/>
        </a:p>
      </dgm:t>
    </dgm:pt>
    <dgm:pt modelId="{4E40D45D-2DF3-4C11-BD77-FE0D26DC1DF8}">
      <dgm:prSet phldrT="[Text]" custT="1"/>
      <dgm:spPr>
        <a:ln>
          <a:solidFill>
            <a:schemeClr val="tx1"/>
          </a:solidFill>
        </a:ln>
      </dgm:spPr>
      <dgm:t>
        <a:bodyPr/>
        <a:lstStyle/>
        <a:p>
          <a:r>
            <a:rPr lang="en-US" sz="2000" dirty="0">
              <a:latin typeface="Arial" panose="020B0604020202020204" pitchFamily="34" charset="0"/>
              <a:cs typeface="Arial" panose="020B0604020202020204" pitchFamily="34" charset="0"/>
            </a:rPr>
            <a:t>Apr. 10th</a:t>
          </a:r>
        </a:p>
      </dgm:t>
    </dgm:pt>
    <dgm:pt modelId="{835FAAB1-EF64-4B97-BDA1-5A85227028FE}" type="parTrans" cxnId="{45DBAC31-9252-4BDA-BD67-922F54952DC9}">
      <dgm:prSet/>
      <dgm:spPr/>
      <dgm:t>
        <a:bodyPr/>
        <a:lstStyle/>
        <a:p>
          <a:endParaRPr lang="en-US"/>
        </a:p>
      </dgm:t>
    </dgm:pt>
    <dgm:pt modelId="{858F14F2-B57F-4710-9DFE-8FCD3A33FFB5}" type="sibTrans" cxnId="{45DBAC31-9252-4BDA-BD67-922F54952DC9}">
      <dgm:prSet/>
      <dgm:spPr/>
      <dgm:t>
        <a:bodyPr/>
        <a:lstStyle/>
        <a:p>
          <a:endParaRPr lang="en-US"/>
        </a:p>
      </dgm:t>
    </dgm:pt>
    <dgm:pt modelId="{841389C8-F949-4D70-9622-1449C53D7C5C}">
      <dgm:prSet custT="1"/>
      <dgm:spPr>
        <a:ln>
          <a:solidFill>
            <a:schemeClr val="tx1"/>
          </a:solidFill>
        </a:ln>
      </dgm:spPr>
      <dgm:t>
        <a:bodyPr/>
        <a:lstStyle/>
        <a:p>
          <a:r>
            <a:rPr lang="en-US" sz="2800" dirty="0">
              <a:latin typeface="Arial" panose="020B0604020202020204" pitchFamily="34" charset="0"/>
              <a:cs typeface="Arial" panose="020B0604020202020204" pitchFamily="34" charset="0"/>
            </a:rPr>
            <a:t>1.49</a:t>
          </a:r>
        </a:p>
      </dgm:t>
    </dgm:pt>
    <dgm:pt modelId="{906A3876-7DFE-4424-88F3-1A000DC5F7BB}" type="parTrans" cxnId="{216BEC38-FDD0-4447-B8A6-CE8DFF28DB1F}">
      <dgm:prSet/>
      <dgm:spPr/>
      <dgm:t>
        <a:bodyPr/>
        <a:lstStyle/>
        <a:p>
          <a:endParaRPr lang="en-US"/>
        </a:p>
      </dgm:t>
    </dgm:pt>
    <dgm:pt modelId="{D7B6AEDD-44C3-411C-ABDD-E025DBB583EC}" type="sibTrans" cxnId="{216BEC38-FDD0-4447-B8A6-CE8DFF28DB1F}">
      <dgm:prSet/>
      <dgm:spPr/>
      <dgm:t>
        <a:bodyPr/>
        <a:lstStyle/>
        <a:p>
          <a:endParaRPr lang="en-US"/>
        </a:p>
      </dgm:t>
    </dgm:pt>
    <dgm:pt modelId="{E3CC8526-E216-4F52-8173-C640F8E424D5}">
      <dgm:prSet custT="1"/>
      <dgm:spPr>
        <a:ln>
          <a:solidFill>
            <a:schemeClr val="tx1"/>
          </a:solidFill>
        </a:ln>
      </dgm:spPr>
      <dgm:t>
        <a:bodyPr/>
        <a:lstStyle/>
        <a:p>
          <a:r>
            <a:rPr lang="en-US" sz="2800" dirty="0">
              <a:latin typeface="Arial" panose="020B0604020202020204" pitchFamily="34" charset="0"/>
              <a:cs typeface="Arial" panose="020B0604020202020204" pitchFamily="34" charset="0"/>
            </a:rPr>
            <a:t>$976</a:t>
          </a:r>
        </a:p>
      </dgm:t>
    </dgm:pt>
    <dgm:pt modelId="{64E43333-BD89-449A-B134-CC3C268CED16}" type="parTrans" cxnId="{5F0C95AF-117E-4848-AA97-B7070DB32142}">
      <dgm:prSet/>
      <dgm:spPr/>
      <dgm:t>
        <a:bodyPr/>
        <a:lstStyle/>
        <a:p>
          <a:endParaRPr lang="en-US"/>
        </a:p>
      </dgm:t>
    </dgm:pt>
    <dgm:pt modelId="{60392ED9-D7FB-4E4D-A369-88E3ADE506EF}" type="sibTrans" cxnId="{5F0C95AF-117E-4848-AA97-B7070DB32142}">
      <dgm:prSet/>
      <dgm:spPr/>
      <dgm:t>
        <a:bodyPr/>
        <a:lstStyle/>
        <a:p>
          <a:endParaRPr lang="en-US"/>
        </a:p>
      </dgm:t>
    </dgm:pt>
    <dgm:pt modelId="{E8CC8B3B-0A33-4AAB-8034-A519DB0640C8}" type="pres">
      <dgm:prSet presAssocID="{0949FD1A-9D53-4D58-A24F-C3CC773F9130}" presName="Name0" presStyleCnt="0">
        <dgm:presLayoutVars>
          <dgm:dir/>
          <dgm:resizeHandles val="exact"/>
        </dgm:presLayoutVars>
      </dgm:prSet>
      <dgm:spPr/>
    </dgm:pt>
    <dgm:pt modelId="{8CDDB822-F0A9-4962-97D1-2FF63F3C9A91}" type="pres">
      <dgm:prSet presAssocID="{C06B5F67-0A07-47A8-A17A-039E9E2CDC48}" presName="composite" presStyleCnt="0"/>
      <dgm:spPr/>
    </dgm:pt>
    <dgm:pt modelId="{D510FB52-5A99-43CB-BAAA-9815D3237369}" type="pres">
      <dgm:prSet presAssocID="{C06B5F67-0A07-47A8-A17A-039E9E2CDC48}" presName="bgChev" presStyleLbl="node1" presStyleIdx="0" presStyleCnt="5" custLinFactNeighborX="2152" custLinFactNeighborY="-63036"/>
      <dgm:spPr>
        <a:xfrm>
          <a:off x="39678"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prstClr val="white">
              <a:hueOff val="0"/>
              <a:satOff val="0"/>
              <a:lumOff val="0"/>
              <a:alphaOff val="0"/>
            </a:prstClr>
          </a:solidFill>
          <a:prstDash val="solid"/>
          <a:miter lim="800000"/>
        </a:ln>
        <a:effectLst/>
      </dgm:spPr>
    </dgm:pt>
    <dgm:pt modelId="{1A24E9CA-79F4-4546-9CC4-69A9E2B6BFD1}" type="pres">
      <dgm:prSet presAssocID="{C06B5F67-0A07-47A8-A17A-039E9E2CDC48}" presName="txNode" presStyleLbl="fgAcc1" presStyleIdx="0" presStyleCnt="5">
        <dgm:presLayoutVars>
          <dgm:bulletEnabled val="1"/>
        </dgm:presLayoutVars>
      </dgm:prSet>
      <dgm:spPr/>
    </dgm:pt>
    <dgm:pt modelId="{03CEFFDD-EA75-4C3C-BF34-81DECAB03F69}" type="pres">
      <dgm:prSet presAssocID="{AB5BF838-B9CB-4DB3-859F-AE82A3DC7536}" presName="compositeSpace" presStyleCnt="0"/>
      <dgm:spPr/>
    </dgm:pt>
    <dgm:pt modelId="{EB1E5419-DC9D-44EA-A298-A0D1D806AE05}" type="pres">
      <dgm:prSet presAssocID="{E3CC8526-E216-4F52-8173-C640F8E424D5}" presName="composite" presStyleCnt="0"/>
      <dgm:spPr/>
    </dgm:pt>
    <dgm:pt modelId="{260817AD-D242-4C95-9196-9513A6A80BFC}" type="pres">
      <dgm:prSet presAssocID="{E3CC8526-E216-4F52-8173-C640F8E424D5}" presName="bgChev" presStyleLbl="node1" presStyleIdx="1" presStyleCnt="5" custLinFactNeighborX="2152" custLinFactNeighborY="-63036"/>
      <dgm:spPr>
        <a:gradFill rotWithShape="0">
          <a:gsLst>
            <a:gs pos="31000">
              <a:schemeClr val="tx1">
                <a:lumMod val="85000"/>
                <a:lumOff val="15000"/>
              </a:schemeClr>
            </a:gs>
            <a:gs pos="75000">
              <a:schemeClr val="tx1">
                <a:lumMod val="65000"/>
                <a:lumOff val="35000"/>
              </a:schemeClr>
            </a:gs>
          </a:gsLst>
          <a:lin ang="5400000" scaled="1"/>
        </a:gradFill>
      </dgm:spPr>
    </dgm:pt>
    <dgm:pt modelId="{50186E45-63BF-421C-A317-EE8697D8106C}" type="pres">
      <dgm:prSet presAssocID="{E3CC8526-E216-4F52-8173-C640F8E424D5}" presName="txNode" presStyleLbl="fgAcc1" presStyleIdx="1" presStyleCnt="5">
        <dgm:presLayoutVars>
          <dgm:bulletEnabled val="1"/>
        </dgm:presLayoutVars>
      </dgm:prSet>
      <dgm:spPr/>
    </dgm:pt>
    <dgm:pt modelId="{F497C254-2C52-4CDE-9EB4-3DA88FE89572}" type="pres">
      <dgm:prSet presAssocID="{60392ED9-D7FB-4E4D-A369-88E3ADE506EF}" presName="compositeSpace" presStyleCnt="0"/>
      <dgm:spPr/>
    </dgm:pt>
    <dgm:pt modelId="{8980457D-1CB9-4696-8D72-C1F08B50ABB1}" type="pres">
      <dgm:prSet presAssocID="{841389C8-F949-4D70-9622-1449C53D7C5C}" presName="composite" presStyleCnt="0"/>
      <dgm:spPr/>
    </dgm:pt>
    <dgm:pt modelId="{4E1D332C-7E29-4F89-85BC-48E85BDB4460}" type="pres">
      <dgm:prSet presAssocID="{841389C8-F949-4D70-9622-1449C53D7C5C}" presName="bgChev" presStyleLbl="node1" presStyleIdx="2" presStyleCnt="5" custLinFactNeighborX="2152" custLinFactNeighborY="-63036"/>
      <dgm:spPr>
        <a:gradFill rotWithShape="0">
          <a:gsLst>
            <a:gs pos="31000">
              <a:schemeClr val="tx1">
                <a:lumMod val="85000"/>
                <a:lumOff val="15000"/>
              </a:schemeClr>
            </a:gs>
            <a:gs pos="75000">
              <a:schemeClr val="tx1">
                <a:lumMod val="65000"/>
                <a:lumOff val="35000"/>
              </a:schemeClr>
            </a:gs>
          </a:gsLst>
          <a:lin ang="5400000" scaled="1"/>
        </a:gradFill>
      </dgm:spPr>
    </dgm:pt>
    <dgm:pt modelId="{94664805-97A9-42CD-BE7B-E727A0FC4263}" type="pres">
      <dgm:prSet presAssocID="{841389C8-F949-4D70-9622-1449C53D7C5C}" presName="txNode" presStyleLbl="fgAcc1" presStyleIdx="2" presStyleCnt="5">
        <dgm:presLayoutVars>
          <dgm:bulletEnabled val="1"/>
        </dgm:presLayoutVars>
      </dgm:prSet>
      <dgm:spPr/>
    </dgm:pt>
    <dgm:pt modelId="{12CA988E-E2BF-4F20-9B7C-B61DA9F25A69}" type="pres">
      <dgm:prSet presAssocID="{D7B6AEDD-44C3-411C-ABDD-E025DBB583EC}" presName="compositeSpace" presStyleCnt="0"/>
      <dgm:spPr/>
    </dgm:pt>
    <dgm:pt modelId="{67BEF04D-4324-43F2-AF59-2E38770314B0}" type="pres">
      <dgm:prSet presAssocID="{232844B9-E9E3-4281-9F45-12BB685C12A6}" presName="composite" presStyleCnt="0"/>
      <dgm:spPr/>
    </dgm:pt>
    <dgm:pt modelId="{EE583844-B3C8-4E87-ABDB-AAD966F55BB7}" type="pres">
      <dgm:prSet presAssocID="{232844B9-E9E3-4281-9F45-12BB685C12A6}" presName="bgChev" presStyleLbl="node1" presStyleIdx="3" presStyleCnt="5" custLinFactNeighborX="2152" custLinFactNeighborY="-63036"/>
      <dgm:spPr>
        <a:gradFill rotWithShape="0">
          <a:gsLst>
            <a:gs pos="31000">
              <a:schemeClr val="tx1">
                <a:lumMod val="85000"/>
                <a:lumOff val="15000"/>
              </a:schemeClr>
            </a:gs>
            <a:gs pos="75000">
              <a:schemeClr val="tx1">
                <a:lumMod val="65000"/>
                <a:lumOff val="35000"/>
              </a:schemeClr>
            </a:gs>
          </a:gsLst>
          <a:lin ang="5400000" scaled="1"/>
        </a:gradFill>
      </dgm:spPr>
    </dgm:pt>
    <dgm:pt modelId="{0E00F066-F0BA-4667-80D6-D113C9004A8B}" type="pres">
      <dgm:prSet presAssocID="{232844B9-E9E3-4281-9F45-12BB685C12A6}" presName="txNode" presStyleLbl="fgAcc1" presStyleIdx="3" presStyleCnt="5">
        <dgm:presLayoutVars>
          <dgm:bulletEnabled val="1"/>
        </dgm:presLayoutVars>
      </dgm:prSet>
      <dgm:spPr/>
    </dgm:pt>
    <dgm:pt modelId="{CE67A4CB-71D4-475B-BD46-9F72F5FBC6EB}" type="pres">
      <dgm:prSet presAssocID="{657F35ED-AAD7-406C-B4C7-312E46DB8C3B}" presName="compositeSpace" presStyleCnt="0"/>
      <dgm:spPr/>
    </dgm:pt>
    <dgm:pt modelId="{975B5A6F-4423-4DD7-AB4B-ECE2E42250D7}" type="pres">
      <dgm:prSet presAssocID="{4E40D45D-2DF3-4C11-BD77-FE0D26DC1DF8}" presName="composite" presStyleCnt="0"/>
      <dgm:spPr/>
    </dgm:pt>
    <dgm:pt modelId="{99BCE938-F437-4C2C-B0FF-1ACEF341C79A}" type="pres">
      <dgm:prSet presAssocID="{4E40D45D-2DF3-4C11-BD77-FE0D26DC1DF8}" presName="bgChev" presStyleLbl="node1" presStyleIdx="4" presStyleCnt="5" custLinFactNeighborX="2152" custLinFactNeighborY="-63036"/>
      <dgm:spPr>
        <a:xfrm>
          <a:off x="5467985" y="2131984"/>
          <a:ext cx="2393156" cy="92375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dgm:spPr>
    </dgm:pt>
    <dgm:pt modelId="{35EE5A22-B3AA-4FEA-A117-A98D25A40C81}" type="pres">
      <dgm:prSet presAssocID="{4E40D45D-2DF3-4C11-BD77-FE0D26DC1DF8}" presName="txNode" presStyleLbl="fgAcc1" presStyleIdx="4" presStyleCnt="5">
        <dgm:presLayoutVars>
          <dgm:bulletEnabled val="1"/>
        </dgm:presLayoutVars>
      </dgm:prSet>
      <dgm:spPr/>
    </dgm:pt>
  </dgm:ptLst>
  <dgm:cxnLst>
    <dgm:cxn modelId="{45DBAC31-9252-4BDA-BD67-922F54952DC9}" srcId="{0949FD1A-9D53-4D58-A24F-C3CC773F9130}" destId="{4E40D45D-2DF3-4C11-BD77-FE0D26DC1DF8}" srcOrd="4" destOrd="0" parTransId="{835FAAB1-EF64-4B97-BDA1-5A85227028FE}" sibTransId="{858F14F2-B57F-4710-9DFE-8FCD3A33FFB5}"/>
    <dgm:cxn modelId="{4116BB34-E646-487B-B100-C8B7B0251C3F}" srcId="{0949FD1A-9D53-4D58-A24F-C3CC773F9130}" destId="{232844B9-E9E3-4281-9F45-12BB685C12A6}" srcOrd="3" destOrd="0" parTransId="{E061A72F-8A09-429E-9115-397FB9E438FF}" sibTransId="{657F35ED-AAD7-406C-B4C7-312E46DB8C3B}"/>
    <dgm:cxn modelId="{216BEC38-FDD0-4447-B8A6-CE8DFF28DB1F}" srcId="{0949FD1A-9D53-4D58-A24F-C3CC773F9130}" destId="{841389C8-F949-4D70-9622-1449C53D7C5C}" srcOrd="2" destOrd="0" parTransId="{906A3876-7DFE-4424-88F3-1A000DC5F7BB}" sibTransId="{D7B6AEDD-44C3-411C-ABDD-E025DBB583EC}"/>
    <dgm:cxn modelId="{6800DB39-8561-4669-9D43-F5707C79F3DB}" type="presOf" srcId="{C06B5F67-0A07-47A8-A17A-039E9E2CDC48}" destId="{1A24E9CA-79F4-4546-9CC4-69A9E2B6BFD1}" srcOrd="0" destOrd="0" presId="urn:microsoft.com/office/officeart/2005/8/layout/chevronAccent+Icon"/>
    <dgm:cxn modelId="{5BCFAE53-11F1-40D7-BF03-28C5D11EFBA2}" type="presOf" srcId="{4E40D45D-2DF3-4C11-BD77-FE0D26DC1DF8}" destId="{35EE5A22-B3AA-4FEA-A117-A98D25A40C81}" srcOrd="0" destOrd="0" presId="urn:microsoft.com/office/officeart/2005/8/layout/chevronAccent+Icon"/>
    <dgm:cxn modelId="{12101088-5FDC-4A9C-A2E2-048A4860B4B2}" srcId="{0949FD1A-9D53-4D58-A24F-C3CC773F9130}" destId="{C06B5F67-0A07-47A8-A17A-039E9E2CDC48}" srcOrd="0" destOrd="0" parTransId="{E4017651-B336-417D-926F-D13D61DE1D9C}" sibTransId="{AB5BF838-B9CB-4DB3-859F-AE82A3DC7536}"/>
    <dgm:cxn modelId="{39EFADAA-CF5D-4015-BFA3-3A4C8E0A978F}" type="presOf" srcId="{0949FD1A-9D53-4D58-A24F-C3CC773F9130}" destId="{E8CC8B3B-0A33-4AAB-8034-A519DB0640C8}" srcOrd="0" destOrd="0" presId="urn:microsoft.com/office/officeart/2005/8/layout/chevronAccent+Icon"/>
    <dgm:cxn modelId="{B92905AD-7537-4450-AD11-97A51CF45B32}" type="presOf" srcId="{232844B9-E9E3-4281-9F45-12BB685C12A6}" destId="{0E00F066-F0BA-4667-80D6-D113C9004A8B}" srcOrd="0" destOrd="0" presId="urn:microsoft.com/office/officeart/2005/8/layout/chevronAccent+Icon"/>
    <dgm:cxn modelId="{5F0C95AF-117E-4848-AA97-B7070DB32142}" srcId="{0949FD1A-9D53-4D58-A24F-C3CC773F9130}" destId="{E3CC8526-E216-4F52-8173-C640F8E424D5}" srcOrd="1" destOrd="0" parTransId="{64E43333-BD89-449A-B134-CC3C268CED16}" sibTransId="{60392ED9-D7FB-4E4D-A369-88E3ADE506EF}"/>
    <dgm:cxn modelId="{6D65D8B8-2319-45DC-B964-087AB0972C78}" type="presOf" srcId="{841389C8-F949-4D70-9622-1449C53D7C5C}" destId="{94664805-97A9-42CD-BE7B-E727A0FC4263}" srcOrd="0" destOrd="0" presId="urn:microsoft.com/office/officeart/2005/8/layout/chevronAccent+Icon"/>
    <dgm:cxn modelId="{B5ADECF7-D25A-40E7-8A5E-B43576EF4ED6}" type="presOf" srcId="{E3CC8526-E216-4F52-8173-C640F8E424D5}" destId="{50186E45-63BF-421C-A317-EE8697D8106C}" srcOrd="0" destOrd="0" presId="urn:microsoft.com/office/officeart/2005/8/layout/chevronAccent+Icon"/>
    <dgm:cxn modelId="{B17ED31F-B489-43CF-8921-5EBE8F914B46}" type="presParOf" srcId="{E8CC8B3B-0A33-4AAB-8034-A519DB0640C8}" destId="{8CDDB822-F0A9-4962-97D1-2FF63F3C9A91}" srcOrd="0" destOrd="0" presId="urn:microsoft.com/office/officeart/2005/8/layout/chevronAccent+Icon"/>
    <dgm:cxn modelId="{EAE7D909-4AF1-43B0-A737-B43CBFCC2E35}" type="presParOf" srcId="{8CDDB822-F0A9-4962-97D1-2FF63F3C9A91}" destId="{D510FB52-5A99-43CB-BAAA-9815D3237369}" srcOrd="0" destOrd="0" presId="urn:microsoft.com/office/officeart/2005/8/layout/chevronAccent+Icon"/>
    <dgm:cxn modelId="{EFBD3BA4-7E4C-4F0D-B000-58CEF7C72FC0}" type="presParOf" srcId="{8CDDB822-F0A9-4962-97D1-2FF63F3C9A91}" destId="{1A24E9CA-79F4-4546-9CC4-69A9E2B6BFD1}" srcOrd="1" destOrd="0" presId="urn:microsoft.com/office/officeart/2005/8/layout/chevronAccent+Icon"/>
    <dgm:cxn modelId="{ECB474E1-3653-4149-84AD-91DBD63C662D}" type="presParOf" srcId="{E8CC8B3B-0A33-4AAB-8034-A519DB0640C8}" destId="{03CEFFDD-EA75-4C3C-BF34-81DECAB03F69}" srcOrd="1" destOrd="0" presId="urn:microsoft.com/office/officeart/2005/8/layout/chevronAccent+Icon"/>
    <dgm:cxn modelId="{294EA38C-9136-4007-804F-7D0F5507D1E3}" type="presParOf" srcId="{E8CC8B3B-0A33-4AAB-8034-A519DB0640C8}" destId="{EB1E5419-DC9D-44EA-A298-A0D1D806AE05}" srcOrd="2" destOrd="0" presId="urn:microsoft.com/office/officeart/2005/8/layout/chevronAccent+Icon"/>
    <dgm:cxn modelId="{C0866F6F-F23C-4D01-A755-D9AD86C53933}" type="presParOf" srcId="{EB1E5419-DC9D-44EA-A298-A0D1D806AE05}" destId="{260817AD-D242-4C95-9196-9513A6A80BFC}" srcOrd="0" destOrd="0" presId="urn:microsoft.com/office/officeart/2005/8/layout/chevronAccent+Icon"/>
    <dgm:cxn modelId="{0FBE4CA8-357C-42E8-9A00-647D2C78A09A}" type="presParOf" srcId="{EB1E5419-DC9D-44EA-A298-A0D1D806AE05}" destId="{50186E45-63BF-421C-A317-EE8697D8106C}" srcOrd="1" destOrd="0" presId="urn:microsoft.com/office/officeart/2005/8/layout/chevronAccent+Icon"/>
    <dgm:cxn modelId="{69F885C2-BCC3-4475-9432-6129E3843D94}" type="presParOf" srcId="{E8CC8B3B-0A33-4AAB-8034-A519DB0640C8}" destId="{F497C254-2C52-4CDE-9EB4-3DA88FE89572}" srcOrd="3" destOrd="0" presId="urn:microsoft.com/office/officeart/2005/8/layout/chevronAccent+Icon"/>
    <dgm:cxn modelId="{98B63E28-F57F-429F-88F3-B06F4F7F5A69}" type="presParOf" srcId="{E8CC8B3B-0A33-4AAB-8034-A519DB0640C8}" destId="{8980457D-1CB9-4696-8D72-C1F08B50ABB1}" srcOrd="4" destOrd="0" presId="urn:microsoft.com/office/officeart/2005/8/layout/chevronAccent+Icon"/>
    <dgm:cxn modelId="{AD15D50F-60B8-4C11-91BF-24A54E924ADD}" type="presParOf" srcId="{8980457D-1CB9-4696-8D72-C1F08B50ABB1}" destId="{4E1D332C-7E29-4F89-85BC-48E85BDB4460}" srcOrd="0" destOrd="0" presId="urn:microsoft.com/office/officeart/2005/8/layout/chevronAccent+Icon"/>
    <dgm:cxn modelId="{A884298C-CE60-44F1-80CE-3F8D7AB4E662}" type="presParOf" srcId="{8980457D-1CB9-4696-8D72-C1F08B50ABB1}" destId="{94664805-97A9-42CD-BE7B-E727A0FC4263}" srcOrd="1" destOrd="0" presId="urn:microsoft.com/office/officeart/2005/8/layout/chevronAccent+Icon"/>
    <dgm:cxn modelId="{95302E54-CF7D-41C1-B4FF-D26B9C7A9A3D}" type="presParOf" srcId="{E8CC8B3B-0A33-4AAB-8034-A519DB0640C8}" destId="{12CA988E-E2BF-4F20-9B7C-B61DA9F25A69}" srcOrd="5" destOrd="0" presId="urn:microsoft.com/office/officeart/2005/8/layout/chevronAccent+Icon"/>
    <dgm:cxn modelId="{B5AE042C-CB57-4BC7-9FEE-D373C7415F12}" type="presParOf" srcId="{E8CC8B3B-0A33-4AAB-8034-A519DB0640C8}" destId="{67BEF04D-4324-43F2-AF59-2E38770314B0}" srcOrd="6" destOrd="0" presId="urn:microsoft.com/office/officeart/2005/8/layout/chevronAccent+Icon"/>
    <dgm:cxn modelId="{4EEC5DB1-A7A7-43AF-8F39-5E8DAFEFE1DE}" type="presParOf" srcId="{67BEF04D-4324-43F2-AF59-2E38770314B0}" destId="{EE583844-B3C8-4E87-ABDB-AAD966F55BB7}" srcOrd="0" destOrd="0" presId="urn:microsoft.com/office/officeart/2005/8/layout/chevronAccent+Icon"/>
    <dgm:cxn modelId="{833E8DB1-69A7-4E64-88B1-7EA5DD3E05AB}" type="presParOf" srcId="{67BEF04D-4324-43F2-AF59-2E38770314B0}" destId="{0E00F066-F0BA-4667-80D6-D113C9004A8B}" srcOrd="1" destOrd="0" presId="urn:microsoft.com/office/officeart/2005/8/layout/chevronAccent+Icon"/>
    <dgm:cxn modelId="{EC39DEF5-7328-4011-8E8D-73706A6195CF}" type="presParOf" srcId="{E8CC8B3B-0A33-4AAB-8034-A519DB0640C8}" destId="{CE67A4CB-71D4-475B-BD46-9F72F5FBC6EB}" srcOrd="7" destOrd="0" presId="urn:microsoft.com/office/officeart/2005/8/layout/chevronAccent+Icon"/>
    <dgm:cxn modelId="{64A1D68A-587D-4537-9D05-CE244F40B42B}" type="presParOf" srcId="{E8CC8B3B-0A33-4AAB-8034-A519DB0640C8}" destId="{975B5A6F-4423-4DD7-AB4B-ECE2E42250D7}" srcOrd="8" destOrd="0" presId="urn:microsoft.com/office/officeart/2005/8/layout/chevronAccent+Icon"/>
    <dgm:cxn modelId="{165667EA-21F6-4F01-8D2E-CFD3659557F3}" type="presParOf" srcId="{975B5A6F-4423-4DD7-AB4B-ECE2E42250D7}" destId="{99BCE938-F437-4C2C-B0FF-1ACEF341C79A}" srcOrd="0" destOrd="0" presId="urn:microsoft.com/office/officeart/2005/8/layout/chevronAccent+Icon"/>
    <dgm:cxn modelId="{44DF6162-E5B6-4295-82C4-8BE89998782C}" type="presParOf" srcId="{975B5A6F-4423-4DD7-AB4B-ECE2E42250D7}" destId="{35EE5A22-B3AA-4FEA-A117-A98D25A40C81}" srcOrd="1" destOrd="0" presId="urn:microsoft.com/office/officeart/2005/8/layout/chevronAccent+Icon"/>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10FB52-5A99-43CB-BAAA-9815D3237369}">
      <dsp:nvSpPr>
        <dsp:cNvPr id="0" name=""/>
        <dsp:cNvSpPr/>
      </dsp:nvSpPr>
      <dsp:spPr>
        <a:xfrm>
          <a:off x="39678"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24E9CA-79F4-4546-9CC4-69A9E2B6BFD1}">
      <dsp:nvSpPr>
        <dsp:cNvPr id="0" name=""/>
        <dsp:cNvSpPr/>
      </dsp:nvSpPr>
      <dsp:spPr>
        <a:xfrm>
          <a:off x="473663"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endParaRPr lang="en-US" sz="2800" kern="1200" dirty="0">
            <a:latin typeface="Agency FB" panose="020B0503020202020204" pitchFamily="34" charset="0"/>
          </a:endParaRPr>
        </a:p>
      </dsp:txBody>
      <dsp:txXfrm>
        <a:off x="493677" y="2378841"/>
        <a:ext cx="1454897" cy="643310"/>
      </dsp:txXfrm>
    </dsp:sp>
    <dsp:sp modelId="{260817AD-D242-4C95-9196-9513A6A80BFC}">
      <dsp:nvSpPr>
        <dsp:cNvPr id="0" name=""/>
        <dsp:cNvSpPr/>
      </dsp:nvSpPr>
      <dsp:spPr>
        <a:xfrm>
          <a:off x="2061761"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186E45-63BF-421C-A317-EE8697D8106C}">
      <dsp:nvSpPr>
        <dsp:cNvPr id="0" name=""/>
        <dsp:cNvSpPr/>
      </dsp:nvSpPr>
      <dsp:spPr>
        <a:xfrm>
          <a:off x="2495745"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endParaRPr lang="en-US" sz="2800" kern="1200" dirty="0">
            <a:latin typeface="Agency FB" panose="020B0503020202020204" pitchFamily="34" charset="0"/>
          </a:endParaRPr>
        </a:p>
      </dsp:txBody>
      <dsp:txXfrm>
        <a:off x="2515759" y="2378841"/>
        <a:ext cx="1454897" cy="643310"/>
      </dsp:txXfrm>
    </dsp:sp>
    <dsp:sp modelId="{4E1D332C-7E29-4F89-85BC-48E85BDB4460}">
      <dsp:nvSpPr>
        <dsp:cNvPr id="0" name=""/>
        <dsp:cNvSpPr/>
      </dsp:nvSpPr>
      <dsp:spPr>
        <a:xfrm>
          <a:off x="4083844"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664805-97A9-42CD-BE7B-E727A0FC4263}">
      <dsp:nvSpPr>
        <dsp:cNvPr id="0" name=""/>
        <dsp:cNvSpPr/>
      </dsp:nvSpPr>
      <dsp:spPr>
        <a:xfrm>
          <a:off x="4517828"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endParaRPr lang="en-US" sz="2800" kern="1200" dirty="0">
            <a:latin typeface="Agency FB" panose="020B0503020202020204" pitchFamily="34" charset="0"/>
          </a:endParaRPr>
        </a:p>
      </dsp:txBody>
      <dsp:txXfrm>
        <a:off x="4537842" y="2378841"/>
        <a:ext cx="1454897" cy="643310"/>
      </dsp:txXfrm>
    </dsp:sp>
    <dsp:sp modelId="{EE583844-B3C8-4E87-ABDB-AAD966F55BB7}">
      <dsp:nvSpPr>
        <dsp:cNvPr id="0" name=""/>
        <dsp:cNvSpPr/>
      </dsp:nvSpPr>
      <dsp:spPr>
        <a:xfrm>
          <a:off x="6105927"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00F066-F0BA-4667-80D6-D113C9004A8B}">
      <dsp:nvSpPr>
        <dsp:cNvPr id="0" name=""/>
        <dsp:cNvSpPr/>
      </dsp:nvSpPr>
      <dsp:spPr>
        <a:xfrm>
          <a:off x="6539911"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endParaRPr lang="en-US" sz="2800" kern="1200" dirty="0">
            <a:latin typeface="Agency FB" panose="020B0503020202020204" pitchFamily="34" charset="0"/>
          </a:endParaRPr>
        </a:p>
      </dsp:txBody>
      <dsp:txXfrm>
        <a:off x="6559925" y="2378841"/>
        <a:ext cx="1454897" cy="643310"/>
      </dsp:txXfrm>
    </dsp:sp>
    <dsp:sp modelId="{99BCE938-F437-4C2C-B0FF-1ACEF341C79A}">
      <dsp:nvSpPr>
        <dsp:cNvPr id="0" name=""/>
        <dsp:cNvSpPr/>
      </dsp:nvSpPr>
      <dsp:spPr>
        <a:xfrm>
          <a:off x="8128009"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EE5A22-B3AA-4FEA-A117-A98D25A40C81}">
      <dsp:nvSpPr>
        <dsp:cNvPr id="0" name=""/>
        <dsp:cNvSpPr/>
      </dsp:nvSpPr>
      <dsp:spPr>
        <a:xfrm>
          <a:off x="8561994"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endParaRPr lang="en-US" sz="1900" kern="1200" dirty="0">
            <a:latin typeface="Agency FB" panose="020B0503020202020204" pitchFamily="34" charset="0"/>
          </a:endParaRPr>
        </a:p>
      </dsp:txBody>
      <dsp:txXfrm>
        <a:off x="8582008" y="2378841"/>
        <a:ext cx="1454897" cy="6433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10FB52-5A99-43CB-BAAA-9815D3237369}">
      <dsp:nvSpPr>
        <dsp:cNvPr id="0" name=""/>
        <dsp:cNvSpPr/>
      </dsp:nvSpPr>
      <dsp:spPr>
        <a:xfrm>
          <a:off x="39678"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24E9CA-79F4-4546-9CC4-69A9E2B6BFD1}">
      <dsp:nvSpPr>
        <dsp:cNvPr id="0" name=""/>
        <dsp:cNvSpPr/>
      </dsp:nvSpPr>
      <dsp:spPr>
        <a:xfrm>
          <a:off x="473663"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a:t>
          </a:r>
          <a:r>
            <a:rPr lang="en-US" sz="2400" kern="1200" dirty="0">
              <a:latin typeface="Arial" panose="020B0604020202020204" pitchFamily="34" charset="0"/>
              <a:cs typeface="Arial" panose="020B0604020202020204" pitchFamily="34" charset="0"/>
            </a:rPr>
            <a:t>152B</a:t>
          </a:r>
          <a:endParaRPr lang="en-US" sz="2000" kern="1200" dirty="0">
            <a:latin typeface="Arial" panose="020B0604020202020204" pitchFamily="34" charset="0"/>
            <a:cs typeface="Arial" panose="020B0604020202020204" pitchFamily="34" charset="0"/>
          </a:endParaRPr>
        </a:p>
      </dsp:txBody>
      <dsp:txXfrm>
        <a:off x="493677" y="2378841"/>
        <a:ext cx="1454897" cy="643310"/>
      </dsp:txXfrm>
    </dsp:sp>
    <dsp:sp modelId="{260817AD-D242-4C95-9196-9513A6A80BFC}">
      <dsp:nvSpPr>
        <dsp:cNvPr id="0" name=""/>
        <dsp:cNvSpPr/>
      </dsp:nvSpPr>
      <dsp:spPr>
        <a:xfrm>
          <a:off x="2061761"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186E45-63BF-421C-A317-EE8697D8106C}">
      <dsp:nvSpPr>
        <dsp:cNvPr id="0" name=""/>
        <dsp:cNvSpPr/>
      </dsp:nvSpPr>
      <dsp:spPr>
        <a:xfrm>
          <a:off x="2495745"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$976</a:t>
          </a:r>
        </a:p>
      </dsp:txBody>
      <dsp:txXfrm>
        <a:off x="2515759" y="2378841"/>
        <a:ext cx="1454897" cy="643310"/>
      </dsp:txXfrm>
    </dsp:sp>
    <dsp:sp modelId="{4E1D332C-7E29-4F89-85BC-48E85BDB4460}">
      <dsp:nvSpPr>
        <dsp:cNvPr id="0" name=""/>
        <dsp:cNvSpPr/>
      </dsp:nvSpPr>
      <dsp:spPr>
        <a:xfrm>
          <a:off x="4083844"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664805-97A9-42CD-BE7B-E727A0FC4263}">
      <dsp:nvSpPr>
        <dsp:cNvPr id="0" name=""/>
        <dsp:cNvSpPr/>
      </dsp:nvSpPr>
      <dsp:spPr>
        <a:xfrm>
          <a:off x="4517828"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1.49</a:t>
          </a:r>
        </a:p>
      </dsp:txBody>
      <dsp:txXfrm>
        <a:off x="4537842" y="2378841"/>
        <a:ext cx="1454897" cy="643310"/>
      </dsp:txXfrm>
    </dsp:sp>
    <dsp:sp modelId="{EE583844-B3C8-4E87-ABDB-AAD966F55BB7}">
      <dsp:nvSpPr>
        <dsp:cNvPr id="0" name=""/>
        <dsp:cNvSpPr/>
      </dsp:nvSpPr>
      <dsp:spPr>
        <a:xfrm>
          <a:off x="6105927"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00F066-F0BA-4667-80D6-D113C9004A8B}">
      <dsp:nvSpPr>
        <dsp:cNvPr id="0" name=""/>
        <dsp:cNvSpPr/>
      </dsp:nvSpPr>
      <dsp:spPr>
        <a:xfrm>
          <a:off x="6539911"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27.67</a:t>
          </a:r>
        </a:p>
      </dsp:txBody>
      <dsp:txXfrm>
        <a:off x="6559925" y="2378841"/>
        <a:ext cx="1454897" cy="643310"/>
      </dsp:txXfrm>
    </dsp:sp>
    <dsp:sp modelId="{99BCE938-F437-4C2C-B0FF-1ACEF341C79A}">
      <dsp:nvSpPr>
        <dsp:cNvPr id="0" name=""/>
        <dsp:cNvSpPr/>
      </dsp:nvSpPr>
      <dsp:spPr>
        <a:xfrm>
          <a:off x="8128009"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EE5A22-B3AA-4FEA-A117-A98D25A40C81}">
      <dsp:nvSpPr>
        <dsp:cNvPr id="0" name=""/>
        <dsp:cNvSpPr/>
      </dsp:nvSpPr>
      <dsp:spPr>
        <a:xfrm>
          <a:off x="8561994"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Apr. 10th</a:t>
          </a:r>
        </a:p>
      </dsp:txBody>
      <dsp:txXfrm>
        <a:off x="8582008" y="2378841"/>
        <a:ext cx="1454897" cy="6433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10FB52-5A99-43CB-BAAA-9815D3237369}">
      <dsp:nvSpPr>
        <dsp:cNvPr id="0" name=""/>
        <dsp:cNvSpPr/>
      </dsp:nvSpPr>
      <dsp:spPr>
        <a:xfrm>
          <a:off x="39678"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24E9CA-79F4-4546-9CC4-69A9E2B6BFD1}">
      <dsp:nvSpPr>
        <dsp:cNvPr id="0" name=""/>
        <dsp:cNvSpPr/>
      </dsp:nvSpPr>
      <dsp:spPr>
        <a:xfrm>
          <a:off x="473663"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a:t>
          </a:r>
          <a:r>
            <a:rPr lang="en-US" sz="2400" kern="1200" dirty="0">
              <a:latin typeface="Arial" panose="020B0604020202020204" pitchFamily="34" charset="0"/>
              <a:cs typeface="Arial" panose="020B0604020202020204" pitchFamily="34" charset="0"/>
            </a:rPr>
            <a:t>152B</a:t>
          </a:r>
          <a:endParaRPr lang="en-US" sz="2000" kern="1200" dirty="0">
            <a:latin typeface="Arial" panose="020B0604020202020204" pitchFamily="34" charset="0"/>
            <a:cs typeface="Arial" panose="020B0604020202020204" pitchFamily="34" charset="0"/>
          </a:endParaRPr>
        </a:p>
      </dsp:txBody>
      <dsp:txXfrm>
        <a:off x="493677" y="2378841"/>
        <a:ext cx="1454897" cy="643310"/>
      </dsp:txXfrm>
    </dsp:sp>
    <dsp:sp modelId="{260817AD-D242-4C95-9196-9513A6A80BFC}">
      <dsp:nvSpPr>
        <dsp:cNvPr id="0" name=""/>
        <dsp:cNvSpPr/>
      </dsp:nvSpPr>
      <dsp:spPr>
        <a:xfrm>
          <a:off x="2061761"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186E45-63BF-421C-A317-EE8697D8106C}">
      <dsp:nvSpPr>
        <dsp:cNvPr id="0" name=""/>
        <dsp:cNvSpPr/>
      </dsp:nvSpPr>
      <dsp:spPr>
        <a:xfrm>
          <a:off x="2495745"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$976</a:t>
          </a:r>
          <a:endParaRPr lang="en-US" sz="2800" kern="1200" dirty="0">
            <a:latin typeface="Arial" panose="020B0604020202020204" pitchFamily="34" charset="0"/>
            <a:cs typeface="Arial" panose="020B0604020202020204" pitchFamily="34" charset="0"/>
          </a:endParaRPr>
        </a:p>
      </dsp:txBody>
      <dsp:txXfrm>
        <a:off x="2515759" y="2378841"/>
        <a:ext cx="1454897" cy="643310"/>
      </dsp:txXfrm>
    </dsp:sp>
    <dsp:sp modelId="{4E1D332C-7E29-4F89-85BC-48E85BDB4460}">
      <dsp:nvSpPr>
        <dsp:cNvPr id="0" name=""/>
        <dsp:cNvSpPr/>
      </dsp:nvSpPr>
      <dsp:spPr>
        <a:xfrm>
          <a:off x="4083844"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664805-97A9-42CD-BE7B-E727A0FC4263}">
      <dsp:nvSpPr>
        <dsp:cNvPr id="0" name=""/>
        <dsp:cNvSpPr/>
      </dsp:nvSpPr>
      <dsp:spPr>
        <a:xfrm>
          <a:off x="4517828"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1.49</a:t>
          </a:r>
        </a:p>
      </dsp:txBody>
      <dsp:txXfrm>
        <a:off x="4537842" y="2378841"/>
        <a:ext cx="1454897" cy="643310"/>
      </dsp:txXfrm>
    </dsp:sp>
    <dsp:sp modelId="{EE583844-B3C8-4E87-ABDB-AAD966F55BB7}">
      <dsp:nvSpPr>
        <dsp:cNvPr id="0" name=""/>
        <dsp:cNvSpPr/>
      </dsp:nvSpPr>
      <dsp:spPr>
        <a:xfrm>
          <a:off x="6105927"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00F066-F0BA-4667-80D6-D113C9004A8B}">
      <dsp:nvSpPr>
        <dsp:cNvPr id="0" name=""/>
        <dsp:cNvSpPr/>
      </dsp:nvSpPr>
      <dsp:spPr>
        <a:xfrm>
          <a:off x="6539911"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27.67</a:t>
          </a:r>
          <a:endParaRPr lang="en-US" sz="2800" kern="1200" dirty="0">
            <a:latin typeface="Arial" panose="020B0604020202020204" pitchFamily="34" charset="0"/>
            <a:cs typeface="Arial" panose="020B0604020202020204" pitchFamily="34" charset="0"/>
          </a:endParaRPr>
        </a:p>
      </dsp:txBody>
      <dsp:txXfrm>
        <a:off x="6559925" y="2378841"/>
        <a:ext cx="1454897" cy="643310"/>
      </dsp:txXfrm>
    </dsp:sp>
    <dsp:sp modelId="{99BCE938-F437-4C2C-B0FF-1ACEF341C79A}">
      <dsp:nvSpPr>
        <dsp:cNvPr id="0" name=""/>
        <dsp:cNvSpPr/>
      </dsp:nvSpPr>
      <dsp:spPr>
        <a:xfrm>
          <a:off x="8128009"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EE5A22-B3AA-4FEA-A117-A98D25A40C81}">
      <dsp:nvSpPr>
        <dsp:cNvPr id="0" name=""/>
        <dsp:cNvSpPr/>
      </dsp:nvSpPr>
      <dsp:spPr>
        <a:xfrm>
          <a:off x="8561994"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Apr. 10th</a:t>
          </a:r>
        </a:p>
      </dsp:txBody>
      <dsp:txXfrm>
        <a:off x="8582008" y="2378841"/>
        <a:ext cx="1454897" cy="6433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10FB52-5A99-43CB-BAAA-9815D3237369}">
      <dsp:nvSpPr>
        <dsp:cNvPr id="0" name=""/>
        <dsp:cNvSpPr/>
      </dsp:nvSpPr>
      <dsp:spPr>
        <a:xfrm>
          <a:off x="39678"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24E9CA-79F4-4546-9CC4-69A9E2B6BFD1}">
      <dsp:nvSpPr>
        <dsp:cNvPr id="0" name=""/>
        <dsp:cNvSpPr/>
      </dsp:nvSpPr>
      <dsp:spPr>
        <a:xfrm>
          <a:off x="473663"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a:t>
          </a:r>
          <a:r>
            <a:rPr lang="en-US" sz="2400" kern="1200" dirty="0">
              <a:latin typeface="Arial" panose="020B0604020202020204" pitchFamily="34" charset="0"/>
              <a:cs typeface="Arial" panose="020B0604020202020204" pitchFamily="34" charset="0"/>
            </a:rPr>
            <a:t>152B</a:t>
          </a:r>
          <a:endParaRPr lang="en-US" sz="2000" kern="1200" dirty="0">
            <a:latin typeface="Arial" panose="020B0604020202020204" pitchFamily="34" charset="0"/>
            <a:cs typeface="Arial" panose="020B0604020202020204" pitchFamily="34" charset="0"/>
          </a:endParaRPr>
        </a:p>
      </dsp:txBody>
      <dsp:txXfrm>
        <a:off x="493677" y="2378841"/>
        <a:ext cx="1454897" cy="643310"/>
      </dsp:txXfrm>
    </dsp:sp>
    <dsp:sp modelId="{260817AD-D242-4C95-9196-9513A6A80BFC}">
      <dsp:nvSpPr>
        <dsp:cNvPr id="0" name=""/>
        <dsp:cNvSpPr/>
      </dsp:nvSpPr>
      <dsp:spPr>
        <a:xfrm>
          <a:off x="2061761"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186E45-63BF-421C-A317-EE8697D8106C}">
      <dsp:nvSpPr>
        <dsp:cNvPr id="0" name=""/>
        <dsp:cNvSpPr/>
      </dsp:nvSpPr>
      <dsp:spPr>
        <a:xfrm>
          <a:off x="2495745"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$976</a:t>
          </a:r>
        </a:p>
      </dsp:txBody>
      <dsp:txXfrm>
        <a:off x="2515759" y="2378841"/>
        <a:ext cx="1454897" cy="643310"/>
      </dsp:txXfrm>
    </dsp:sp>
    <dsp:sp modelId="{4E1D332C-7E29-4F89-85BC-48E85BDB4460}">
      <dsp:nvSpPr>
        <dsp:cNvPr id="0" name=""/>
        <dsp:cNvSpPr/>
      </dsp:nvSpPr>
      <dsp:spPr>
        <a:xfrm>
          <a:off x="4083844"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664805-97A9-42CD-BE7B-E727A0FC4263}">
      <dsp:nvSpPr>
        <dsp:cNvPr id="0" name=""/>
        <dsp:cNvSpPr/>
      </dsp:nvSpPr>
      <dsp:spPr>
        <a:xfrm>
          <a:off x="4517828"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1.49</a:t>
          </a:r>
        </a:p>
      </dsp:txBody>
      <dsp:txXfrm>
        <a:off x="4537842" y="2378841"/>
        <a:ext cx="1454897" cy="643310"/>
      </dsp:txXfrm>
    </dsp:sp>
    <dsp:sp modelId="{EE583844-B3C8-4E87-ABDB-AAD966F55BB7}">
      <dsp:nvSpPr>
        <dsp:cNvPr id="0" name=""/>
        <dsp:cNvSpPr/>
      </dsp:nvSpPr>
      <dsp:spPr>
        <a:xfrm>
          <a:off x="6105927"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00F066-F0BA-4667-80D6-D113C9004A8B}">
      <dsp:nvSpPr>
        <dsp:cNvPr id="0" name=""/>
        <dsp:cNvSpPr/>
      </dsp:nvSpPr>
      <dsp:spPr>
        <a:xfrm>
          <a:off x="6539911"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27.67</a:t>
          </a:r>
        </a:p>
      </dsp:txBody>
      <dsp:txXfrm>
        <a:off x="6559925" y="2378841"/>
        <a:ext cx="1454897" cy="643310"/>
      </dsp:txXfrm>
    </dsp:sp>
    <dsp:sp modelId="{99BCE938-F437-4C2C-B0FF-1ACEF341C79A}">
      <dsp:nvSpPr>
        <dsp:cNvPr id="0" name=""/>
        <dsp:cNvSpPr/>
      </dsp:nvSpPr>
      <dsp:spPr>
        <a:xfrm>
          <a:off x="8128009"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EE5A22-B3AA-4FEA-A117-A98D25A40C81}">
      <dsp:nvSpPr>
        <dsp:cNvPr id="0" name=""/>
        <dsp:cNvSpPr/>
      </dsp:nvSpPr>
      <dsp:spPr>
        <a:xfrm>
          <a:off x="8561994"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Apr. 10th</a:t>
          </a:r>
        </a:p>
      </dsp:txBody>
      <dsp:txXfrm>
        <a:off x="8582008" y="2378841"/>
        <a:ext cx="1454897" cy="6433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10FB52-5A99-43CB-BAAA-9815D3237369}">
      <dsp:nvSpPr>
        <dsp:cNvPr id="0" name=""/>
        <dsp:cNvSpPr/>
      </dsp:nvSpPr>
      <dsp:spPr>
        <a:xfrm>
          <a:off x="39678"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24E9CA-79F4-4546-9CC4-69A9E2B6BFD1}">
      <dsp:nvSpPr>
        <dsp:cNvPr id="0" name=""/>
        <dsp:cNvSpPr/>
      </dsp:nvSpPr>
      <dsp:spPr>
        <a:xfrm>
          <a:off x="473663"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$441B</a:t>
          </a:r>
        </a:p>
      </dsp:txBody>
      <dsp:txXfrm>
        <a:off x="493677" y="2378841"/>
        <a:ext cx="1454897" cy="643310"/>
      </dsp:txXfrm>
    </dsp:sp>
    <dsp:sp modelId="{260817AD-D242-4C95-9196-9513A6A80BFC}">
      <dsp:nvSpPr>
        <dsp:cNvPr id="0" name=""/>
        <dsp:cNvSpPr/>
      </dsp:nvSpPr>
      <dsp:spPr>
        <a:xfrm>
          <a:off x="2061761"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186E45-63BF-421C-A317-EE8697D8106C}">
      <dsp:nvSpPr>
        <dsp:cNvPr id="0" name=""/>
        <dsp:cNvSpPr/>
      </dsp:nvSpPr>
      <dsp:spPr>
        <a:xfrm>
          <a:off x="2495745"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$494</a:t>
          </a:r>
          <a:endParaRPr lang="en-US" sz="2800" kern="1200" dirty="0">
            <a:latin typeface="Arial" panose="020B0604020202020204" pitchFamily="34" charset="0"/>
            <a:cs typeface="Arial" panose="020B0604020202020204" pitchFamily="34" charset="0"/>
          </a:endParaRPr>
        </a:p>
      </dsp:txBody>
      <dsp:txXfrm>
        <a:off x="2515759" y="2378841"/>
        <a:ext cx="1454897" cy="643310"/>
      </dsp:txXfrm>
    </dsp:sp>
    <dsp:sp modelId="{4E1D332C-7E29-4F89-85BC-48E85BDB4460}">
      <dsp:nvSpPr>
        <dsp:cNvPr id="0" name=""/>
        <dsp:cNvSpPr/>
      </dsp:nvSpPr>
      <dsp:spPr>
        <a:xfrm>
          <a:off x="4083844"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664805-97A9-42CD-BE7B-E727A0FC4263}">
      <dsp:nvSpPr>
        <dsp:cNvPr id="0" name=""/>
        <dsp:cNvSpPr/>
      </dsp:nvSpPr>
      <dsp:spPr>
        <a:xfrm>
          <a:off x="4517828"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.84</a:t>
          </a:r>
        </a:p>
      </dsp:txBody>
      <dsp:txXfrm>
        <a:off x="4537842" y="2378841"/>
        <a:ext cx="1454897" cy="643310"/>
      </dsp:txXfrm>
    </dsp:sp>
    <dsp:sp modelId="{EE583844-B3C8-4E87-ABDB-AAD966F55BB7}">
      <dsp:nvSpPr>
        <dsp:cNvPr id="0" name=""/>
        <dsp:cNvSpPr/>
      </dsp:nvSpPr>
      <dsp:spPr>
        <a:xfrm>
          <a:off x="6105927"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00F066-F0BA-4667-80D6-D113C9004A8B}">
      <dsp:nvSpPr>
        <dsp:cNvPr id="0" name=""/>
        <dsp:cNvSpPr/>
      </dsp:nvSpPr>
      <dsp:spPr>
        <a:xfrm>
          <a:off x="6539911"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29.90</a:t>
          </a:r>
        </a:p>
      </dsp:txBody>
      <dsp:txXfrm>
        <a:off x="6559925" y="2378841"/>
        <a:ext cx="1454897" cy="643310"/>
      </dsp:txXfrm>
    </dsp:sp>
    <dsp:sp modelId="{99BCE938-F437-4C2C-B0FF-1ACEF341C79A}">
      <dsp:nvSpPr>
        <dsp:cNvPr id="0" name=""/>
        <dsp:cNvSpPr/>
      </dsp:nvSpPr>
      <dsp:spPr>
        <a:xfrm>
          <a:off x="8128009"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EE5A22-B3AA-4FEA-A117-A98D25A40C81}">
      <dsp:nvSpPr>
        <dsp:cNvPr id="0" name=""/>
        <dsp:cNvSpPr/>
      </dsp:nvSpPr>
      <dsp:spPr>
        <a:xfrm>
          <a:off x="8561994"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Apr. 30th</a:t>
          </a:r>
        </a:p>
      </dsp:txBody>
      <dsp:txXfrm>
        <a:off x="8582008" y="2378841"/>
        <a:ext cx="1454897" cy="6433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10FB52-5A99-43CB-BAAA-9815D3237369}">
      <dsp:nvSpPr>
        <dsp:cNvPr id="0" name=""/>
        <dsp:cNvSpPr/>
      </dsp:nvSpPr>
      <dsp:spPr>
        <a:xfrm>
          <a:off x="39678"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24E9CA-79F4-4546-9CC4-69A9E2B6BFD1}">
      <dsp:nvSpPr>
        <dsp:cNvPr id="0" name=""/>
        <dsp:cNvSpPr/>
      </dsp:nvSpPr>
      <dsp:spPr>
        <a:xfrm>
          <a:off x="473663"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$441B</a:t>
          </a:r>
        </a:p>
      </dsp:txBody>
      <dsp:txXfrm>
        <a:off x="493677" y="2378841"/>
        <a:ext cx="1454897" cy="643310"/>
      </dsp:txXfrm>
    </dsp:sp>
    <dsp:sp modelId="{260817AD-D242-4C95-9196-9513A6A80BFC}">
      <dsp:nvSpPr>
        <dsp:cNvPr id="0" name=""/>
        <dsp:cNvSpPr/>
      </dsp:nvSpPr>
      <dsp:spPr>
        <a:xfrm>
          <a:off x="2061761"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186E45-63BF-421C-A317-EE8697D8106C}">
      <dsp:nvSpPr>
        <dsp:cNvPr id="0" name=""/>
        <dsp:cNvSpPr/>
      </dsp:nvSpPr>
      <dsp:spPr>
        <a:xfrm>
          <a:off x="2495745"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$494</a:t>
          </a:r>
          <a:endParaRPr lang="en-US" sz="2800" kern="1200" dirty="0">
            <a:latin typeface="Arial" panose="020B0604020202020204" pitchFamily="34" charset="0"/>
            <a:cs typeface="Arial" panose="020B0604020202020204" pitchFamily="34" charset="0"/>
          </a:endParaRPr>
        </a:p>
      </dsp:txBody>
      <dsp:txXfrm>
        <a:off x="2515759" y="2378841"/>
        <a:ext cx="1454897" cy="643310"/>
      </dsp:txXfrm>
    </dsp:sp>
    <dsp:sp modelId="{4E1D332C-7E29-4F89-85BC-48E85BDB4460}">
      <dsp:nvSpPr>
        <dsp:cNvPr id="0" name=""/>
        <dsp:cNvSpPr/>
      </dsp:nvSpPr>
      <dsp:spPr>
        <a:xfrm>
          <a:off x="4083844"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664805-97A9-42CD-BE7B-E727A0FC4263}">
      <dsp:nvSpPr>
        <dsp:cNvPr id="0" name=""/>
        <dsp:cNvSpPr/>
      </dsp:nvSpPr>
      <dsp:spPr>
        <a:xfrm>
          <a:off x="4517828"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.84</a:t>
          </a:r>
        </a:p>
      </dsp:txBody>
      <dsp:txXfrm>
        <a:off x="4537842" y="2378841"/>
        <a:ext cx="1454897" cy="643310"/>
      </dsp:txXfrm>
    </dsp:sp>
    <dsp:sp modelId="{EE583844-B3C8-4E87-ABDB-AAD966F55BB7}">
      <dsp:nvSpPr>
        <dsp:cNvPr id="0" name=""/>
        <dsp:cNvSpPr/>
      </dsp:nvSpPr>
      <dsp:spPr>
        <a:xfrm>
          <a:off x="6105927"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00F066-F0BA-4667-80D6-D113C9004A8B}">
      <dsp:nvSpPr>
        <dsp:cNvPr id="0" name=""/>
        <dsp:cNvSpPr/>
      </dsp:nvSpPr>
      <dsp:spPr>
        <a:xfrm>
          <a:off x="6539911"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29.90</a:t>
          </a:r>
        </a:p>
      </dsp:txBody>
      <dsp:txXfrm>
        <a:off x="6559925" y="2378841"/>
        <a:ext cx="1454897" cy="643310"/>
      </dsp:txXfrm>
    </dsp:sp>
    <dsp:sp modelId="{99BCE938-F437-4C2C-B0FF-1ACEF341C79A}">
      <dsp:nvSpPr>
        <dsp:cNvPr id="0" name=""/>
        <dsp:cNvSpPr/>
      </dsp:nvSpPr>
      <dsp:spPr>
        <a:xfrm>
          <a:off x="8128009"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EE5A22-B3AA-4FEA-A117-A98D25A40C81}">
      <dsp:nvSpPr>
        <dsp:cNvPr id="0" name=""/>
        <dsp:cNvSpPr/>
      </dsp:nvSpPr>
      <dsp:spPr>
        <a:xfrm>
          <a:off x="8561994"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Apr. 30th</a:t>
          </a:r>
        </a:p>
      </dsp:txBody>
      <dsp:txXfrm>
        <a:off x="8582008" y="2378841"/>
        <a:ext cx="1454897" cy="64331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10FB52-5A99-43CB-BAAA-9815D3237369}">
      <dsp:nvSpPr>
        <dsp:cNvPr id="0" name=""/>
        <dsp:cNvSpPr/>
      </dsp:nvSpPr>
      <dsp:spPr>
        <a:xfrm>
          <a:off x="39678"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24E9CA-79F4-4546-9CC4-69A9E2B6BFD1}">
      <dsp:nvSpPr>
        <dsp:cNvPr id="0" name=""/>
        <dsp:cNvSpPr/>
      </dsp:nvSpPr>
      <dsp:spPr>
        <a:xfrm>
          <a:off x="473663"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a:t>
          </a:r>
          <a:r>
            <a:rPr lang="en-US" sz="2400" kern="1200" dirty="0">
              <a:latin typeface="Arial" panose="020B0604020202020204" pitchFamily="34" charset="0"/>
              <a:cs typeface="Arial" panose="020B0604020202020204" pitchFamily="34" charset="0"/>
            </a:rPr>
            <a:t>152B</a:t>
          </a:r>
          <a:endParaRPr lang="en-US" sz="2000" kern="1200" dirty="0">
            <a:latin typeface="Arial" panose="020B0604020202020204" pitchFamily="34" charset="0"/>
            <a:cs typeface="Arial" panose="020B0604020202020204" pitchFamily="34" charset="0"/>
          </a:endParaRPr>
        </a:p>
      </dsp:txBody>
      <dsp:txXfrm>
        <a:off x="493677" y="2378841"/>
        <a:ext cx="1454897" cy="643310"/>
      </dsp:txXfrm>
    </dsp:sp>
    <dsp:sp modelId="{260817AD-D242-4C95-9196-9513A6A80BFC}">
      <dsp:nvSpPr>
        <dsp:cNvPr id="0" name=""/>
        <dsp:cNvSpPr/>
      </dsp:nvSpPr>
      <dsp:spPr>
        <a:xfrm>
          <a:off x="2061761"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186E45-63BF-421C-A317-EE8697D8106C}">
      <dsp:nvSpPr>
        <dsp:cNvPr id="0" name=""/>
        <dsp:cNvSpPr/>
      </dsp:nvSpPr>
      <dsp:spPr>
        <a:xfrm>
          <a:off x="2495745"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$976</a:t>
          </a:r>
        </a:p>
      </dsp:txBody>
      <dsp:txXfrm>
        <a:off x="2515759" y="2378841"/>
        <a:ext cx="1454897" cy="643310"/>
      </dsp:txXfrm>
    </dsp:sp>
    <dsp:sp modelId="{4E1D332C-7E29-4F89-85BC-48E85BDB4460}">
      <dsp:nvSpPr>
        <dsp:cNvPr id="0" name=""/>
        <dsp:cNvSpPr/>
      </dsp:nvSpPr>
      <dsp:spPr>
        <a:xfrm>
          <a:off x="4083844"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664805-97A9-42CD-BE7B-E727A0FC4263}">
      <dsp:nvSpPr>
        <dsp:cNvPr id="0" name=""/>
        <dsp:cNvSpPr/>
      </dsp:nvSpPr>
      <dsp:spPr>
        <a:xfrm>
          <a:off x="4517828"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1.49</a:t>
          </a:r>
        </a:p>
      </dsp:txBody>
      <dsp:txXfrm>
        <a:off x="4537842" y="2378841"/>
        <a:ext cx="1454897" cy="643310"/>
      </dsp:txXfrm>
    </dsp:sp>
    <dsp:sp modelId="{EE583844-B3C8-4E87-ABDB-AAD966F55BB7}">
      <dsp:nvSpPr>
        <dsp:cNvPr id="0" name=""/>
        <dsp:cNvSpPr/>
      </dsp:nvSpPr>
      <dsp:spPr>
        <a:xfrm>
          <a:off x="6105927"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00F066-F0BA-4667-80D6-D113C9004A8B}">
      <dsp:nvSpPr>
        <dsp:cNvPr id="0" name=""/>
        <dsp:cNvSpPr/>
      </dsp:nvSpPr>
      <dsp:spPr>
        <a:xfrm>
          <a:off x="6539911"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27.67</a:t>
          </a:r>
        </a:p>
      </dsp:txBody>
      <dsp:txXfrm>
        <a:off x="6559925" y="2378841"/>
        <a:ext cx="1454897" cy="643310"/>
      </dsp:txXfrm>
    </dsp:sp>
    <dsp:sp modelId="{99BCE938-F437-4C2C-B0FF-1ACEF341C79A}">
      <dsp:nvSpPr>
        <dsp:cNvPr id="0" name=""/>
        <dsp:cNvSpPr/>
      </dsp:nvSpPr>
      <dsp:spPr>
        <a:xfrm>
          <a:off x="8128009" y="1757244"/>
          <a:ext cx="1770305" cy="683338"/>
        </a:xfrm>
        <a:prstGeom prst="chevron">
          <a:avLst>
            <a:gd name="adj" fmla="val 40000"/>
          </a:avLst>
        </a:prstGeom>
        <a:gradFill rotWithShape="0">
          <a:gsLst>
            <a:gs pos="31000">
              <a:schemeClr val="tx1">
                <a:lumMod val="85000"/>
                <a:lumOff val="15000"/>
              </a:schemeClr>
            </a:gs>
            <a:gs pos="75000">
              <a:schemeClr val="tx1">
                <a:lumMod val="65000"/>
                <a:lumOff val="35000"/>
              </a:schemeClr>
            </a:gs>
          </a:gsLst>
          <a:lin ang="5400000" scaled="1"/>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EE5A22-B3AA-4FEA-A117-A98D25A40C81}">
      <dsp:nvSpPr>
        <dsp:cNvPr id="0" name=""/>
        <dsp:cNvSpPr/>
      </dsp:nvSpPr>
      <dsp:spPr>
        <a:xfrm>
          <a:off x="8561994" y="2358827"/>
          <a:ext cx="1494925" cy="683338"/>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Apr. 10th</a:t>
          </a:r>
        </a:p>
      </dsp:txBody>
      <dsp:txXfrm>
        <a:off x="8582008" y="2378841"/>
        <a:ext cx="1454897" cy="643310"/>
      </dsp:txXfrm>
    </dsp:sp>
  </dsp:spTree>
</dsp:drawing>
</file>

<file path=ppt/diagrams/layout1.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EEF7DB-98A8-0A4B-BC49-72DF2CF101FD}" type="datetimeFigureOut">
              <a:rPr lang="en-US" smtClean="0"/>
              <a:t>7/17/2026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084D5C-214B-3946-B118-A5DDAEA73A66}" type="slidenum">
              <a:rPr lang="en-US" smtClean="0"/>
              <a:t>‹#›</a:t>
            </a:fld>
            <a:endParaRPr lang="en-US"/>
          </a:p>
        </p:txBody>
      </p:sp>
    </p:spTree>
    <p:extLst>
      <p:ext uri="{BB962C8B-B14F-4D97-AF65-F5344CB8AC3E}">
        <p14:creationId xmlns:p14="http://schemas.microsoft.com/office/powerpoint/2010/main" val="11375587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F98A2-EC18-4F7B-824C-6A0A816FD9FC}" type="slidenum">
              <a:rPr lang="en-US" smtClean="0"/>
              <a:t>1</a:t>
            </a:fld>
            <a:endParaRPr lang="en-US"/>
          </a:p>
        </p:txBody>
      </p:sp>
    </p:spTree>
    <p:extLst>
      <p:ext uri="{BB962C8B-B14F-4D97-AF65-F5344CB8AC3E}">
        <p14:creationId xmlns:p14="http://schemas.microsoft.com/office/powerpoint/2010/main" val="20103986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084D5C-214B-3946-B118-A5DDAEA73A66}" type="slidenum">
              <a:rPr lang="en-US" smtClean="0"/>
              <a:t>11</a:t>
            </a:fld>
            <a:endParaRPr lang="en-US"/>
          </a:p>
        </p:txBody>
      </p:sp>
    </p:spTree>
    <p:extLst>
      <p:ext uri="{BB962C8B-B14F-4D97-AF65-F5344CB8AC3E}">
        <p14:creationId xmlns:p14="http://schemas.microsoft.com/office/powerpoint/2010/main" val="40719389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B438E-D149-7CB6-CB6A-CFE5C2DF47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FF0A3D-83C0-992A-5B25-E410A065DE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370952-FBD1-8AB8-B969-85DE5E42469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9B0FA5-8F92-9711-836C-0ED78FE62B09}"/>
              </a:ext>
            </a:extLst>
          </p:cNvPr>
          <p:cNvSpPr>
            <a:spLocks noGrp="1"/>
          </p:cNvSpPr>
          <p:nvPr>
            <p:ph type="sldNum" sz="quarter" idx="5"/>
          </p:nvPr>
        </p:nvSpPr>
        <p:spPr/>
        <p:txBody>
          <a:bodyPr/>
          <a:lstStyle/>
          <a:p>
            <a:fld id="{D4084D5C-214B-3946-B118-A5DDAEA73A66}" type="slidenum">
              <a:rPr lang="en-US" smtClean="0"/>
              <a:t>12</a:t>
            </a:fld>
            <a:endParaRPr lang="en-US"/>
          </a:p>
        </p:txBody>
      </p:sp>
    </p:spTree>
    <p:extLst>
      <p:ext uri="{BB962C8B-B14F-4D97-AF65-F5344CB8AC3E}">
        <p14:creationId xmlns:p14="http://schemas.microsoft.com/office/powerpoint/2010/main" val="36523310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B55CC-8169-60C3-1E76-0E7C036F99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4FE14A-9CD1-4E8D-EE86-C25022A9A0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F1FB6D-E257-B2EE-AE44-8945A356AC7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8CA5734-92D2-F8F6-3ED8-66A51CC2CD58}"/>
              </a:ext>
            </a:extLst>
          </p:cNvPr>
          <p:cNvSpPr>
            <a:spLocks noGrp="1"/>
          </p:cNvSpPr>
          <p:nvPr>
            <p:ph type="sldNum" sz="quarter" idx="5"/>
          </p:nvPr>
        </p:nvSpPr>
        <p:spPr/>
        <p:txBody>
          <a:bodyPr/>
          <a:lstStyle/>
          <a:p>
            <a:fld id="{FEDF98A2-EC18-4F7B-824C-6A0A816FD9FC}" type="slidenum">
              <a:rPr lang="en-US" smtClean="0"/>
              <a:t>13</a:t>
            </a:fld>
            <a:endParaRPr lang="en-US"/>
          </a:p>
        </p:txBody>
      </p:sp>
    </p:spTree>
    <p:extLst>
      <p:ext uri="{BB962C8B-B14F-4D97-AF65-F5344CB8AC3E}">
        <p14:creationId xmlns:p14="http://schemas.microsoft.com/office/powerpoint/2010/main" val="42684674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3D2DA-B03E-7584-9923-B8AB3A3758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24A315-00BC-C13B-C1E4-8348862A83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4D6E66-5ED8-AC94-08C5-FE9666A07C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5770F68-8BC8-C1C7-9AFA-44357B1A0ABA}"/>
              </a:ext>
            </a:extLst>
          </p:cNvPr>
          <p:cNvSpPr>
            <a:spLocks noGrp="1"/>
          </p:cNvSpPr>
          <p:nvPr>
            <p:ph type="sldNum" sz="quarter" idx="5"/>
          </p:nvPr>
        </p:nvSpPr>
        <p:spPr/>
        <p:txBody>
          <a:bodyPr/>
          <a:lstStyle/>
          <a:p>
            <a:fld id="{D4084D5C-214B-3946-B118-A5DDAEA73A66}" type="slidenum">
              <a:rPr lang="en-US" smtClean="0"/>
              <a:t>14</a:t>
            </a:fld>
            <a:endParaRPr lang="en-US"/>
          </a:p>
        </p:txBody>
      </p:sp>
    </p:spTree>
    <p:extLst>
      <p:ext uri="{BB962C8B-B14F-4D97-AF65-F5344CB8AC3E}">
        <p14:creationId xmlns:p14="http://schemas.microsoft.com/office/powerpoint/2010/main" val="41778385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83FF3-FEE7-61D3-B24F-9E7BD14DA9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6FE149-5D9A-C6EE-D47D-830B0264E3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8346F2-7CA2-F740-061C-A092C301CE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BE52183-08DC-9A57-AA18-69EC1C7448BB}"/>
              </a:ext>
            </a:extLst>
          </p:cNvPr>
          <p:cNvSpPr>
            <a:spLocks noGrp="1"/>
          </p:cNvSpPr>
          <p:nvPr>
            <p:ph type="sldNum" sz="quarter" idx="5"/>
          </p:nvPr>
        </p:nvSpPr>
        <p:spPr/>
        <p:txBody>
          <a:bodyPr/>
          <a:lstStyle/>
          <a:p>
            <a:fld id="{D4084D5C-214B-3946-B118-A5DDAEA73A66}" type="slidenum">
              <a:rPr lang="en-US" smtClean="0"/>
              <a:t>15</a:t>
            </a:fld>
            <a:endParaRPr lang="en-US"/>
          </a:p>
        </p:txBody>
      </p:sp>
    </p:spTree>
    <p:extLst>
      <p:ext uri="{BB962C8B-B14F-4D97-AF65-F5344CB8AC3E}">
        <p14:creationId xmlns:p14="http://schemas.microsoft.com/office/powerpoint/2010/main" val="30143339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A3B84-D600-9760-3B2D-40F7826277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D166B7-E080-5797-CA62-208E3B0FF3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6FC43C-4712-D980-32D6-19DDFFDBCB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DBC1FF0-E083-1488-AC78-9C60094BCF80}"/>
              </a:ext>
            </a:extLst>
          </p:cNvPr>
          <p:cNvSpPr>
            <a:spLocks noGrp="1"/>
          </p:cNvSpPr>
          <p:nvPr>
            <p:ph type="sldNum" sz="quarter" idx="5"/>
          </p:nvPr>
        </p:nvSpPr>
        <p:spPr/>
        <p:txBody>
          <a:bodyPr/>
          <a:lstStyle/>
          <a:p>
            <a:fld id="{D4084D5C-214B-3946-B118-A5DDAEA73A66}" type="slidenum">
              <a:rPr lang="en-US" smtClean="0"/>
              <a:t>16</a:t>
            </a:fld>
            <a:endParaRPr lang="en-US"/>
          </a:p>
        </p:txBody>
      </p:sp>
    </p:spTree>
    <p:extLst>
      <p:ext uri="{BB962C8B-B14F-4D97-AF65-F5344CB8AC3E}">
        <p14:creationId xmlns:p14="http://schemas.microsoft.com/office/powerpoint/2010/main" val="15707001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1B45F-0FB9-B6C6-7C7F-2AD2B63025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263F63-3E44-02A0-2E10-75D66F9D4C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AA8D91-6902-7729-FA06-200A7C41F95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7A45DB-361F-EEDF-2634-120BC3465946}"/>
              </a:ext>
            </a:extLst>
          </p:cNvPr>
          <p:cNvSpPr>
            <a:spLocks noGrp="1"/>
          </p:cNvSpPr>
          <p:nvPr>
            <p:ph type="sldNum" sz="quarter" idx="5"/>
          </p:nvPr>
        </p:nvSpPr>
        <p:spPr/>
        <p:txBody>
          <a:bodyPr/>
          <a:lstStyle/>
          <a:p>
            <a:fld id="{D4084D5C-214B-3946-B118-A5DDAEA73A66}" type="slidenum">
              <a:rPr lang="en-US" smtClean="0"/>
              <a:t>17</a:t>
            </a:fld>
            <a:endParaRPr lang="en-US"/>
          </a:p>
        </p:txBody>
      </p:sp>
    </p:spTree>
    <p:extLst>
      <p:ext uri="{BB962C8B-B14F-4D97-AF65-F5344CB8AC3E}">
        <p14:creationId xmlns:p14="http://schemas.microsoft.com/office/powerpoint/2010/main" val="26467316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8F1D5-324B-9499-2B54-A4665CFD30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95A1A6-0FA2-F355-B45F-C340F22715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289515-44BA-A9C0-A546-5D17C4E503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28E054D-D921-C879-26A2-FCF44A28881B}"/>
              </a:ext>
            </a:extLst>
          </p:cNvPr>
          <p:cNvSpPr>
            <a:spLocks noGrp="1"/>
          </p:cNvSpPr>
          <p:nvPr>
            <p:ph type="sldNum" sz="quarter" idx="5"/>
          </p:nvPr>
        </p:nvSpPr>
        <p:spPr/>
        <p:txBody>
          <a:bodyPr/>
          <a:lstStyle/>
          <a:p>
            <a:fld id="{D4084D5C-214B-3946-B118-A5DDAEA73A66}" type="slidenum">
              <a:rPr lang="en-US" smtClean="0"/>
              <a:t>18</a:t>
            </a:fld>
            <a:endParaRPr lang="en-US"/>
          </a:p>
        </p:txBody>
      </p:sp>
    </p:spTree>
    <p:extLst>
      <p:ext uri="{BB962C8B-B14F-4D97-AF65-F5344CB8AC3E}">
        <p14:creationId xmlns:p14="http://schemas.microsoft.com/office/powerpoint/2010/main" val="1171999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A03A4-4BCF-5697-F0C6-C2CA778B62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9C69C9-69FD-C141-09B6-2D2A28417E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BE8B64-1F0B-A650-4C73-A9AD74AC66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918035-1335-83F4-79CE-AD298C6D337A}"/>
              </a:ext>
            </a:extLst>
          </p:cNvPr>
          <p:cNvSpPr>
            <a:spLocks noGrp="1"/>
          </p:cNvSpPr>
          <p:nvPr>
            <p:ph type="sldNum" sz="quarter" idx="5"/>
          </p:nvPr>
        </p:nvSpPr>
        <p:spPr/>
        <p:txBody>
          <a:bodyPr/>
          <a:lstStyle/>
          <a:p>
            <a:fld id="{FEDF98A2-EC18-4F7B-824C-6A0A816FD9FC}" type="slidenum">
              <a:rPr lang="en-US" smtClean="0"/>
              <a:t>2</a:t>
            </a:fld>
            <a:endParaRPr lang="en-US"/>
          </a:p>
        </p:txBody>
      </p:sp>
    </p:spTree>
    <p:extLst>
      <p:ext uri="{BB962C8B-B14F-4D97-AF65-F5344CB8AC3E}">
        <p14:creationId xmlns:p14="http://schemas.microsoft.com/office/powerpoint/2010/main" val="3455850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084D5C-214B-3946-B118-A5DDAEA73A66}" type="slidenum">
              <a:rPr lang="en-US" smtClean="0"/>
              <a:t>3</a:t>
            </a:fld>
            <a:endParaRPr lang="en-US"/>
          </a:p>
        </p:txBody>
      </p:sp>
    </p:spTree>
    <p:extLst>
      <p:ext uri="{BB962C8B-B14F-4D97-AF65-F5344CB8AC3E}">
        <p14:creationId xmlns:p14="http://schemas.microsoft.com/office/powerpoint/2010/main" val="41808650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950E4-759B-F136-1AE9-186468BE05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0ED83D-7073-608C-24C6-B4DEC823BD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66C1B0-0E25-BD75-47DB-6BD8A3AD596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739A1D-3B1C-0417-4033-0CA52A5DD830}"/>
              </a:ext>
            </a:extLst>
          </p:cNvPr>
          <p:cNvSpPr>
            <a:spLocks noGrp="1"/>
          </p:cNvSpPr>
          <p:nvPr>
            <p:ph type="sldNum" sz="quarter" idx="5"/>
          </p:nvPr>
        </p:nvSpPr>
        <p:spPr/>
        <p:txBody>
          <a:bodyPr/>
          <a:lstStyle/>
          <a:p>
            <a:fld id="{FEDF98A2-EC18-4F7B-824C-6A0A816FD9FC}" type="slidenum">
              <a:rPr lang="en-US" smtClean="0"/>
              <a:t>4</a:t>
            </a:fld>
            <a:endParaRPr lang="en-US"/>
          </a:p>
        </p:txBody>
      </p:sp>
    </p:spTree>
    <p:extLst>
      <p:ext uri="{BB962C8B-B14F-4D97-AF65-F5344CB8AC3E}">
        <p14:creationId xmlns:p14="http://schemas.microsoft.com/office/powerpoint/2010/main" val="1895021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E33C4-EA25-B231-AC76-AF6ED6A63A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26921A-A539-5043-33AE-9ABADF6228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2DA1B2-A6F1-6052-4BB4-943D878633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69D8D8-6CD3-7842-5E35-C1DD22EA27A4}"/>
              </a:ext>
            </a:extLst>
          </p:cNvPr>
          <p:cNvSpPr>
            <a:spLocks noGrp="1"/>
          </p:cNvSpPr>
          <p:nvPr>
            <p:ph type="sldNum" sz="quarter" idx="5"/>
          </p:nvPr>
        </p:nvSpPr>
        <p:spPr/>
        <p:txBody>
          <a:bodyPr/>
          <a:lstStyle/>
          <a:p>
            <a:fld id="{FEDF98A2-EC18-4F7B-824C-6A0A816FD9FC}" type="slidenum">
              <a:rPr lang="en-US" smtClean="0"/>
              <a:t>5</a:t>
            </a:fld>
            <a:endParaRPr lang="en-US"/>
          </a:p>
        </p:txBody>
      </p:sp>
    </p:spTree>
    <p:extLst>
      <p:ext uri="{BB962C8B-B14F-4D97-AF65-F5344CB8AC3E}">
        <p14:creationId xmlns:p14="http://schemas.microsoft.com/office/powerpoint/2010/main" val="961464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084D5C-214B-3946-B118-A5DDAEA73A66}" type="slidenum">
              <a:rPr lang="en-US" smtClean="0"/>
              <a:t>6</a:t>
            </a:fld>
            <a:endParaRPr lang="en-US"/>
          </a:p>
        </p:txBody>
      </p:sp>
    </p:spTree>
    <p:extLst>
      <p:ext uri="{BB962C8B-B14F-4D97-AF65-F5344CB8AC3E}">
        <p14:creationId xmlns:p14="http://schemas.microsoft.com/office/powerpoint/2010/main" val="29457066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9F2CC-4833-C2D5-D161-0551751D71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043B42-A904-1BED-4450-72C5872BB5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947603-7311-ECDF-2FAC-49C4183DEF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CF637F2-341D-56C0-6C80-206D0E140E28}"/>
              </a:ext>
            </a:extLst>
          </p:cNvPr>
          <p:cNvSpPr>
            <a:spLocks noGrp="1"/>
          </p:cNvSpPr>
          <p:nvPr>
            <p:ph type="sldNum" sz="quarter" idx="5"/>
          </p:nvPr>
        </p:nvSpPr>
        <p:spPr/>
        <p:txBody>
          <a:bodyPr/>
          <a:lstStyle/>
          <a:p>
            <a:fld id="{D4084D5C-214B-3946-B118-A5DDAEA73A66}" type="slidenum">
              <a:rPr lang="en-US" smtClean="0"/>
              <a:t>7</a:t>
            </a:fld>
            <a:endParaRPr lang="en-US"/>
          </a:p>
        </p:txBody>
      </p:sp>
    </p:spTree>
    <p:extLst>
      <p:ext uri="{BB962C8B-B14F-4D97-AF65-F5344CB8AC3E}">
        <p14:creationId xmlns:p14="http://schemas.microsoft.com/office/powerpoint/2010/main" val="11166257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0DBD2-A3DC-A59A-F347-1DE72B8DDE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0591A6-3C47-F8AB-56E7-C42D0707B7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696558-3159-3CE0-C913-7088B606E6E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9F05D6-C3FD-96FC-A012-A213B1140807}"/>
              </a:ext>
            </a:extLst>
          </p:cNvPr>
          <p:cNvSpPr>
            <a:spLocks noGrp="1"/>
          </p:cNvSpPr>
          <p:nvPr>
            <p:ph type="sldNum" sz="quarter" idx="5"/>
          </p:nvPr>
        </p:nvSpPr>
        <p:spPr/>
        <p:txBody>
          <a:bodyPr/>
          <a:lstStyle/>
          <a:p>
            <a:fld id="{FEDF98A2-EC18-4F7B-824C-6A0A816FD9FC}" type="slidenum">
              <a:rPr lang="en-US" smtClean="0"/>
              <a:t>9</a:t>
            </a:fld>
            <a:endParaRPr lang="en-US"/>
          </a:p>
        </p:txBody>
      </p:sp>
    </p:spTree>
    <p:extLst>
      <p:ext uri="{BB962C8B-B14F-4D97-AF65-F5344CB8AC3E}">
        <p14:creationId xmlns:p14="http://schemas.microsoft.com/office/powerpoint/2010/main" val="1884757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546C2-A50D-9129-9B05-DCA4FEE633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9D10E3-B40A-EC23-686F-FF4A804278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D6208F-F9F4-2B8B-F6F0-668D93726EC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C96721-6501-F73C-301F-11A4FDC22A4E}"/>
              </a:ext>
            </a:extLst>
          </p:cNvPr>
          <p:cNvSpPr>
            <a:spLocks noGrp="1"/>
          </p:cNvSpPr>
          <p:nvPr>
            <p:ph type="sldNum" sz="quarter" idx="5"/>
          </p:nvPr>
        </p:nvSpPr>
        <p:spPr/>
        <p:txBody>
          <a:bodyPr/>
          <a:lstStyle/>
          <a:p>
            <a:fld id="{FEDF98A2-EC18-4F7B-824C-6A0A816FD9FC}" type="slidenum">
              <a:rPr lang="en-US" smtClean="0"/>
              <a:t>10</a:t>
            </a:fld>
            <a:endParaRPr lang="en-US"/>
          </a:p>
        </p:txBody>
      </p:sp>
    </p:spTree>
    <p:extLst>
      <p:ext uri="{BB962C8B-B14F-4D97-AF65-F5344CB8AC3E}">
        <p14:creationId xmlns:p14="http://schemas.microsoft.com/office/powerpoint/2010/main" val="31563113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1A614-59B0-8214-9EF5-B6F9294D99C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7DD8906-9840-28B6-9709-D2C86F2499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3011A5C-BAC0-3A7F-C9A3-B70FCF49D7DB}"/>
              </a:ext>
            </a:extLst>
          </p:cNvPr>
          <p:cNvSpPr>
            <a:spLocks noGrp="1"/>
          </p:cNvSpPr>
          <p:nvPr>
            <p:ph type="dt" sz="half" idx="10"/>
          </p:nvPr>
        </p:nvSpPr>
        <p:spPr/>
        <p:txBody>
          <a:bodyPr/>
          <a:lstStyle/>
          <a:p>
            <a:fld id="{DEFCD693-B537-AE41-B17A-2F6B8048C115}" type="datetimeFigureOut">
              <a:rPr lang="en-US" smtClean="0"/>
              <a:t>7/17/2026</a:t>
            </a:fld>
            <a:endParaRPr lang="en-US"/>
          </a:p>
        </p:txBody>
      </p:sp>
      <p:sp>
        <p:nvSpPr>
          <p:cNvPr id="5" name="Footer Placeholder 4">
            <a:extLst>
              <a:ext uri="{FF2B5EF4-FFF2-40B4-BE49-F238E27FC236}">
                <a16:creationId xmlns:a16="http://schemas.microsoft.com/office/drawing/2014/main" id="{36D27B14-0D72-D3E2-29EC-75FE2F8E1E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BBA38B-8AA6-C670-DF0A-EF41FBCE7CB8}"/>
              </a:ext>
            </a:extLst>
          </p:cNvPr>
          <p:cNvSpPr>
            <a:spLocks noGrp="1"/>
          </p:cNvSpPr>
          <p:nvPr>
            <p:ph type="sldNum" sz="quarter" idx="12"/>
          </p:nvPr>
        </p:nvSpPr>
        <p:spPr/>
        <p:txBody>
          <a:bodyPr/>
          <a:lstStyle/>
          <a:p>
            <a:fld id="{0DCA1009-671B-F64E-AB02-786F059BB734}" type="slidenum">
              <a:rPr lang="en-US" smtClean="0"/>
              <a:t>‹#›</a:t>
            </a:fld>
            <a:endParaRPr lang="en-US"/>
          </a:p>
        </p:txBody>
      </p:sp>
    </p:spTree>
    <p:extLst>
      <p:ext uri="{BB962C8B-B14F-4D97-AF65-F5344CB8AC3E}">
        <p14:creationId xmlns:p14="http://schemas.microsoft.com/office/powerpoint/2010/main" val="296298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FF380-D50C-AF71-42AC-77946521FFD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6402B67-8A85-BA13-BA64-C46B9E35C54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0A0B40-06A8-6825-C14C-F14A7EAC0B23}"/>
              </a:ext>
            </a:extLst>
          </p:cNvPr>
          <p:cNvSpPr>
            <a:spLocks noGrp="1"/>
          </p:cNvSpPr>
          <p:nvPr>
            <p:ph type="dt" sz="half" idx="10"/>
          </p:nvPr>
        </p:nvSpPr>
        <p:spPr/>
        <p:txBody>
          <a:bodyPr/>
          <a:lstStyle/>
          <a:p>
            <a:fld id="{DEFCD693-B537-AE41-B17A-2F6B8048C115}" type="datetimeFigureOut">
              <a:rPr lang="en-US" smtClean="0"/>
              <a:t>7/17/2026</a:t>
            </a:fld>
            <a:endParaRPr lang="en-US"/>
          </a:p>
        </p:txBody>
      </p:sp>
      <p:sp>
        <p:nvSpPr>
          <p:cNvPr id="5" name="Footer Placeholder 4">
            <a:extLst>
              <a:ext uri="{FF2B5EF4-FFF2-40B4-BE49-F238E27FC236}">
                <a16:creationId xmlns:a16="http://schemas.microsoft.com/office/drawing/2014/main" id="{58461495-E97E-727E-5D90-C2ACD8568B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9A68FA-9B78-69E6-9334-170DE4515C4C}"/>
              </a:ext>
            </a:extLst>
          </p:cNvPr>
          <p:cNvSpPr>
            <a:spLocks noGrp="1"/>
          </p:cNvSpPr>
          <p:nvPr>
            <p:ph type="sldNum" sz="quarter" idx="12"/>
          </p:nvPr>
        </p:nvSpPr>
        <p:spPr/>
        <p:txBody>
          <a:bodyPr/>
          <a:lstStyle/>
          <a:p>
            <a:fld id="{0DCA1009-671B-F64E-AB02-786F059BB734}" type="slidenum">
              <a:rPr lang="en-US" smtClean="0"/>
              <a:t>‹#›</a:t>
            </a:fld>
            <a:endParaRPr lang="en-US"/>
          </a:p>
        </p:txBody>
      </p:sp>
    </p:spTree>
    <p:extLst>
      <p:ext uri="{BB962C8B-B14F-4D97-AF65-F5344CB8AC3E}">
        <p14:creationId xmlns:p14="http://schemas.microsoft.com/office/powerpoint/2010/main" val="28874263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8757FB-60C6-14CC-A3E4-F83CED7E6AF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8008600-8C1B-52F1-1361-C328692AFD1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1015B5-0FB9-22DE-1496-9754FA13BEA1}"/>
              </a:ext>
            </a:extLst>
          </p:cNvPr>
          <p:cNvSpPr>
            <a:spLocks noGrp="1"/>
          </p:cNvSpPr>
          <p:nvPr>
            <p:ph type="dt" sz="half" idx="10"/>
          </p:nvPr>
        </p:nvSpPr>
        <p:spPr/>
        <p:txBody>
          <a:bodyPr/>
          <a:lstStyle/>
          <a:p>
            <a:fld id="{DEFCD693-B537-AE41-B17A-2F6B8048C115}" type="datetimeFigureOut">
              <a:rPr lang="en-US" smtClean="0"/>
              <a:t>7/17/2026</a:t>
            </a:fld>
            <a:endParaRPr lang="en-US"/>
          </a:p>
        </p:txBody>
      </p:sp>
      <p:sp>
        <p:nvSpPr>
          <p:cNvPr id="5" name="Footer Placeholder 4">
            <a:extLst>
              <a:ext uri="{FF2B5EF4-FFF2-40B4-BE49-F238E27FC236}">
                <a16:creationId xmlns:a16="http://schemas.microsoft.com/office/drawing/2014/main" id="{F596D1FD-54F2-1D8A-014E-E8D02CBA2B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855FFF-FDFD-8336-0E6F-43B429281395}"/>
              </a:ext>
            </a:extLst>
          </p:cNvPr>
          <p:cNvSpPr>
            <a:spLocks noGrp="1"/>
          </p:cNvSpPr>
          <p:nvPr>
            <p:ph type="sldNum" sz="quarter" idx="12"/>
          </p:nvPr>
        </p:nvSpPr>
        <p:spPr/>
        <p:txBody>
          <a:bodyPr/>
          <a:lstStyle/>
          <a:p>
            <a:fld id="{0DCA1009-671B-F64E-AB02-786F059BB734}" type="slidenum">
              <a:rPr lang="en-US" smtClean="0"/>
              <a:t>‹#›</a:t>
            </a:fld>
            <a:endParaRPr lang="en-US"/>
          </a:p>
        </p:txBody>
      </p:sp>
    </p:spTree>
    <p:extLst>
      <p:ext uri="{BB962C8B-B14F-4D97-AF65-F5344CB8AC3E}">
        <p14:creationId xmlns:p14="http://schemas.microsoft.com/office/powerpoint/2010/main" val="2303815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87DA1-310F-9A9F-9A23-9EE80225438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D12FE23-A656-986D-E90F-9BBC0DAD502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124E31-2788-B7B3-CBC8-54565726B70A}"/>
              </a:ext>
            </a:extLst>
          </p:cNvPr>
          <p:cNvSpPr>
            <a:spLocks noGrp="1"/>
          </p:cNvSpPr>
          <p:nvPr>
            <p:ph type="dt" sz="half" idx="10"/>
          </p:nvPr>
        </p:nvSpPr>
        <p:spPr/>
        <p:txBody>
          <a:bodyPr/>
          <a:lstStyle/>
          <a:p>
            <a:fld id="{DEFCD693-B537-AE41-B17A-2F6B8048C115}" type="datetimeFigureOut">
              <a:rPr lang="en-US" smtClean="0"/>
              <a:t>7/17/2026</a:t>
            </a:fld>
            <a:endParaRPr lang="en-US"/>
          </a:p>
        </p:txBody>
      </p:sp>
      <p:sp>
        <p:nvSpPr>
          <p:cNvPr id="5" name="Footer Placeholder 4">
            <a:extLst>
              <a:ext uri="{FF2B5EF4-FFF2-40B4-BE49-F238E27FC236}">
                <a16:creationId xmlns:a16="http://schemas.microsoft.com/office/drawing/2014/main" id="{306F0B02-EF6E-C229-3D7F-54B2F8E953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0EF381-B017-789C-72C0-A8A1C6621132}"/>
              </a:ext>
            </a:extLst>
          </p:cNvPr>
          <p:cNvSpPr>
            <a:spLocks noGrp="1"/>
          </p:cNvSpPr>
          <p:nvPr>
            <p:ph type="sldNum" sz="quarter" idx="12"/>
          </p:nvPr>
        </p:nvSpPr>
        <p:spPr/>
        <p:txBody>
          <a:bodyPr/>
          <a:lstStyle/>
          <a:p>
            <a:fld id="{0DCA1009-671B-F64E-AB02-786F059BB734}" type="slidenum">
              <a:rPr lang="en-US" smtClean="0"/>
              <a:t>‹#›</a:t>
            </a:fld>
            <a:endParaRPr lang="en-US"/>
          </a:p>
        </p:txBody>
      </p:sp>
    </p:spTree>
    <p:extLst>
      <p:ext uri="{BB962C8B-B14F-4D97-AF65-F5344CB8AC3E}">
        <p14:creationId xmlns:p14="http://schemas.microsoft.com/office/powerpoint/2010/main" val="2954318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C4981-4E7D-65AF-98D0-22C166A91F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A293A2-2BFA-A2CF-5A14-A2003859C20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5B29BA6-C41B-D28A-2247-61AB7E7CA464}"/>
              </a:ext>
            </a:extLst>
          </p:cNvPr>
          <p:cNvSpPr>
            <a:spLocks noGrp="1"/>
          </p:cNvSpPr>
          <p:nvPr>
            <p:ph type="dt" sz="half" idx="10"/>
          </p:nvPr>
        </p:nvSpPr>
        <p:spPr/>
        <p:txBody>
          <a:bodyPr/>
          <a:lstStyle/>
          <a:p>
            <a:fld id="{DEFCD693-B537-AE41-B17A-2F6B8048C115}" type="datetimeFigureOut">
              <a:rPr lang="en-US" smtClean="0"/>
              <a:t>7/17/2026</a:t>
            </a:fld>
            <a:endParaRPr lang="en-US"/>
          </a:p>
        </p:txBody>
      </p:sp>
      <p:sp>
        <p:nvSpPr>
          <p:cNvPr id="5" name="Footer Placeholder 4">
            <a:extLst>
              <a:ext uri="{FF2B5EF4-FFF2-40B4-BE49-F238E27FC236}">
                <a16:creationId xmlns:a16="http://schemas.microsoft.com/office/drawing/2014/main" id="{9D50E37E-2C77-E5CF-24F4-28F6818CF4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1F6B5D-640C-1B7A-6A43-3212B2C746A2}"/>
              </a:ext>
            </a:extLst>
          </p:cNvPr>
          <p:cNvSpPr>
            <a:spLocks noGrp="1"/>
          </p:cNvSpPr>
          <p:nvPr>
            <p:ph type="sldNum" sz="quarter" idx="12"/>
          </p:nvPr>
        </p:nvSpPr>
        <p:spPr/>
        <p:txBody>
          <a:bodyPr/>
          <a:lstStyle/>
          <a:p>
            <a:fld id="{0DCA1009-671B-F64E-AB02-786F059BB734}" type="slidenum">
              <a:rPr lang="en-US" smtClean="0"/>
              <a:t>‹#›</a:t>
            </a:fld>
            <a:endParaRPr lang="en-US"/>
          </a:p>
        </p:txBody>
      </p:sp>
    </p:spTree>
    <p:extLst>
      <p:ext uri="{BB962C8B-B14F-4D97-AF65-F5344CB8AC3E}">
        <p14:creationId xmlns:p14="http://schemas.microsoft.com/office/powerpoint/2010/main" val="757518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13478-20AD-B12D-C5B0-DFB994B242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7C4869-628F-B160-C2BD-8DE4ACBF75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13133DE-DDC3-B74C-D55E-86C06927831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EDD226F-B4D0-26F4-8B41-C338D87EDF1E}"/>
              </a:ext>
            </a:extLst>
          </p:cNvPr>
          <p:cNvSpPr>
            <a:spLocks noGrp="1"/>
          </p:cNvSpPr>
          <p:nvPr>
            <p:ph type="dt" sz="half" idx="10"/>
          </p:nvPr>
        </p:nvSpPr>
        <p:spPr/>
        <p:txBody>
          <a:bodyPr/>
          <a:lstStyle/>
          <a:p>
            <a:fld id="{DEFCD693-B537-AE41-B17A-2F6B8048C115}" type="datetimeFigureOut">
              <a:rPr lang="en-US" smtClean="0"/>
              <a:t>7/17/2026</a:t>
            </a:fld>
            <a:endParaRPr lang="en-US"/>
          </a:p>
        </p:txBody>
      </p:sp>
      <p:sp>
        <p:nvSpPr>
          <p:cNvPr id="6" name="Footer Placeholder 5">
            <a:extLst>
              <a:ext uri="{FF2B5EF4-FFF2-40B4-BE49-F238E27FC236}">
                <a16:creationId xmlns:a16="http://schemas.microsoft.com/office/drawing/2014/main" id="{BECEB89C-B2B7-3B6B-1614-29D32DADED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CB7814-6A89-1A4C-D9AF-1CF66F74C3C3}"/>
              </a:ext>
            </a:extLst>
          </p:cNvPr>
          <p:cNvSpPr>
            <a:spLocks noGrp="1"/>
          </p:cNvSpPr>
          <p:nvPr>
            <p:ph type="sldNum" sz="quarter" idx="12"/>
          </p:nvPr>
        </p:nvSpPr>
        <p:spPr/>
        <p:txBody>
          <a:bodyPr/>
          <a:lstStyle/>
          <a:p>
            <a:fld id="{0DCA1009-671B-F64E-AB02-786F059BB734}" type="slidenum">
              <a:rPr lang="en-US" smtClean="0"/>
              <a:t>‹#›</a:t>
            </a:fld>
            <a:endParaRPr lang="en-US"/>
          </a:p>
        </p:txBody>
      </p:sp>
    </p:spTree>
    <p:extLst>
      <p:ext uri="{BB962C8B-B14F-4D97-AF65-F5344CB8AC3E}">
        <p14:creationId xmlns:p14="http://schemas.microsoft.com/office/powerpoint/2010/main" val="2334903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FAE7D-945A-0800-A060-A9C8704306A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D2440EF-6804-C93D-1B73-A0FD76150D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032BE4A-50F7-33AC-1D5C-C1E818213E7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F2836DE-34A2-AF35-4C83-F8AD3F13A1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B82C19D-FDA1-FC97-4AF8-947BFA7258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75D3F90-A5F9-B19C-7ED7-51BA99BCDA14}"/>
              </a:ext>
            </a:extLst>
          </p:cNvPr>
          <p:cNvSpPr>
            <a:spLocks noGrp="1"/>
          </p:cNvSpPr>
          <p:nvPr>
            <p:ph type="dt" sz="half" idx="10"/>
          </p:nvPr>
        </p:nvSpPr>
        <p:spPr/>
        <p:txBody>
          <a:bodyPr/>
          <a:lstStyle/>
          <a:p>
            <a:fld id="{DEFCD693-B537-AE41-B17A-2F6B8048C115}" type="datetimeFigureOut">
              <a:rPr lang="en-US" smtClean="0"/>
              <a:t>7/17/2026</a:t>
            </a:fld>
            <a:endParaRPr lang="en-US"/>
          </a:p>
        </p:txBody>
      </p:sp>
      <p:sp>
        <p:nvSpPr>
          <p:cNvPr id="8" name="Footer Placeholder 7">
            <a:extLst>
              <a:ext uri="{FF2B5EF4-FFF2-40B4-BE49-F238E27FC236}">
                <a16:creationId xmlns:a16="http://schemas.microsoft.com/office/drawing/2014/main" id="{B8F5BDCE-E42F-080D-0E4B-917FD2109C9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F9C9066-26DC-1E9F-C6E6-5A8BEA003772}"/>
              </a:ext>
            </a:extLst>
          </p:cNvPr>
          <p:cNvSpPr>
            <a:spLocks noGrp="1"/>
          </p:cNvSpPr>
          <p:nvPr>
            <p:ph type="sldNum" sz="quarter" idx="12"/>
          </p:nvPr>
        </p:nvSpPr>
        <p:spPr/>
        <p:txBody>
          <a:bodyPr/>
          <a:lstStyle/>
          <a:p>
            <a:fld id="{0DCA1009-671B-F64E-AB02-786F059BB734}" type="slidenum">
              <a:rPr lang="en-US" smtClean="0"/>
              <a:t>‹#›</a:t>
            </a:fld>
            <a:endParaRPr lang="en-US"/>
          </a:p>
        </p:txBody>
      </p:sp>
    </p:spTree>
    <p:extLst>
      <p:ext uri="{BB962C8B-B14F-4D97-AF65-F5344CB8AC3E}">
        <p14:creationId xmlns:p14="http://schemas.microsoft.com/office/powerpoint/2010/main" val="1739370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E6E19-124D-15D7-64F4-AE7DE91479B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31D72E6-FEA4-DF40-86AF-412D93D3D30D}"/>
              </a:ext>
            </a:extLst>
          </p:cNvPr>
          <p:cNvSpPr>
            <a:spLocks noGrp="1"/>
          </p:cNvSpPr>
          <p:nvPr>
            <p:ph type="dt" sz="half" idx="10"/>
          </p:nvPr>
        </p:nvSpPr>
        <p:spPr/>
        <p:txBody>
          <a:bodyPr/>
          <a:lstStyle/>
          <a:p>
            <a:fld id="{DEFCD693-B537-AE41-B17A-2F6B8048C115}" type="datetimeFigureOut">
              <a:rPr lang="en-US" smtClean="0"/>
              <a:t>7/17/2026</a:t>
            </a:fld>
            <a:endParaRPr lang="en-US"/>
          </a:p>
        </p:txBody>
      </p:sp>
      <p:sp>
        <p:nvSpPr>
          <p:cNvPr id="4" name="Footer Placeholder 3">
            <a:extLst>
              <a:ext uri="{FF2B5EF4-FFF2-40B4-BE49-F238E27FC236}">
                <a16:creationId xmlns:a16="http://schemas.microsoft.com/office/drawing/2014/main" id="{139B2A48-CA1F-1A6B-F54A-FE07BB0227A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E559ED2-E61F-93E4-506B-345BBA58D3EA}"/>
              </a:ext>
            </a:extLst>
          </p:cNvPr>
          <p:cNvSpPr>
            <a:spLocks noGrp="1"/>
          </p:cNvSpPr>
          <p:nvPr>
            <p:ph type="sldNum" sz="quarter" idx="12"/>
          </p:nvPr>
        </p:nvSpPr>
        <p:spPr/>
        <p:txBody>
          <a:bodyPr/>
          <a:lstStyle/>
          <a:p>
            <a:fld id="{0DCA1009-671B-F64E-AB02-786F059BB734}" type="slidenum">
              <a:rPr lang="en-US" smtClean="0"/>
              <a:t>‹#›</a:t>
            </a:fld>
            <a:endParaRPr lang="en-US"/>
          </a:p>
        </p:txBody>
      </p:sp>
    </p:spTree>
    <p:extLst>
      <p:ext uri="{BB962C8B-B14F-4D97-AF65-F5344CB8AC3E}">
        <p14:creationId xmlns:p14="http://schemas.microsoft.com/office/powerpoint/2010/main" val="4176306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948865-0F1A-7DAE-B07C-79240645BFFF}"/>
              </a:ext>
            </a:extLst>
          </p:cNvPr>
          <p:cNvSpPr>
            <a:spLocks noGrp="1"/>
          </p:cNvSpPr>
          <p:nvPr>
            <p:ph type="dt" sz="half" idx="10"/>
          </p:nvPr>
        </p:nvSpPr>
        <p:spPr/>
        <p:txBody>
          <a:bodyPr/>
          <a:lstStyle/>
          <a:p>
            <a:fld id="{DEFCD693-B537-AE41-B17A-2F6B8048C115}" type="datetimeFigureOut">
              <a:rPr lang="en-US" smtClean="0"/>
              <a:t>7/17/2026</a:t>
            </a:fld>
            <a:endParaRPr lang="en-US"/>
          </a:p>
        </p:txBody>
      </p:sp>
      <p:sp>
        <p:nvSpPr>
          <p:cNvPr id="3" name="Footer Placeholder 2">
            <a:extLst>
              <a:ext uri="{FF2B5EF4-FFF2-40B4-BE49-F238E27FC236}">
                <a16:creationId xmlns:a16="http://schemas.microsoft.com/office/drawing/2014/main" id="{B793BC85-4B1D-8018-49DD-2A11E1F0B38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391A6D-E76E-C1FD-E26E-4921934D17B9}"/>
              </a:ext>
            </a:extLst>
          </p:cNvPr>
          <p:cNvSpPr>
            <a:spLocks noGrp="1"/>
          </p:cNvSpPr>
          <p:nvPr>
            <p:ph type="sldNum" sz="quarter" idx="12"/>
          </p:nvPr>
        </p:nvSpPr>
        <p:spPr/>
        <p:txBody>
          <a:bodyPr/>
          <a:lstStyle/>
          <a:p>
            <a:fld id="{0DCA1009-671B-F64E-AB02-786F059BB734}" type="slidenum">
              <a:rPr lang="en-US" smtClean="0"/>
              <a:t>‹#›</a:t>
            </a:fld>
            <a:endParaRPr lang="en-US"/>
          </a:p>
        </p:txBody>
      </p:sp>
    </p:spTree>
    <p:extLst>
      <p:ext uri="{BB962C8B-B14F-4D97-AF65-F5344CB8AC3E}">
        <p14:creationId xmlns:p14="http://schemas.microsoft.com/office/powerpoint/2010/main" val="3140770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F2649-2D08-A274-3EB8-858286D672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0BF0730-9E93-5597-73C4-2C4557AC55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EA79BF-BE74-2C4E-2F00-6771A1E229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5545B2-6351-F995-D345-70521C68F8D5}"/>
              </a:ext>
            </a:extLst>
          </p:cNvPr>
          <p:cNvSpPr>
            <a:spLocks noGrp="1"/>
          </p:cNvSpPr>
          <p:nvPr>
            <p:ph type="dt" sz="half" idx="10"/>
          </p:nvPr>
        </p:nvSpPr>
        <p:spPr/>
        <p:txBody>
          <a:bodyPr/>
          <a:lstStyle/>
          <a:p>
            <a:fld id="{DEFCD693-B537-AE41-B17A-2F6B8048C115}" type="datetimeFigureOut">
              <a:rPr lang="en-US" smtClean="0"/>
              <a:t>7/17/2026</a:t>
            </a:fld>
            <a:endParaRPr lang="en-US"/>
          </a:p>
        </p:txBody>
      </p:sp>
      <p:sp>
        <p:nvSpPr>
          <p:cNvPr id="6" name="Footer Placeholder 5">
            <a:extLst>
              <a:ext uri="{FF2B5EF4-FFF2-40B4-BE49-F238E27FC236}">
                <a16:creationId xmlns:a16="http://schemas.microsoft.com/office/drawing/2014/main" id="{A3922013-4DD3-127E-4869-2D0CF4E69E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CF798C-B697-E554-8473-CF2EDF1E5760}"/>
              </a:ext>
            </a:extLst>
          </p:cNvPr>
          <p:cNvSpPr>
            <a:spLocks noGrp="1"/>
          </p:cNvSpPr>
          <p:nvPr>
            <p:ph type="sldNum" sz="quarter" idx="12"/>
          </p:nvPr>
        </p:nvSpPr>
        <p:spPr/>
        <p:txBody>
          <a:bodyPr/>
          <a:lstStyle/>
          <a:p>
            <a:fld id="{0DCA1009-671B-F64E-AB02-786F059BB734}" type="slidenum">
              <a:rPr lang="en-US" smtClean="0"/>
              <a:t>‹#›</a:t>
            </a:fld>
            <a:endParaRPr lang="en-US"/>
          </a:p>
        </p:txBody>
      </p:sp>
    </p:spTree>
    <p:extLst>
      <p:ext uri="{BB962C8B-B14F-4D97-AF65-F5344CB8AC3E}">
        <p14:creationId xmlns:p14="http://schemas.microsoft.com/office/powerpoint/2010/main" val="1699639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C2759-14CF-9F49-4C49-70FE682C0A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FB5ACA8-1673-DCC4-0ABE-BEB2E8F629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D9485E8-55A8-2746-2BE1-562E832C54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56F155-8F0D-D2A3-92D5-E16C2DC69592}"/>
              </a:ext>
            </a:extLst>
          </p:cNvPr>
          <p:cNvSpPr>
            <a:spLocks noGrp="1"/>
          </p:cNvSpPr>
          <p:nvPr>
            <p:ph type="dt" sz="half" idx="10"/>
          </p:nvPr>
        </p:nvSpPr>
        <p:spPr/>
        <p:txBody>
          <a:bodyPr/>
          <a:lstStyle/>
          <a:p>
            <a:fld id="{DEFCD693-B537-AE41-B17A-2F6B8048C115}" type="datetimeFigureOut">
              <a:rPr lang="en-US" smtClean="0"/>
              <a:t>7/17/2026</a:t>
            </a:fld>
            <a:endParaRPr lang="en-US"/>
          </a:p>
        </p:txBody>
      </p:sp>
      <p:sp>
        <p:nvSpPr>
          <p:cNvPr id="6" name="Footer Placeholder 5">
            <a:extLst>
              <a:ext uri="{FF2B5EF4-FFF2-40B4-BE49-F238E27FC236}">
                <a16:creationId xmlns:a16="http://schemas.microsoft.com/office/drawing/2014/main" id="{E27E51E7-B3C4-1D04-336F-D94C783718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85999DC-4ED6-4D8D-E8BB-166C7ECAB18D}"/>
              </a:ext>
            </a:extLst>
          </p:cNvPr>
          <p:cNvSpPr>
            <a:spLocks noGrp="1"/>
          </p:cNvSpPr>
          <p:nvPr>
            <p:ph type="sldNum" sz="quarter" idx="12"/>
          </p:nvPr>
        </p:nvSpPr>
        <p:spPr/>
        <p:txBody>
          <a:bodyPr/>
          <a:lstStyle/>
          <a:p>
            <a:fld id="{0DCA1009-671B-F64E-AB02-786F059BB734}" type="slidenum">
              <a:rPr lang="en-US" smtClean="0"/>
              <a:t>‹#›</a:t>
            </a:fld>
            <a:endParaRPr lang="en-US"/>
          </a:p>
        </p:txBody>
      </p:sp>
    </p:spTree>
    <p:extLst>
      <p:ext uri="{BB962C8B-B14F-4D97-AF65-F5344CB8AC3E}">
        <p14:creationId xmlns:p14="http://schemas.microsoft.com/office/powerpoint/2010/main" val="590563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A8D247-D7B2-675F-F88F-7BDE10F7A6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1B573BF-8201-CB62-43FF-3975E5DBAA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49D762-ED39-5160-4DC6-A2AEDAE5FD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EFCD693-B537-AE41-B17A-2F6B8048C115}" type="datetimeFigureOut">
              <a:rPr lang="en-US" smtClean="0"/>
              <a:t>7/17/2026</a:t>
            </a:fld>
            <a:endParaRPr lang="en-US"/>
          </a:p>
        </p:txBody>
      </p:sp>
      <p:sp>
        <p:nvSpPr>
          <p:cNvPr id="5" name="Footer Placeholder 4">
            <a:extLst>
              <a:ext uri="{FF2B5EF4-FFF2-40B4-BE49-F238E27FC236}">
                <a16:creationId xmlns:a16="http://schemas.microsoft.com/office/drawing/2014/main" id="{21976550-4E8F-91E8-2776-7236B42CBA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95161FD-C8CF-2CFD-B440-D2468599BE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DCA1009-671B-F64E-AB02-786F059BB734}" type="slidenum">
              <a:rPr lang="en-US" smtClean="0"/>
              <a:t>‹#›</a:t>
            </a:fld>
            <a:endParaRPr lang="en-US"/>
          </a:p>
        </p:txBody>
      </p:sp>
    </p:spTree>
    <p:extLst>
      <p:ext uri="{BB962C8B-B14F-4D97-AF65-F5344CB8AC3E}">
        <p14:creationId xmlns:p14="http://schemas.microsoft.com/office/powerpoint/2010/main" val="23161151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microsoft.com/office/2007/relationships/diagramDrawing" Target="../diagrams/drawing7.xml"/><Relationship Id="rId13" Type="http://schemas.openxmlformats.org/officeDocument/2006/relationships/chart" Target="../charts/chart11.xml"/><Relationship Id="rId3" Type="http://schemas.openxmlformats.org/officeDocument/2006/relationships/image" Target="../media/image1.png"/><Relationship Id="rId7" Type="http://schemas.openxmlformats.org/officeDocument/2006/relationships/diagramColors" Target="../diagrams/colors7.xml"/><Relationship Id="rId12" Type="http://schemas.openxmlformats.org/officeDocument/2006/relationships/chart" Target="../charts/chart10.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7.xml"/><Relationship Id="rId11" Type="http://schemas.openxmlformats.org/officeDocument/2006/relationships/image" Target="../media/image5.svg"/><Relationship Id="rId5" Type="http://schemas.openxmlformats.org/officeDocument/2006/relationships/diagramLayout" Target="../diagrams/layout7.xml"/><Relationship Id="rId15" Type="http://schemas.openxmlformats.org/officeDocument/2006/relationships/image" Target="../media/image14.png"/><Relationship Id="rId10" Type="http://schemas.openxmlformats.org/officeDocument/2006/relationships/image" Target="../media/image2.png"/><Relationship Id="rId4" Type="http://schemas.openxmlformats.org/officeDocument/2006/relationships/diagramData" Target="../diagrams/data7.xml"/><Relationship Id="rId9" Type="http://schemas.openxmlformats.org/officeDocument/2006/relationships/image" Target="../media/image6.svg"/><Relationship Id="rId14" Type="http://schemas.openxmlformats.org/officeDocument/2006/relationships/chart" Target="../charts/char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png"/><Relationship Id="rId4" Type="http://schemas.openxmlformats.org/officeDocument/2006/relationships/chart" Target="../charts/char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png"/><Relationship Id="rId7" Type="http://schemas.openxmlformats.org/officeDocument/2006/relationships/image" Target="../media/image3.png"/><Relationship Id="rId12" Type="http://schemas.microsoft.com/office/2007/relationships/hdphoto" Target="../media/hdphoto2.wdp"/><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chart" Target="../charts/chart15.xml"/><Relationship Id="rId11" Type="http://schemas.openxmlformats.org/officeDocument/2006/relationships/image" Target="../media/image19.png"/><Relationship Id="rId5" Type="http://schemas.openxmlformats.org/officeDocument/2006/relationships/chart" Target="../charts/chart14.xml"/><Relationship Id="rId10" Type="http://schemas.microsoft.com/office/2007/relationships/hdphoto" Target="../media/hdphoto1.wdp"/><Relationship Id="rId4" Type="http://schemas.openxmlformats.org/officeDocument/2006/relationships/image" Target="../media/image16.png"/><Relationship Id="rId9"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diagramData" Target="../diagrams/data2.xml"/><Relationship Id="rId1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diagramQuickStyle" Target="../diagrams/quickStyle1.xml"/><Relationship Id="rId12" Type="http://schemas.openxmlformats.org/officeDocument/2006/relationships/image" Target="../media/image5.svg"/><Relationship Id="rId17" Type="http://schemas.microsoft.com/office/2007/relationships/diagramDrawing" Target="../diagrams/drawing2.xml"/><Relationship Id="rId2" Type="http://schemas.openxmlformats.org/officeDocument/2006/relationships/notesSlide" Target="../notesSlides/notesSlide3.xml"/><Relationship Id="rId16" Type="http://schemas.openxmlformats.org/officeDocument/2006/relationships/diagramColors" Target="../diagrams/colors2.xml"/><Relationship Id="rId1" Type="http://schemas.openxmlformats.org/officeDocument/2006/relationships/slideLayout" Target="../slideLayouts/slideLayout2.xml"/><Relationship Id="rId6" Type="http://schemas.openxmlformats.org/officeDocument/2006/relationships/diagramLayout" Target="../diagrams/layout1.xml"/><Relationship Id="rId11" Type="http://schemas.openxmlformats.org/officeDocument/2006/relationships/chart" Target="../charts/chart1.xml"/><Relationship Id="rId5" Type="http://schemas.openxmlformats.org/officeDocument/2006/relationships/diagramData" Target="../diagrams/data1.xml"/><Relationship Id="rId15" Type="http://schemas.openxmlformats.org/officeDocument/2006/relationships/diagramQuickStyle" Target="../diagrams/quickStyle2.xml"/><Relationship Id="rId10" Type="http://schemas.openxmlformats.org/officeDocument/2006/relationships/image" Target="../media/image3.png"/><Relationship Id="rId19" Type="http://schemas.openxmlformats.org/officeDocument/2006/relationships/chart" Target="../charts/chart2.xml"/><Relationship Id="rId4" Type="http://schemas.openxmlformats.org/officeDocument/2006/relationships/image" Target="../media/image2.png"/><Relationship Id="rId9" Type="http://schemas.microsoft.com/office/2007/relationships/diagramDrawing" Target="../diagrams/drawing1.xml"/><Relationship Id="rId1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3.xml"/><Relationship Id="rId13" Type="http://schemas.openxmlformats.org/officeDocument/2006/relationships/image" Target="../media/image5.svg"/><Relationship Id="rId3" Type="http://schemas.openxmlformats.org/officeDocument/2006/relationships/image" Target="../media/image1.png"/><Relationship Id="rId7" Type="http://schemas.openxmlformats.org/officeDocument/2006/relationships/diagramData" Target="../diagrams/data3.xml"/><Relationship Id="rId12" Type="http://schemas.openxmlformats.org/officeDocument/2006/relationships/image" Target="../media/image6.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chart" Target="../charts/chart3.xml"/><Relationship Id="rId11" Type="http://schemas.microsoft.com/office/2007/relationships/diagramDrawing" Target="../diagrams/drawing3.xml"/><Relationship Id="rId5" Type="http://schemas.openxmlformats.org/officeDocument/2006/relationships/image" Target="../media/image3.png"/><Relationship Id="rId10" Type="http://schemas.openxmlformats.org/officeDocument/2006/relationships/diagramColors" Target="../diagrams/colors3.xml"/><Relationship Id="rId4" Type="http://schemas.openxmlformats.org/officeDocument/2006/relationships/image" Target="../media/image7.png"/><Relationship Id="rId9"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4.xml"/><Relationship Id="rId13"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diagramQuickStyle" Target="../diagrams/quickStyle4.xml"/><Relationship Id="rId12"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Layout" Target="../diagrams/layout4.xml"/><Relationship Id="rId11" Type="http://schemas.openxmlformats.org/officeDocument/2006/relationships/chart" Target="../charts/chart4.xml"/><Relationship Id="rId5" Type="http://schemas.openxmlformats.org/officeDocument/2006/relationships/diagramData" Target="../diagrams/data4.xml"/><Relationship Id="rId15" Type="http://schemas.openxmlformats.org/officeDocument/2006/relationships/chart" Target="../charts/chart5.xml"/><Relationship Id="rId10" Type="http://schemas.openxmlformats.org/officeDocument/2006/relationships/image" Target="../media/image6.svg"/><Relationship Id="rId4" Type="http://schemas.openxmlformats.org/officeDocument/2006/relationships/image" Target="../media/image3.png"/><Relationship Id="rId9" Type="http://schemas.microsoft.com/office/2007/relationships/diagramDrawing" Target="../diagrams/drawing4.xml"/><Relationship Id="rId14" Type="http://schemas.openxmlformats.org/officeDocument/2006/relationships/image" Target="../media/image5.svg"/></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image" Target="../media/image3.png"/><Relationship Id="rId4" Type="http://schemas.openxmlformats.org/officeDocument/2006/relationships/image" Target="../media/image5.svg"/><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2.emf"/><Relationship Id="rId4" Type="http://schemas.openxmlformats.org/officeDocument/2006/relationships/image" Target="../media/image11.emf"/></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chart" Target="../charts/chart8.xml"/><Relationship Id="rId3" Type="http://schemas.openxmlformats.org/officeDocument/2006/relationships/image" Target="../media/image2.png"/><Relationship Id="rId7" Type="http://schemas.openxmlformats.org/officeDocument/2006/relationships/chart" Target="../charts/chart7.xml"/><Relationship Id="rId12" Type="http://schemas.microsoft.com/office/2007/relationships/diagramDrawing" Target="../diagrams/drawing5.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svg"/><Relationship Id="rId11" Type="http://schemas.openxmlformats.org/officeDocument/2006/relationships/diagramColors" Target="../diagrams/colors5.xml"/><Relationship Id="rId5" Type="http://schemas.openxmlformats.org/officeDocument/2006/relationships/image" Target="../media/image5.svg"/><Relationship Id="rId10" Type="http://schemas.openxmlformats.org/officeDocument/2006/relationships/diagramQuickStyle" Target="../diagrams/quickStyle5.xml"/><Relationship Id="rId4" Type="http://schemas.openxmlformats.org/officeDocument/2006/relationships/image" Target="../media/image3.png"/><Relationship Id="rId9" Type="http://schemas.openxmlformats.org/officeDocument/2006/relationships/diagramLayout" Target="../diagrams/layout5.xml"/><Relationship Id="rId14"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6.xml"/><Relationship Id="rId13" Type="http://schemas.openxmlformats.org/officeDocument/2006/relationships/image" Target="../media/image5.svg"/><Relationship Id="rId3" Type="http://schemas.openxmlformats.org/officeDocument/2006/relationships/image" Target="../media/image1.png"/><Relationship Id="rId7" Type="http://schemas.openxmlformats.org/officeDocument/2006/relationships/diagramLayout" Target="../diagrams/layout6.xml"/><Relationship Id="rId12"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Data" Target="../diagrams/data6.xml"/><Relationship Id="rId11" Type="http://schemas.openxmlformats.org/officeDocument/2006/relationships/image" Target="../media/image6.svg"/><Relationship Id="rId5" Type="http://schemas.openxmlformats.org/officeDocument/2006/relationships/chart" Target="../charts/chart9.xml"/><Relationship Id="rId10" Type="http://schemas.microsoft.com/office/2007/relationships/diagramDrawing" Target="../diagrams/drawing6.xml"/><Relationship Id="rId4" Type="http://schemas.openxmlformats.org/officeDocument/2006/relationships/image" Target="../media/image3.png"/><Relationship Id="rId9" Type="http://schemas.openxmlformats.org/officeDocument/2006/relationships/diagramColors" Target="../diagrams/colors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6" descr="Photo of Trees Across Mountains · Free Stock Photo">
            <a:extLst>
              <a:ext uri="{FF2B5EF4-FFF2-40B4-BE49-F238E27FC236}">
                <a16:creationId xmlns:a16="http://schemas.microsoft.com/office/drawing/2014/main" id="{97B124AE-4ED2-6E28-4013-8DFA2F8644AD}"/>
              </a:ext>
            </a:extLst>
          </p:cNvPr>
          <p:cNvPicPr>
            <a:picLocks/>
          </p:cNvPicPr>
          <p:nvPr/>
        </p:nvPicPr>
        <p:blipFill rotWithShape="1">
          <a:blip r:embed="rId3">
            <a:grayscl/>
            <a:alphaModFix amt="20000"/>
            <a:extLst>
              <a:ext uri="{28A0092B-C50C-407E-A947-70E740481C1C}">
                <a14:useLocalDpi xmlns:a14="http://schemas.microsoft.com/office/drawing/2010/main" val="0"/>
              </a:ext>
            </a:extLst>
          </a:blip>
          <a:srcRect l="523" t="16406" r="1213" b="534"/>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cxnSp>
        <p:nvCxnSpPr>
          <p:cNvPr id="27" name="Straight Connector 26">
            <a:extLst>
              <a:ext uri="{FF2B5EF4-FFF2-40B4-BE49-F238E27FC236}">
                <a16:creationId xmlns:a16="http://schemas.microsoft.com/office/drawing/2014/main" id="{3FEAB97A-7501-2D2D-410D-59C7F0B8F971}"/>
              </a:ext>
            </a:extLst>
          </p:cNvPr>
          <p:cNvCxnSpPr>
            <a:cxnSpLocks/>
          </p:cNvCxnSpPr>
          <p:nvPr/>
        </p:nvCxnSpPr>
        <p:spPr>
          <a:xfrm flipH="1">
            <a:off x="536067" y="467984"/>
            <a:ext cx="76086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8374DF31-9605-DEB0-43A1-45D0D4F98020}"/>
              </a:ext>
            </a:extLst>
          </p:cNvPr>
          <p:cNvCxnSpPr>
            <a:cxnSpLocks/>
          </p:cNvCxnSpPr>
          <p:nvPr/>
        </p:nvCxnSpPr>
        <p:spPr>
          <a:xfrm>
            <a:off x="536068" y="463083"/>
            <a:ext cx="0" cy="77883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0E8997AE-2223-3D2F-2C11-B3E269BB0144}"/>
              </a:ext>
            </a:extLst>
          </p:cNvPr>
          <p:cNvSpPr txBox="1"/>
          <p:nvPr/>
        </p:nvSpPr>
        <p:spPr>
          <a:xfrm>
            <a:off x="656336" y="496557"/>
            <a:ext cx="8524931" cy="1508105"/>
          </a:xfrm>
          <a:prstGeom prst="rect">
            <a:avLst/>
          </a:prstGeom>
          <a:noFill/>
        </p:spPr>
        <p:txBody>
          <a:bodyPr wrap="square" rtlCol="0">
            <a:spAutoFit/>
          </a:bodyPr>
          <a:lstStyle/>
          <a:p>
            <a:r>
              <a:rPr lang="en-US" sz="3600" dirty="0">
                <a:latin typeface="Arial" panose="020B0604020202020204" pitchFamily="34" charset="0"/>
                <a:cs typeface="Arial" panose="020B0604020202020204" pitchFamily="34" charset="0"/>
              </a:rPr>
              <a:t>Financials: Asset Managers &amp; Payments &amp; Real Estate Re-Evaluation</a:t>
            </a:r>
          </a:p>
          <a:p>
            <a:endParaRPr lang="en-US" sz="2000" dirty="0"/>
          </a:p>
        </p:txBody>
      </p:sp>
      <p:pic>
        <p:nvPicPr>
          <p:cNvPr id="1028" name="Picture 4" descr="Mastercard Logo, symbol, meaning, history, PNG, brand">
            <a:extLst>
              <a:ext uri="{FF2B5EF4-FFF2-40B4-BE49-F238E27FC236}">
                <a16:creationId xmlns:a16="http://schemas.microsoft.com/office/drawing/2014/main" id="{F47D1CD2-0488-57FA-2C52-70889268BA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22721" y="1862321"/>
            <a:ext cx="5152027" cy="290182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BlackRock Logo and symbol, meaning, history, PNG">
            <a:extLst>
              <a:ext uri="{FF2B5EF4-FFF2-40B4-BE49-F238E27FC236}">
                <a16:creationId xmlns:a16="http://schemas.microsoft.com/office/drawing/2014/main" id="{9CEC3FFE-3127-3C64-CD29-2F4277AAE25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9133"/>
          <a:stretch>
            <a:fillRect/>
          </a:stretch>
        </p:blipFill>
        <p:spPr bwMode="auto">
          <a:xfrm>
            <a:off x="769966" y="2676035"/>
            <a:ext cx="4643876" cy="192448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8A0ECECC-823C-8544-3B68-B6B7403D5571}"/>
              </a:ext>
            </a:extLst>
          </p:cNvPr>
          <p:cNvSpPr txBox="1"/>
          <p:nvPr/>
        </p:nvSpPr>
        <p:spPr>
          <a:xfrm>
            <a:off x="5413842" y="2932106"/>
            <a:ext cx="536066" cy="769441"/>
          </a:xfrm>
          <a:prstGeom prst="rect">
            <a:avLst/>
          </a:prstGeom>
          <a:noFill/>
        </p:spPr>
        <p:txBody>
          <a:bodyPr wrap="square" rtlCol="0">
            <a:spAutoFit/>
          </a:bodyPr>
          <a:lstStyle/>
          <a:p>
            <a:r>
              <a:rPr lang="en-US" sz="4400" dirty="0">
                <a:latin typeface="Arial" panose="020B0604020202020204" pitchFamily="34" charset="0"/>
                <a:cs typeface="Arial" panose="020B0604020202020204" pitchFamily="34" charset="0"/>
              </a:rPr>
              <a:t>&amp;</a:t>
            </a:r>
          </a:p>
        </p:txBody>
      </p:sp>
      <p:sp>
        <p:nvSpPr>
          <p:cNvPr id="23" name="TextBox 22">
            <a:extLst>
              <a:ext uri="{FF2B5EF4-FFF2-40B4-BE49-F238E27FC236}">
                <a16:creationId xmlns:a16="http://schemas.microsoft.com/office/drawing/2014/main" id="{FB211A5E-79D4-BA0F-FFF8-8881CCE6DE26}"/>
              </a:ext>
            </a:extLst>
          </p:cNvPr>
          <p:cNvSpPr txBox="1"/>
          <p:nvPr/>
        </p:nvSpPr>
        <p:spPr>
          <a:xfrm>
            <a:off x="784698" y="2649399"/>
            <a:ext cx="3595140" cy="430887"/>
          </a:xfrm>
          <a:prstGeom prst="rect">
            <a:avLst/>
          </a:prstGeom>
          <a:noFill/>
        </p:spPr>
        <p:txBody>
          <a:bodyPr wrap="square" rtlCol="0">
            <a:spAutoFit/>
          </a:bodyPr>
          <a:lstStyle/>
          <a:p>
            <a:r>
              <a:rPr lang="en-US" sz="1100" dirty="0">
                <a:latin typeface="Arial" panose="020B0604020202020204" pitchFamily="34" charset="0"/>
                <a:cs typeface="Arial" panose="020B0604020202020204" pitchFamily="34" charset="0"/>
              </a:rPr>
              <a:t>Current Portfolio Holdings</a:t>
            </a:r>
          </a:p>
          <a:p>
            <a:endParaRPr lang="en-US" sz="1100"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93BCCE9E-3B2E-15BC-ED0C-0037E87BE26B}"/>
              </a:ext>
            </a:extLst>
          </p:cNvPr>
          <p:cNvSpPr>
            <a:spLocks/>
          </p:cNvSpPr>
          <p:nvPr/>
        </p:nvSpPr>
        <p:spPr>
          <a:xfrm>
            <a:off x="-138023" y="5527966"/>
            <a:ext cx="12456542" cy="1330036"/>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2" name="Straight Connector 21">
            <a:extLst>
              <a:ext uri="{FF2B5EF4-FFF2-40B4-BE49-F238E27FC236}">
                <a16:creationId xmlns:a16="http://schemas.microsoft.com/office/drawing/2014/main" id="{284E690F-4BBB-13CD-D8E3-9928792E571E}"/>
              </a:ext>
            </a:extLst>
          </p:cNvPr>
          <p:cNvCxnSpPr>
            <a:cxnSpLocks/>
          </p:cNvCxnSpPr>
          <p:nvPr/>
        </p:nvCxnSpPr>
        <p:spPr>
          <a:xfrm flipV="1">
            <a:off x="2448679" y="6004246"/>
            <a:ext cx="0" cy="45858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CF95ADE9-E484-EB16-4A6D-289FFBD0A161}"/>
              </a:ext>
            </a:extLst>
          </p:cNvPr>
          <p:cNvSpPr txBox="1"/>
          <p:nvPr/>
        </p:nvSpPr>
        <p:spPr>
          <a:xfrm>
            <a:off x="2491457" y="5915882"/>
            <a:ext cx="3906982" cy="1077218"/>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Myles Manoli</a:t>
            </a:r>
          </a:p>
          <a:p>
            <a:endParaRPr lang="en-US" sz="32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BF50AA23-936D-E503-7083-0B712CF8C905}"/>
              </a:ext>
            </a:extLst>
          </p:cNvPr>
          <p:cNvSpPr txBox="1"/>
          <p:nvPr/>
        </p:nvSpPr>
        <p:spPr>
          <a:xfrm>
            <a:off x="857434" y="5915882"/>
            <a:ext cx="1564274" cy="1077218"/>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Analyst</a:t>
            </a:r>
          </a:p>
          <a:p>
            <a:endParaRPr lang="en-US" sz="3200" dirty="0">
              <a:latin typeface="Arial" panose="020B0604020202020204" pitchFamily="34" charset="0"/>
              <a:cs typeface="Arial" panose="020B0604020202020204" pitchFamily="34" charset="0"/>
            </a:endParaRPr>
          </a:p>
        </p:txBody>
      </p:sp>
      <p:pic>
        <p:nvPicPr>
          <p:cNvPr id="25" name="Picture 24">
            <a:extLst>
              <a:ext uri="{FF2B5EF4-FFF2-40B4-BE49-F238E27FC236}">
                <a16:creationId xmlns:a16="http://schemas.microsoft.com/office/drawing/2014/main" id="{B68DBFFF-69C6-4C78-FFE1-B69C3F4723AE}"/>
              </a:ext>
            </a:extLst>
          </p:cNvPr>
          <p:cNvPicPr>
            <a:picLocks noChangeAspect="1"/>
          </p:cNvPicPr>
          <p:nvPr/>
        </p:nvPicPr>
        <p:blipFill>
          <a:blip r:embed="rId6"/>
          <a:stretch>
            <a:fillRect/>
          </a:stretch>
        </p:blipFill>
        <p:spPr>
          <a:xfrm>
            <a:off x="10104971" y="5653320"/>
            <a:ext cx="1160584" cy="1079327"/>
          </a:xfrm>
          <a:prstGeom prst="rect">
            <a:avLst/>
          </a:prstGeom>
        </p:spPr>
      </p:pic>
    </p:spTree>
    <p:extLst>
      <p:ext uri="{BB962C8B-B14F-4D97-AF65-F5344CB8AC3E}">
        <p14:creationId xmlns:p14="http://schemas.microsoft.com/office/powerpoint/2010/main" val="37719801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0EFBE-0429-F82C-2783-205307902579}"/>
            </a:ext>
          </a:extLst>
        </p:cNvPr>
        <p:cNvGrpSpPr/>
        <p:nvPr/>
      </p:nvGrpSpPr>
      <p:grpSpPr>
        <a:xfrm>
          <a:off x="0" y="0"/>
          <a:ext cx="0" cy="0"/>
          <a:chOff x="0" y="0"/>
          <a:chExt cx="0" cy="0"/>
        </a:xfrm>
      </p:grpSpPr>
      <p:pic>
        <p:nvPicPr>
          <p:cNvPr id="11" name="Picture 10" descr="Photo of Trees Across Mountains · Free Stock Photo">
            <a:extLst>
              <a:ext uri="{FF2B5EF4-FFF2-40B4-BE49-F238E27FC236}">
                <a16:creationId xmlns:a16="http://schemas.microsoft.com/office/drawing/2014/main" id="{BDB8FF79-4713-FD43-3A34-B905781E6FB6}"/>
              </a:ext>
            </a:extLst>
          </p:cNvPr>
          <p:cNvPicPr>
            <a:picLocks/>
          </p:cNvPicPr>
          <p:nvPr/>
        </p:nvPicPr>
        <p:blipFill rotWithShape="1">
          <a:blip r:embed="rId3">
            <a:alphaModFix amt="13000"/>
            <a:duotone>
              <a:prstClr val="black"/>
              <a:srgbClr val="FF9300">
                <a:tint val="45000"/>
                <a:satMod val="400000"/>
              </a:srgbClr>
            </a:duotone>
            <a:extLst>
              <a:ext uri="{28A0092B-C50C-407E-A947-70E740481C1C}">
                <a14:useLocalDpi xmlns:a14="http://schemas.microsoft.com/office/drawing/2010/main" val="0"/>
              </a:ext>
            </a:extLst>
          </a:blip>
          <a:srcRect l="523" t="16406" r="1213" b="534"/>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cxnSp>
        <p:nvCxnSpPr>
          <p:cNvPr id="21" name="Straight Connector 20">
            <a:extLst>
              <a:ext uri="{FF2B5EF4-FFF2-40B4-BE49-F238E27FC236}">
                <a16:creationId xmlns:a16="http://schemas.microsoft.com/office/drawing/2014/main" id="{815E2327-4148-C335-18CB-099DB0C297F1}"/>
              </a:ext>
            </a:extLst>
          </p:cNvPr>
          <p:cNvCxnSpPr>
            <a:cxnSpLocks/>
          </p:cNvCxnSpPr>
          <p:nvPr/>
        </p:nvCxnSpPr>
        <p:spPr>
          <a:xfrm flipH="1">
            <a:off x="0" y="903685"/>
            <a:ext cx="121920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 name="Rectangle 3">
            <a:extLst>
              <a:ext uri="{FF2B5EF4-FFF2-40B4-BE49-F238E27FC236}">
                <a16:creationId xmlns:a16="http://schemas.microsoft.com/office/drawing/2014/main" id="{5A798D1D-942A-E5AC-081A-160946921A92}"/>
              </a:ext>
            </a:extLst>
          </p:cNvPr>
          <p:cNvSpPr/>
          <p:nvPr/>
        </p:nvSpPr>
        <p:spPr>
          <a:xfrm>
            <a:off x="-300967" y="9244847"/>
            <a:ext cx="12492967" cy="1818086"/>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86012F83-B980-C7A5-C02E-0A85292AA3C8}"/>
              </a:ext>
            </a:extLst>
          </p:cNvPr>
          <p:cNvSpPr txBox="1">
            <a:spLocks/>
          </p:cNvSpPr>
          <p:nvPr/>
        </p:nvSpPr>
        <p:spPr>
          <a:xfrm>
            <a:off x="38538" y="9757051"/>
            <a:ext cx="3906982" cy="1077218"/>
          </a:xfrm>
          <a:prstGeom prst="rect">
            <a:avLst/>
          </a:prstGeom>
          <a:noFill/>
        </p:spPr>
        <p:txBody>
          <a:bodyPr wrap="square" rtlCol="0">
            <a:spAutoFit/>
          </a:bodyPr>
          <a:lstStyle/>
          <a:p>
            <a:r>
              <a:rPr lang="en-US" sz="3200" dirty="0">
                <a:latin typeface="Agency FB" panose="020B0503020202020204" pitchFamily="34" charset="0"/>
                <a:cs typeface="72 Light" panose="020B0303030000000003" pitchFamily="34" charset="0"/>
              </a:rPr>
              <a:t>Metrics</a:t>
            </a:r>
          </a:p>
          <a:p>
            <a:endParaRPr lang="en-US" sz="3200" dirty="0"/>
          </a:p>
        </p:txBody>
      </p:sp>
      <p:graphicFrame>
        <p:nvGraphicFramePr>
          <p:cNvPr id="6" name="Diagram 5">
            <a:extLst>
              <a:ext uri="{FF2B5EF4-FFF2-40B4-BE49-F238E27FC236}">
                <a16:creationId xmlns:a16="http://schemas.microsoft.com/office/drawing/2014/main" id="{8B0A46B7-DA5C-D63C-31F9-6D7996EE040E}"/>
              </a:ext>
            </a:extLst>
          </p:cNvPr>
          <p:cNvGraphicFramePr/>
          <p:nvPr/>
        </p:nvGraphicFramePr>
        <p:xfrm>
          <a:off x="1716554" y="7761685"/>
          <a:ext cx="10058501" cy="523015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a:extLst>
              <a:ext uri="{FF2B5EF4-FFF2-40B4-BE49-F238E27FC236}">
                <a16:creationId xmlns:a16="http://schemas.microsoft.com/office/drawing/2014/main" id="{3710E885-DE5D-9EE7-6CC6-5F2A5279F34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07731" y="10295660"/>
            <a:ext cx="1000125" cy="19050"/>
          </a:xfrm>
          <a:prstGeom prst="rect">
            <a:avLst/>
          </a:prstGeom>
        </p:spPr>
      </p:pic>
      <p:sp>
        <p:nvSpPr>
          <p:cNvPr id="8" name="TextBox 7">
            <a:extLst>
              <a:ext uri="{FF2B5EF4-FFF2-40B4-BE49-F238E27FC236}">
                <a16:creationId xmlns:a16="http://schemas.microsoft.com/office/drawing/2014/main" id="{367E8C13-8129-3D8C-F57D-4ACB5A050B58}"/>
              </a:ext>
            </a:extLst>
          </p:cNvPr>
          <p:cNvSpPr txBox="1">
            <a:spLocks/>
          </p:cNvSpPr>
          <p:nvPr/>
        </p:nvSpPr>
        <p:spPr>
          <a:xfrm>
            <a:off x="4276382" y="9572385"/>
            <a:ext cx="1820260" cy="369332"/>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sz="1800" dirty="0"/>
              <a:t>Price P.S.</a:t>
            </a:r>
          </a:p>
        </p:txBody>
      </p:sp>
      <p:sp>
        <p:nvSpPr>
          <p:cNvPr id="9" name="TextBox 8">
            <a:extLst>
              <a:ext uri="{FF2B5EF4-FFF2-40B4-BE49-F238E27FC236}">
                <a16:creationId xmlns:a16="http://schemas.microsoft.com/office/drawing/2014/main" id="{6DF8FCD6-7C93-9DC9-BAD3-CF8C0E3BFAFF}"/>
              </a:ext>
            </a:extLst>
          </p:cNvPr>
          <p:cNvSpPr txBox="1">
            <a:spLocks/>
          </p:cNvSpPr>
          <p:nvPr/>
        </p:nvSpPr>
        <p:spPr>
          <a:xfrm>
            <a:off x="2258861" y="9572385"/>
            <a:ext cx="1820260" cy="369332"/>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sz="1800" dirty="0"/>
              <a:t>Mrkt Cap</a:t>
            </a:r>
          </a:p>
        </p:txBody>
      </p:sp>
      <p:sp>
        <p:nvSpPr>
          <p:cNvPr id="10" name="TextBox 9">
            <a:extLst>
              <a:ext uri="{FF2B5EF4-FFF2-40B4-BE49-F238E27FC236}">
                <a16:creationId xmlns:a16="http://schemas.microsoft.com/office/drawing/2014/main" id="{464BF76E-EFF5-3924-AF55-FB072BD59047}"/>
              </a:ext>
            </a:extLst>
          </p:cNvPr>
          <p:cNvSpPr txBox="1">
            <a:spLocks/>
          </p:cNvSpPr>
          <p:nvPr/>
        </p:nvSpPr>
        <p:spPr>
          <a:xfrm>
            <a:off x="6455282" y="9541607"/>
            <a:ext cx="1820260" cy="400110"/>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dirty="0"/>
              <a:t>Beta</a:t>
            </a:r>
          </a:p>
        </p:txBody>
      </p:sp>
      <p:sp>
        <p:nvSpPr>
          <p:cNvPr id="12" name="TextBox 11">
            <a:extLst>
              <a:ext uri="{FF2B5EF4-FFF2-40B4-BE49-F238E27FC236}">
                <a16:creationId xmlns:a16="http://schemas.microsoft.com/office/drawing/2014/main" id="{3BD39922-81A3-54CA-E282-108AEA4C5033}"/>
              </a:ext>
            </a:extLst>
          </p:cNvPr>
          <p:cNvSpPr txBox="1">
            <a:spLocks/>
          </p:cNvSpPr>
          <p:nvPr/>
        </p:nvSpPr>
        <p:spPr>
          <a:xfrm>
            <a:off x="8472803" y="9539404"/>
            <a:ext cx="1820260" cy="400110"/>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dirty="0"/>
              <a:t>P/E</a:t>
            </a:r>
          </a:p>
        </p:txBody>
      </p:sp>
      <p:sp>
        <p:nvSpPr>
          <p:cNvPr id="14" name="TextBox 13">
            <a:extLst>
              <a:ext uri="{FF2B5EF4-FFF2-40B4-BE49-F238E27FC236}">
                <a16:creationId xmlns:a16="http://schemas.microsoft.com/office/drawing/2014/main" id="{9F46B150-0918-6754-22C0-50FD78403F7A}"/>
              </a:ext>
            </a:extLst>
          </p:cNvPr>
          <p:cNvSpPr txBox="1">
            <a:spLocks/>
          </p:cNvSpPr>
          <p:nvPr/>
        </p:nvSpPr>
        <p:spPr>
          <a:xfrm>
            <a:off x="10238509" y="9572385"/>
            <a:ext cx="1820260" cy="369332"/>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sz="1800" dirty="0"/>
              <a:t>Q1 Earnings</a:t>
            </a:r>
          </a:p>
        </p:txBody>
      </p:sp>
      <p:sp>
        <p:nvSpPr>
          <p:cNvPr id="33" name="TextBox 32">
            <a:extLst>
              <a:ext uri="{FF2B5EF4-FFF2-40B4-BE49-F238E27FC236}">
                <a16:creationId xmlns:a16="http://schemas.microsoft.com/office/drawing/2014/main" id="{B1A7E4C4-9C6E-4B99-678B-8ADE24D2FF31}"/>
              </a:ext>
            </a:extLst>
          </p:cNvPr>
          <p:cNvSpPr txBox="1"/>
          <p:nvPr/>
        </p:nvSpPr>
        <p:spPr>
          <a:xfrm>
            <a:off x="10926810" y="6187781"/>
            <a:ext cx="2072304" cy="261610"/>
          </a:xfrm>
          <a:prstGeom prst="rect">
            <a:avLst/>
          </a:prstGeom>
          <a:noFill/>
        </p:spPr>
        <p:txBody>
          <a:bodyPr wrap="square">
            <a:spAutoFit/>
          </a:bodyPr>
          <a:lstStyle/>
          <a:p>
            <a:r>
              <a:rPr lang="en-US" sz="1050" dirty="0">
                <a:latin typeface="Arial" panose="020B0604020202020204" pitchFamily="34" charset="0"/>
                <a:cs typeface="Arial" panose="020B0604020202020204" pitchFamily="34" charset="0"/>
              </a:rPr>
              <a:t>Data in Millions*</a:t>
            </a:r>
            <a:endParaRPr lang="en-US" sz="1050" dirty="0"/>
          </a:p>
        </p:txBody>
      </p:sp>
      <p:pic>
        <p:nvPicPr>
          <p:cNvPr id="35" name="Picture 4" descr="Mastercard Logo, symbol, meaning, history, PNG, brand">
            <a:extLst>
              <a:ext uri="{FF2B5EF4-FFF2-40B4-BE49-F238E27FC236}">
                <a16:creationId xmlns:a16="http://schemas.microsoft.com/office/drawing/2014/main" id="{00276AFD-4F45-798E-5907-36E9EB0B44E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695651" y="-714882"/>
            <a:ext cx="4217919" cy="2346015"/>
          </a:xfrm>
          <a:prstGeom prst="rect">
            <a:avLst/>
          </a:prstGeom>
          <a:noFill/>
          <a:extLst>
            <a:ext uri="{909E8E84-426E-40DD-AFC4-6F175D3DCCD1}">
              <a14:hiddenFill xmlns:a14="http://schemas.microsoft.com/office/drawing/2010/main">
                <a:solidFill>
                  <a:srgbClr val="FFFFFF"/>
                </a:solidFill>
              </a14:hiddenFill>
            </a:ext>
          </a:extLst>
        </p:spPr>
      </p:pic>
      <p:pic>
        <p:nvPicPr>
          <p:cNvPr id="37" name="Graphic 36">
            <a:extLst>
              <a:ext uri="{FF2B5EF4-FFF2-40B4-BE49-F238E27FC236}">
                <a16:creationId xmlns:a16="http://schemas.microsoft.com/office/drawing/2014/main" id="{8861058F-7734-2DE9-6F30-FD78B4C6CB6C}"/>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692691" y="497452"/>
            <a:ext cx="3156675" cy="638725"/>
          </a:xfrm>
          <a:prstGeom prst="rect">
            <a:avLst/>
          </a:prstGeom>
        </p:spPr>
      </p:pic>
      <p:pic>
        <p:nvPicPr>
          <p:cNvPr id="3" name="Picture 4" descr="Mastercard Logo, symbol, meaning, history, PNG, brand">
            <a:extLst>
              <a:ext uri="{FF2B5EF4-FFF2-40B4-BE49-F238E27FC236}">
                <a16:creationId xmlns:a16="http://schemas.microsoft.com/office/drawing/2014/main" id="{54FC5D79-D18D-E7F9-40EA-98C23CFCBA7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7147" y="-699116"/>
            <a:ext cx="4217919" cy="234601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3" name="Chart 12">
            <a:extLst>
              <a:ext uri="{FF2B5EF4-FFF2-40B4-BE49-F238E27FC236}">
                <a16:creationId xmlns:a16="http://schemas.microsoft.com/office/drawing/2014/main" id="{0A7C2FFF-61E6-94DD-0425-A552DC113D06}"/>
              </a:ext>
            </a:extLst>
          </p:cNvPr>
          <p:cNvGraphicFramePr>
            <a:graphicFrameLocks/>
          </p:cNvGraphicFramePr>
          <p:nvPr>
            <p:extLst>
              <p:ext uri="{D42A27DB-BD31-4B8C-83A1-F6EECF244321}">
                <p14:modId xmlns:p14="http://schemas.microsoft.com/office/powerpoint/2010/main" val="296971485"/>
              </p:ext>
            </p:extLst>
          </p:nvPr>
        </p:nvGraphicFramePr>
        <p:xfrm>
          <a:off x="289269" y="1198643"/>
          <a:ext cx="4386607" cy="2693086"/>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15" name="Chart 14">
            <a:extLst>
              <a:ext uri="{FF2B5EF4-FFF2-40B4-BE49-F238E27FC236}">
                <a16:creationId xmlns:a16="http://schemas.microsoft.com/office/drawing/2014/main" id="{C0F368DC-F0EB-1164-1DB7-6A26BE04687E}"/>
              </a:ext>
            </a:extLst>
          </p:cNvPr>
          <p:cNvGraphicFramePr>
            <a:graphicFrameLocks/>
          </p:cNvGraphicFramePr>
          <p:nvPr>
            <p:extLst>
              <p:ext uri="{D42A27DB-BD31-4B8C-83A1-F6EECF244321}">
                <p14:modId xmlns:p14="http://schemas.microsoft.com/office/powerpoint/2010/main" val="170371598"/>
              </p:ext>
            </p:extLst>
          </p:nvPr>
        </p:nvGraphicFramePr>
        <p:xfrm>
          <a:off x="229038" y="3846834"/>
          <a:ext cx="4354915" cy="2743200"/>
        </p:xfrm>
        <a:graphic>
          <a:graphicData uri="http://schemas.openxmlformats.org/drawingml/2006/chart">
            <c:chart xmlns:c="http://schemas.openxmlformats.org/drawingml/2006/chart" xmlns:r="http://schemas.openxmlformats.org/officeDocument/2006/relationships" r:id="rId13"/>
          </a:graphicData>
        </a:graphic>
      </p:graphicFrame>
      <p:sp>
        <p:nvSpPr>
          <p:cNvPr id="18" name="TextBox 17">
            <a:extLst>
              <a:ext uri="{FF2B5EF4-FFF2-40B4-BE49-F238E27FC236}">
                <a16:creationId xmlns:a16="http://schemas.microsoft.com/office/drawing/2014/main" id="{5DBA404B-1D85-B1FC-CBB6-D0F4C33D9968}"/>
              </a:ext>
            </a:extLst>
          </p:cNvPr>
          <p:cNvSpPr txBox="1"/>
          <p:nvPr/>
        </p:nvSpPr>
        <p:spPr>
          <a:xfrm>
            <a:off x="9206585" y="1340719"/>
            <a:ext cx="2799512" cy="4770537"/>
          </a:xfrm>
          <a:prstGeom prst="rect">
            <a:avLst/>
          </a:prstGeom>
          <a:noFill/>
          <a:ln w="19050">
            <a:solidFill>
              <a:schemeClr val="tx1"/>
            </a:solidFill>
            <a:prstDash val="sysDot"/>
          </a:ln>
        </p:spPr>
        <p:txBody>
          <a:bodyPr wrap="square">
            <a:spAutoFit/>
          </a:bodyPr>
          <a:lstStyle/>
          <a:p>
            <a:pPr algn="ctr"/>
            <a:r>
              <a:rPr lang="en-US" sz="1600" dirty="0">
                <a:latin typeface="Arial" panose="020B0604020202020204" pitchFamily="34" charset="0"/>
                <a:cs typeface="Arial" panose="020B0604020202020204" pitchFamily="34" charset="0"/>
              </a:rPr>
              <a:t>Mastercard’s financial performance reflects strong profitability, with consistent  earnings growth and margin expansion over the past 3 years. Revenue and EPS have trended upward alongside increasing transaction volumes. Dividend growth remains stable supported by reliable free cash flow although growth in their dividend payout has plateaued this year, and despite some variability from macro conditions, the company continues to demonstrate stable, high-quality earnings.</a:t>
            </a:r>
          </a:p>
        </p:txBody>
      </p:sp>
      <p:graphicFrame>
        <p:nvGraphicFramePr>
          <p:cNvPr id="19" name="Chart 18">
            <a:extLst>
              <a:ext uri="{FF2B5EF4-FFF2-40B4-BE49-F238E27FC236}">
                <a16:creationId xmlns:a16="http://schemas.microsoft.com/office/drawing/2014/main" id="{A425A7A8-65FE-931D-84C5-91AF577E151C}"/>
              </a:ext>
            </a:extLst>
          </p:cNvPr>
          <p:cNvGraphicFramePr>
            <a:graphicFrameLocks/>
          </p:cNvGraphicFramePr>
          <p:nvPr>
            <p:extLst>
              <p:ext uri="{D42A27DB-BD31-4B8C-83A1-F6EECF244321}">
                <p14:modId xmlns:p14="http://schemas.microsoft.com/office/powerpoint/2010/main" val="3778311330"/>
              </p:ext>
            </p:extLst>
          </p:nvPr>
        </p:nvGraphicFramePr>
        <p:xfrm>
          <a:off x="4697529" y="1251874"/>
          <a:ext cx="4354915" cy="2679375"/>
        </p:xfrm>
        <a:graphic>
          <a:graphicData uri="http://schemas.openxmlformats.org/drawingml/2006/chart">
            <c:chart xmlns:c="http://schemas.openxmlformats.org/drawingml/2006/chart" xmlns:r="http://schemas.openxmlformats.org/officeDocument/2006/relationships" r:id="rId14"/>
          </a:graphicData>
        </a:graphic>
      </p:graphicFrame>
      <p:cxnSp>
        <p:nvCxnSpPr>
          <p:cNvPr id="20" name="Straight Connector 19">
            <a:extLst>
              <a:ext uri="{FF2B5EF4-FFF2-40B4-BE49-F238E27FC236}">
                <a16:creationId xmlns:a16="http://schemas.microsoft.com/office/drawing/2014/main" id="{EC8FEDD9-9335-336B-8239-5E30D59E6120}"/>
              </a:ext>
            </a:extLst>
          </p:cNvPr>
          <p:cNvCxnSpPr>
            <a:cxnSpLocks/>
          </p:cNvCxnSpPr>
          <p:nvPr/>
        </p:nvCxnSpPr>
        <p:spPr>
          <a:xfrm flipH="1">
            <a:off x="744327" y="3943641"/>
            <a:ext cx="7916260" cy="0"/>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7A14A7B3-7FDF-AADB-AFDB-26F575A8E9A0}"/>
              </a:ext>
            </a:extLst>
          </p:cNvPr>
          <p:cNvCxnSpPr>
            <a:cxnSpLocks/>
          </p:cNvCxnSpPr>
          <p:nvPr/>
        </p:nvCxnSpPr>
        <p:spPr>
          <a:xfrm>
            <a:off x="4702457" y="1491343"/>
            <a:ext cx="0" cy="5076919"/>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pic>
        <p:nvPicPr>
          <p:cNvPr id="2" name="Picture 1">
            <a:extLst>
              <a:ext uri="{FF2B5EF4-FFF2-40B4-BE49-F238E27FC236}">
                <a16:creationId xmlns:a16="http://schemas.microsoft.com/office/drawing/2014/main" id="{97098E8C-A330-D19D-C7DE-B5B5FA95905E}"/>
              </a:ext>
            </a:extLst>
          </p:cNvPr>
          <p:cNvPicPr>
            <a:picLocks noChangeAspect="1"/>
          </p:cNvPicPr>
          <p:nvPr/>
        </p:nvPicPr>
        <p:blipFill>
          <a:blip r:embed="rId15"/>
          <a:stretch>
            <a:fillRect/>
          </a:stretch>
        </p:blipFill>
        <p:spPr>
          <a:xfrm>
            <a:off x="4824817" y="3953021"/>
            <a:ext cx="4249280" cy="2780017"/>
          </a:xfrm>
          <a:prstGeom prst="rect">
            <a:avLst/>
          </a:prstGeom>
        </p:spPr>
      </p:pic>
    </p:spTree>
    <p:extLst>
      <p:ext uri="{BB962C8B-B14F-4D97-AF65-F5344CB8AC3E}">
        <p14:creationId xmlns:p14="http://schemas.microsoft.com/office/powerpoint/2010/main" val="8139091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hoto of Trees Across Mountains · Free Stock Photo">
            <a:extLst>
              <a:ext uri="{FF2B5EF4-FFF2-40B4-BE49-F238E27FC236}">
                <a16:creationId xmlns:a16="http://schemas.microsoft.com/office/drawing/2014/main" id="{EA271C4C-0D70-2D20-7688-F82EC6608E6B}"/>
              </a:ext>
            </a:extLst>
          </p:cNvPr>
          <p:cNvPicPr>
            <a:picLocks/>
          </p:cNvPicPr>
          <p:nvPr/>
        </p:nvPicPr>
        <p:blipFill rotWithShape="1">
          <a:blip r:embed="rId3">
            <a:alphaModFix amt="13000"/>
            <a:duotone>
              <a:prstClr val="black"/>
              <a:srgbClr val="FF9300">
                <a:tint val="45000"/>
                <a:satMod val="400000"/>
              </a:srgbClr>
            </a:duotone>
            <a:extLst>
              <a:ext uri="{28A0092B-C50C-407E-A947-70E740481C1C}">
                <a14:useLocalDpi xmlns:a14="http://schemas.microsoft.com/office/drawing/2010/main" val="0"/>
              </a:ext>
            </a:extLst>
          </a:blip>
          <a:srcRect l="523" t="16406" r="1213" b="534"/>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F690B93A-42F5-0DAC-E085-86BD87764F95}"/>
              </a:ext>
            </a:extLst>
          </p:cNvPr>
          <p:cNvSpPr/>
          <p:nvPr/>
        </p:nvSpPr>
        <p:spPr>
          <a:xfrm>
            <a:off x="963677" y="1038224"/>
            <a:ext cx="5084698" cy="342327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Chart 1">
            <a:extLst>
              <a:ext uri="{FF2B5EF4-FFF2-40B4-BE49-F238E27FC236}">
                <a16:creationId xmlns:a16="http://schemas.microsoft.com/office/drawing/2014/main" id="{7CCA73B7-B1BC-7227-0D9E-16BC299F7A29}"/>
              </a:ext>
            </a:extLst>
          </p:cNvPr>
          <p:cNvGraphicFramePr>
            <a:graphicFrameLocks/>
          </p:cNvGraphicFramePr>
          <p:nvPr>
            <p:extLst>
              <p:ext uri="{D42A27DB-BD31-4B8C-83A1-F6EECF244321}">
                <p14:modId xmlns:p14="http://schemas.microsoft.com/office/powerpoint/2010/main" val="1348082328"/>
              </p:ext>
            </p:extLst>
          </p:nvPr>
        </p:nvGraphicFramePr>
        <p:xfrm>
          <a:off x="258698" y="1038225"/>
          <a:ext cx="5789677" cy="3648344"/>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B6603BA8-BDDD-1837-D95D-D7040D568B5A}"/>
              </a:ext>
            </a:extLst>
          </p:cNvPr>
          <p:cNvSpPr txBox="1"/>
          <p:nvPr/>
        </p:nvSpPr>
        <p:spPr>
          <a:xfrm>
            <a:off x="501940" y="4736617"/>
            <a:ext cx="5425864" cy="1754326"/>
          </a:xfrm>
          <a:prstGeom prst="rect">
            <a:avLst/>
          </a:prstGeom>
          <a:noFill/>
          <a:ln>
            <a:solidFill>
              <a:schemeClr val="tx1"/>
            </a:solidFill>
            <a:prstDash val="sysDash"/>
          </a:ln>
        </p:spPr>
        <p:txBody>
          <a:bodyPr wrap="square" rtlCol="0">
            <a:spAutoFit/>
          </a:bodyPr>
          <a:lstStyle/>
          <a:p>
            <a:r>
              <a:rPr lang="en-US" b="1" dirty="0">
                <a:latin typeface="Arial" panose="020B0604020202020204" pitchFamily="34" charset="0"/>
                <a:cs typeface="Arial" panose="020B0604020202020204" pitchFamily="34" charset="0"/>
              </a:rPr>
              <a:t>Antitrust Risk</a:t>
            </a:r>
          </a:p>
          <a:p>
            <a:r>
              <a:rPr lang="en-US" dirty="0">
                <a:latin typeface="Arial" panose="020B0604020202020204" pitchFamily="34" charset="0"/>
                <a:cs typeface="Arial" panose="020B0604020202020204" pitchFamily="34" charset="0"/>
              </a:rPr>
              <a:t>U.S. push for the Credit Card Competition Act </a:t>
            </a:r>
          </a:p>
          <a:p>
            <a:r>
              <a:rPr lang="en-US" dirty="0">
                <a:latin typeface="Arial" panose="020B0604020202020204" pitchFamily="34" charset="0"/>
                <a:cs typeface="Arial" panose="020B0604020202020204" pitchFamily="34" charset="0"/>
              </a:rPr>
              <a:t>Ongoing antitrust scrutiny in U.S. and Europe over “duopoly” power</a:t>
            </a:r>
          </a:p>
          <a:p>
            <a:r>
              <a:rPr lang="en-US" dirty="0">
                <a:latin typeface="Arial" panose="020B0604020202020204" pitchFamily="34" charset="0"/>
                <a:cs typeface="Arial" panose="020B0604020202020204" pitchFamily="34" charset="0"/>
              </a:rPr>
              <a:t>Merchant and regulators pushing to cap fees or increase transparency</a:t>
            </a:r>
          </a:p>
        </p:txBody>
      </p:sp>
      <p:sp>
        <p:nvSpPr>
          <p:cNvPr id="7" name="TextBox 6">
            <a:extLst>
              <a:ext uri="{FF2B5EF4-FFF2-40B4-BE49-F238E27FC236}">
                <a16:creationId xmlns:a16="http://schemas.microsoft.com/office/drawing/2014/main" id="{F5B2667B-7257-5455-3455-2AF35BE8A8E6}"/>
              </a:ext>
            </a:extLst>
          </p:cNvPr>
          <p:cNvSpPr txBox="1"/>
          <p:nvPr/>
        </p:nvSpPr>
        <p:spPr>
          <a:xfrm>
            <a:off x="6429744" y="4728977"/>
            <a:ext cx="5229922" cy="1754326"/>
          </a:xfrm>
          <a:prstGeom prst="rect">
            <a:avLst/>
          </a:prstGeom>
          <a:noFill/>
          <a:ln>
            <a:solidFill>
              <a:schemeClr val="tx1"/>
            </a:solidFill>
            <a:prstDash val="sysDash"/>
          </a:ln>
        </p:spPr>
        <p:txBody>
          <a:bodyPr wrap="square" rtlCol="0">
            <a:spAutoFit/>
          </a:bodyPr>
          <a:lstStyle/>
          <a:p>
            <a:r>
              <a:rPr lang="en-US" b="1" dirty="0">
                <a:latin typeface="Arial" panose="020B0604020202020204" pitchFamily="34" charset="0"/>
                <a:cs typeface="Arial" panose="020B0604020202020204" pitchFamily="34" charset="0"/>
              </a:rPr>
              <a:t>Political &amp; Regulatory Pressure </a:t>
            </a:r>
          </a:p>
          <a:p>
            <a:r>
              <a:rPr lang="en-US" dirty="0">
                <a:latin typeface="Arial" panose="020B0604020202020204" pitchFamily="34" charset="0"/>
                <a:cs typeface="Arial" panose="020B0604020202020204" pitchFamily="34" charset="0"/>
              </a:rPr>
              <a:t>FTC warning over “debanking” leading to potential enforcement if access to service is restricted  (This is due to financial service companies denying customers access to services due to their political or religious views)</a:t>
            </a:r>
          </a:p>
        </p:txBody>
      </p:sp>
      <p:sp>
        <p:nvSpPr>
          <p:cNvPr id="8" name="TextBox 7">
            <a:extLst>
              <a:ext uri="{FF2B5EF4-FFF2-40B4-BE49-F238E27FC236}">
                <a16:creationId xmlns:a16="http://schemas.microsoft.com/office/drawing/2014/main" id="{57F79B0C-02C7-83B3-52BA-E515E13F0E0B}"/>
              </a:ext>
            </a:extLst>
          </p:cNvPr>
          <p:cNvSpPr txBox="1"/>
          <p:nvPr/>
        </p:nvSpPr>
        <p:spPr>
          <a:xfrm>
            <a:off x="6429744" y="1245605"/>
            <a:ext cx="5229922" cy="1477328"/>
          </a:xfrm>
          <a:prstGeom prst="rect">
            <a:avLst/>
          </a:prstGeom>
          <a:noFill/>
          <a:ln>
            <a:solidFill>
              <a:schemeClr val="tx1"/>
            </a:solidFill>
            <a:prstDash val="sysDash"/>
          </a:ln>
        </p:spPr>
        <p:txBody>
          <a:bodyPr wrap="square" rtlCol="0">
            <a:spAutoFit/>
          </a:bodyPr>
          <a:lstStyle/>
          <a:p>
            <a:r>
              <a:rPr lang="en-US" b="1" dirty="0">
                <a:latin typeface="Arial" panose="020B0604020202020204" pitchFamily="34" charset="0"/>
                <a:cs typeface="Arial" panose="020B0604020202020204" pitchFamily="34" charset="0"/>
              </a:rPr>
              <a:t>Geopolitical Risk</a:t>
            </a:r>
          </a:p>
          <a:p>
            <a:r>
              <a:rPr lang="en-US" dirty="0">
                <a:latin typeface="Arial" panose="020B0604020202020204" pitchFamily="34" charset="0"/>
                <a:cs typeface="Arial" panose="020B0604020202020204" pitchFamily="34" charset="0"/>
              </a:rPr>
              <a:t>Payment networks can be cut off due to geopolitical conflict</a:t>
            </a:r>
          </a:p>
          <a:p>
            <a:r>
              <a:rPr lang="en-US" dirty="0">
                <a:latin typeface="Arial" panose="020B0604020202020204" pitchFamily="34" charset="0"/>
                <a:cs typeface="Arial" panose="020B0604020202020204" pitchFamily="34" charset="0"/>
              </a:rPr>
              <a:t>Europe and UK actively building alternatives to reduce reliance on Mastercard</a:t>
            </a:r>
          </a:p>
        </p:txBody>
      </p:sp>
      <p:sp>
        <p:nvSpPr>
          <p:cNvPr id="9" name="TextBox 8">
            <a:extLst>
              <a:ext uri="{FF2B5EF4-FFF2-40B4-BE49-F238E27FC236}">
                <a16:creationId xmlns:a16="http://schemas.microsoft.com/office/drawing/2014/main" id="{493F8FF7-B0FC-2D87-D05A-F8B02DEC3F25}"/>
              </a:ext>
            </a:extLst>
          </p:cNvPr>
          <p:cNvSpPr txBox="1"/>
          <p:nvPr/>
        </p:nvSpPr>
        <p:spPr>
          <a:xfrm>
            <a:off x="6429744" y="2987291"/>
            <a:ext cx="5229922" cy="1477328"/>
          </a:xfrm>
          <a:prstGeom prst="rect">
            <a:avLst/>
          </a:prstGeom>
          <a:noFill/>
          <a:ln>
            <a:solidFill>
              <a:schemeClr val="tx1"/>
            </a:solidFill>
            <a:prstDash val="sysDash"/>
          </a:ln>
        </p:spPr>
        <p:txBody>
          <a:bodyPr wrap="square" rtlCol="0">
            <a:spAutoFit/>
          </a:bodyPr>
          <a:lstStyle/>
          <a:p>
            <a:r>
              <a:rPr lang="en-US" b="1" dirty="0">
                <a:latin typeface="Arial" panose="020B0604020202020204" pitchFamily="34" charset="0"/>
                <a:cs typeface="Arial" panose="020B0604020202020204" pitchFamily="34" charset="0"/>
              </a:rPr>
              <a:t>Competitive/Technological Disruption</a:t>
            </a:r>
          </a:p>
          <a:p>
            <a:r>
              <a:rPr lang="en-US" dirty="0">
                <a:latin typeface="Arial" panose="020B0604020202020204" pitchFamily="34" charset="0"/>
                <a:cs typeface="Arial" panose="020B0604020202020204" pitchFamily="34" charset="0"/>
              </a:rPr>
              <a:t>Real-time payments and open banking creating new pipelines outside card networks with</a:t>
            </a:r>
          </a:p>
          <a:p>
            <a:r>
              <a:rPr lang="en-US" dirty="0">
                <a:latin typeface="Arial" panose="020B0604020202020204" pitchFamily="34" charset="0"/>
                <a:cs typeface="Arial" panose="020B0604020202020204" pitchFamily="34" charset="0"/>
              </a:rPr>
              <a:t>Crypto and blockchain payments emerging as alternatives </a:t>
            </a:r>
          </a:p>
        </p:txBody>
      </p:sp>
      <p:cxnSp>
        <p:nvCxnSpPr>
          <p:cNvPr id="4" name="Straight Connector 3">
            <a:extLst>
              <a:ext uri="{FF2B5EF4-FFF2-40B4-BE49-F238E27FC236}">
                <a16:creationId xmlns:a16="http://schemas.microsoft.com/office/drawing/2014/main" id="{EA37CBEC-81BB-405B-7A73-22735944CD25}"/>
              </a:ext>
            </a:extLst>
          </p:cNvPr>
          <p:cNvCxnSpPr>
            <a:cxnSpLocks/>
          </p:cNvCxnSpPr>
          <p:nvPr/>
        </p:nvCxnSpPr>
        <p:spPr>
          <a:xfrm flipH="1">
            <a:off x="0" y="903685"/>
            <a:ext cx="121920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5" name="Picture 4" descr="Mastercard Logo, symbol, meaning, history, PNG, brand">
            <a:extLst>
              <a:ext uri="{FF2B5EF4-FFF2-40B4-BE49-F238E27FC236}">
                <a16:creationId xmlns:a16="http://schemas.microsoft.com/office/drawing/2014/main" id="{A75503F7-04E5-F45C-972F-A1D3B42866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7147" y="-699116"/>
            <a:ext cx="4217919" cy="2346015"/>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0075E382-239B-31D5-3838-7A2A89C267CD}"/>
              </a:ext>
            </a:extLst>
          </p:cNvPr>
          <p:cNvSpPr txBox="1"/>
          <p:nvPr/>
        </p:nvSpPr>
        <p:spPr>
          <a:xfrm>
            <a:off x="5568727" y="4158537"/>
            <a:ext cx="657366" cy="276999"/>
          </a:xfrm>
          <a:prstGeom prst="rect">
            <a:avLst/>
          </a:prstGeom>
          <a:noFill/>
          <a:ln>
            <a:noFill/>
            <a:prstDash val="sysDash"/>
          </a:ln>
        </p:spPr>
        <p:txBody>
          <a:bodyPr wrap="square" rtlCol="0">
            <a:spAutoFit/>
          </a:bodyPr>
          <a:lstStyle/>
          <a:p>
            <a:r>
              <a:rPr lang="en-US" sz="1200" dirty="0">
                <a:latin typeface="Arial" panose="020B0604020202020204" pitchFamily="34" charset="0"/>
                <a:cs typeface="Arial" panose="020B0604020202020204" pitchFamily="34" charset="0"/>
              </a:rPr>
              <a:t>High</a:t>
            </a:r>
          </a:p>
        </p:txBody>
      </p:sp>
      <p:sp>
        <p:nvSpPr>
          <p:cNvPr id="14" name="TextBox 13">
            <a:extLst>
              <a:ext uri="{FF2B5EF4-FFF2-40B4-BE49-F238E27FC236}">
                <a16:creationId xmlns:a16="http://schemas.microsoft.com/office/drawing/2014/main" id="{186E645C-6E39-1443-CA3A-D1A107CFBE51}"/>
              </a:ext>
            </a:extLst>
          </p:cNvPr>
          <p:cNvSpPr txBox="1"/>
          <p:nvPr/>
        </p:nvSpPr>
        <p:spPr>
          <a:xfrm>
            <a:off x="3214872" y="4184503"/>
            <a:ext cx="809763" cy="276999"/>
          </a:xfrm>
          <a:prstGeom prst="rect">
            <a:avLst/>
          </a:prstGeom>
          <a:noFill/>
          <a:ln>
            <a:noFill/>
            <a:prstDash val="sysDash"/>
          </a:ln>
        </p:spPr>
        <p:txBody>
          <a:bodyPr wrap="square" rtlCol="0">
            <a:spAutoFit/>
          </a:bodyPr>
          <a:lstStyle/>
          <a:p>
            <a:r>
              <a:rPr lang="en-US" sz="1200" dirty="0">
                <a:latin typeface="Arial" panose="020B0604020202020204" pitchFamily="34" charset="0"/>
                <a:cs typeface="Arial" panose="020B0604020202020204" pitchFamily="34" charset="0"/>
              </a:rPr>
              <a:t>Medium</a:t>
            </a:r>
          </a:p>
        </p:txBody>
      </p:sp>
      <p:sp>
        <p:nvSpPr>
          <p:cNvPr id="15" name="TextBox 14">
            <a:extLst>
              <a:ext uri="{FF2B5EF4-FFF2-40B4-BE49-F238E27FC236}">
                <a16:creationId xmlns:a16="http://schemas.microsoft.com/office/drawing/2014/main" id="{4CA9B8BB-2CF4-C72A-4637-00CA50CD632F}"/>
              </a:ext>
            </a:extLst>
          </p:cNvPr>
          <p:cNvSpPr txBox="1"/>
          <p:nvPr/>
        </p:nvSpPr>
        <p:spPr>
          <a:xfrm rot="16200000">
            <a:off x="773494" y="1097883"/>
            <a:ext cx="657366" cy="276999"/>
          </a:xfrm>
          <a:prstGeom prst="rect">
            <a:avLst/>
          </a:prstGeom>
          <a:noFill/>
          <a:ln>
            <a:noFill/>
            <a:prstDash val="sysDash"/>
          </a:ln>
        </p:spPr>
        <p:txBody>
          <a:bodyPr wrap="square" rtlCol="0">
            <a:spAutoFit/>
          </a:bodyPr>
          <a:lstStyle/>
          <a:p>
            <a:r>
              <a:rPr lang="en-US" sz="1200" dirty="0">
                <a:latin typeface="Arial" panose="020B0604020202020204" pitchFamily="34" charset="0"/>
                <a:cs typeface="Arial" panose="020B0604020202020204" pitchFamily="34" charset="0"/>
              </a:rPr>
              <a:t>High</a:t>
            </a:r>
          </a:p>
        </p:txBody>
      </p:sp>
      <p:sp>
        <p:nvSpPr>
          <p:cNvPr id="16" name="TextBox 15">
            <a:extLst>
              <a:ext uri="{FF2B5EF4-FFF2-40B4-BE49-F238E27FC236}">
                <a16:creationId xmlns:a16="http://schemas.microsoft.com/office/drawing/2014/main" id="{AD5FB0CA-DD55-EF6E-72ED-7062A356298D}"/>
              </a:ext>
            </a:extLst>
          </p:cNvPr>
          <p:cNvSpPr txBox="1"/>
          <p:nvPr/>
        </p:nvSpPr>
        <p:spPr>
          <a:xfrm rot="16200000">
            <a:off x="703219" y="2586837"/>
            <a:ext cx="797917" cy="276999"/>
          </a:xfrm>
          <a:prstGeom prst="rect">
            <a:avLst/>
          </a:prstGeom>
          <a:noFill/>
          <a:ln>
            <a:noFill/>
            <a:prstDash val="sysDash"/>
          </a:ln>
        </p:spPr>
        <p:txBody>
          <a:bodyPr wrap="square" rtlCol="0">
            <a:spAutoFit/>
          </a:bodyPr>
          <a:lstStyle/>
          <a:p>
            <a:r>
              <a:rPr lang="en-US" sz="1200" dirty="0">
                <a:latin typeface="Arial" panose="020B0604020202020204" pitchFamily="34" charset="0"/>
                <a:cs typeface="Arial" panose="020B0604020202020204" pitchFamily="34" charset="0"/>
              </a:rPr>
              <a:t>Medium</a:t>
            </a:r>
          </a:p>
        </p:txBody>
      </p:sp>
      <p:sp>
        <p:nvSpPr>
          <p:cNvPr id="17" name="TextBox 16">
            <a:extLst>
              <a:ext uri="{FF2B5EF4-FFF2-40B4-BE49-F238E27FC236}">
                <a16:creationId xmlns:a16="http://schemas.microsoft.com/office/drawing/2014/main" id="{B153045A-839A-AF41-7A0A-9F8476A1C315}"/>
              </a:ext>
            </a:extLst>
          </p:cNvPr>
          <p:cNvSpPr txBox="1"/>
          <p:nvPr/>
        </p:nvSpPr>
        <p:spPr>
          <a:xfrm>
            <a:off x="948345" y="4184503"/>
            <a:ext cx="657366" cy="276999"/>
          </a:xfrm>
          <a:prstGeom prst="rect">
            <a:avLst/>
          </a:prstGeom>
          <a:noFill/>
          <a:ln>
            <a:noFill/>
            <a:prstDash val="sysDash"/>
          </a:ln>
        </p:spPr>
        <p:txBody>
          <a:bodyPr wrap="square" rtlCol="0">
            <a:spAutoFit/>
          </a:bodyPr>
          <a:lstStyle/>
          <a:p>
            <a:r>
              <a:rPr lang="en-US" sz="1200" dirty="0">
                <a:latin typeface="Arial" panose="020B0604020202020204" pitchFamily="34" charset="0"/>
                <a:cs typeface="Arial" panose="020B0604020202020204" pitchFamily="34" charset="0"/>
              </a:rPr>
              <a:t>Low</a:t>
            </a:r>
          </a:p>
        </p:txBody>
      </p:sp>
      <p:sp>
        <p:nvSpPr>
          <p:cNvPr id="18" name="TextBox 17">
            <a:extLst>
              <a:ext uri="{FF2B5EF4-FFF2-40B4-BE49-F238E27FC236}">
                <a16:creationId xmlns:a16="http://schemas.microsoft.com/office/drawing/2014/main" id="{720FCF15-DCBF-5469-4788-9E5EFC26973D}"/>
              </a:ext>
            </a:extLst>
          </p:cNvPr>
          <p:cNvSpPr txBox="1"/>
          <p:nvPr/>
        </p:nvSpPr>
        <p:spPr>
          <a:xfrm>
            <a:off x="3176173" y="4436794"/>
            <a:ext cx="1056814" cy="338554"/>
          </a:xfrm>
          <a:prstGeom prst="rect">
            <a:avLst/>
          </a:prstGeom>
          <a:noFill/>
          <a:ln>
            <a:noFill/>
            <a:prstDash val="sysDash"/>
          </a:ln>
        </p:spPr>
        <p:txBody>
          <a:bodyPr wrap="square" rtlCol="0">
            <a:spAutoFit/>
          </a:bodyPr>
          <a:lstStyle/>
          <a:p>
            <a:r>
              <a:rPr lang="en-US" sz="1600" b="1" dirty="0">
                <a:latin typeface="Arial" panose="020B0604020202020204" pitchFamily="34" charset="0"/>
                <a:cs typeface="Arial" panose="020B0604020202020204" pitchFamily="34" charset="0"/>
              </a:rPr>
              <a:t>Impact</a:t>
            </a:r>
          </a:p>
        </p:txBody>
      </p:sp>
      <p:pic>
        <p:nvPicPr>
          <p:cNvPr id="23" name="Picture 22">
            <a:extLst>
              <a:ext uri="{FF2B5EF4-FFF2-40B4-BE49-F238E27FC236}">
                <a16:creationId xmlns:a16="http://schemas.microsoft.com/office/drawing/2014/main" id="{FD2C2FD1-00EF-325D-075C-9D5B9BA5130A}"/>
              </a:ext>
            </a:extLst>
          </p:cNvPr>
          <p:cNvPicPr>
            <a:picLocks noChangeAspect="1"/>
          </p:cNvPicPr>
          <p:nvPr/>
        </p:nvPicPr>
        <p:blipFill>
          <a:blip r:embed="rId6"/>
          <a:stretch>
            <a:fillRect/>
          </a:stretch>
        </p:blipFill>
        <p:spPr>
          <a:xfrm>
            <a:off x="306323" y="1038225"/>
            <a:ext cx="6291617" cy="3840813"/>
          </a:xfrm>
          <a:prstGeom prst="rect">
            <a:avLst/>
          </a:prstGeom>
        </p:spPr>
      </p:pic>
    </p:spTree>
    <p:extLst>
      <p:ext uri="{BB962C8B-B14F-4D97-AF65-F5344CB8AC3E}">
        <p14:creationId xmlns:p14="http://schemas.microsoft.com/office/powerpoint/2010/main" val="22677553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ED0BE-DD9D-0DB6-8D1B-BBC7AF515967}"/>
            </a:ext>
          </a:extLst>
        </p:cNvPr>
        <p:cNvGrpSpPr/>
        <p:nvPr/>
      </p:nvGrpSpPr>
      <p:grpSpPr>
        <a:xfrm>
          <a:off x="0" y="0"/>
          <a:ext cx="0" cy="0"/>
          <a:chOff x="0" y="0"/>
          <a:chExt cx="0" cy="0"/>
        </a:xfrm>
      </p:grpSpPr>
      <p:pic>
        <p:nvPicPr>
          <p:cNvPr id="3" name="Picture 2" descr="Photo of Trees Across Mountains · Free Stock Photo">
            <a:extLst>
              <a:ext uri="{FF2B5EF4-FFF2-40B4-BE49-F238E27FC236}">
                <a16:creationId xmlns:a16="http://schemas.microsoft.com/office/drawing/2014/main" id="{A30A7C28-520C-9DF1-9E55-EC544641B97A}"/>
              </a:ext>
            </a:extLst>
          </p:cNvPr>
          <p:cNvPicPr>
            <a:picLocks/>
          </p:cNvPicPr>
          <p:nvPr/>
        </p:nvPicPr>
        <p:blipFill rotWithShape="1">
          <a:blip r:embed="rId3">
            <a:alphaModFix amt="13000"/>
            <a:duotone>
              <a:prstClr val="black"/>
              <a:srgbClr val="FF9300">
                <a:tint val="45000"/>
                <a:satMod val="400000"/>
              </a:srgbClr>
            </a:duotone>
            <a:extLst>
              <a:ext uri="{28A0092B-C50C-407E-A947-70E740481C1C}">
                <a14:useLocalDpi xmlns:a14="http://schemas.microsoft.com/office/drawing/2010/main" val="0"/>
              </a:ext>
            </a:extLst>
          </a:blip>
          <a:srcRect l="523" t="16406" r="1213" b="534"/>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id="{1F3E699C-67E2-267A-6EEB-7A3285780CA8}"/>
              </a:ext>
            </a:extLst>
          </p:cNvPr>
          <p:cNvCxnSpPr>
            <a:cxnSpLocks/>
          </p:cNvCxnSpPr>
          <p:nvPr/>
        </p:nvCxnSpPr>
        <p:spPr>
          <a:xfrm flipH="1">
            <a:off x="0" y="903685"/>
            <a:ext cx="121920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5" name="Picture 4" descr="Mastercard Logo, symbol, meaning, history, PNG, brand">
            <a:extLst>
              <a:ext uri="{FF2B5EF4-FFF2-40B4-BE49-F238E27FC236}">
                <a16:creationId xmlns:a16="http://schemas.microsoft.com/office/drawing/2014/main" id="{D6262ECA-16AA-C95B-5A76-E28284F132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147" y="-699116"/>
            <a:ext cx="4217919" cy="234601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9" name="Table 18">
            <a:extLst>
              <a:ext uri="{FF2B5EF4-FFF2-40B4-BE49-F238E27FC236}">
                <a16:creationId xmlns:a16="http://schemas.microsoft.com/office/drawing/2014/main" id="{01032379-F09D-D18F-55CB-11F0B5AC3490}"/>
              </a:ext>
            </a:extLst>
          </p:cNvPr>
          <p:cNvGraphicFramePr>
            <a:graphicFrameLocks noGrp="1"/>
          </p:cNvGraphicFramePr>
          <p:nvPr>
            <p:extLst>
              <p:ext uri="{D42A27DB-BD31-4B8C-83A1-F6EECF244321}">
                <p14:modId xmlns:p14="http://schemas.microsoft.com/office/powerpoint/2010/main" val="2717746367"/>
              </p:ext>
            </p:extLst>
          </p:nvPr>
        </p:nvGraphicFramePr>
        <p:xfrm>
          <a:off x="6235699" y="1740800"/>
          <a:ext cx="5613402" cy="3840480"/>
        </p:xfrm>
        <a:graphic>
          <a:graphicData uri="http://schemas.openxmlformats.org/drawingml/2006/table">
            <a:tbl>
              <a:tblPr/>
              <a:tblGrid>
                <a:gridCol w="2199846">
                  <a:extLst>
                    <a:ext uri="{9D8B030D-6E8A-4147-A177-3AD203B41FA5}">
                      <a16:colId xmlns:a16="http://schemas.microsoft.com/office/drawing/2014/main" val="2056386149"/>
                    </a:ext>
                  </a:extLst>
                </a:gridCol>
                <a:gridCol w="853389">
                  <a:extLst>
                    <a:ext uri="{9D8B030D-6E8A-4147-A177-3AD203B41FA5}">
                      <a16:colId xmlns:a16="http://schemas.microsoft.com/office/drawing/2014/main" val="1395246034"/>
                    </a:ext>
                  </a:extLst>
                </a:gridCol>
                <a:gridCol w="853389">
                  <a:extLst>
                    <a:ext uri="{9D8B030D-6E8A-4147-A177-3AD203B41FA5}">
                      <a16:colId xmlns:a16="http://schemas.microsoft.com/office/drawing/2014/main" val="383024218"/>
                    </a:ext>
                  </a:extLst>
                </a:gridCol>
                <a:gridCol w="853389">
                  <a:extLst>
                    <a:ext uri="{9D8B030D-6E8A-4147-A177-3AD203B41FA5}">
                      <a16:colId xmlns:a16="http://schemas.microsoft.com/office/drawing/2014/main" val="611671474"/>
                    </a:ext>
                  </a:extLst>
                </a:gridCol>
                <a:gridCol w="853389">
                  <a:extLst>
                    <a:ext uri="{9D8B030D-6E8A-4147-A177-3AD203B41FA5}">
                      <a16:colId xmlns:a16="http://schemas.microsoft.com/office/drawing/2014/main" val="2595387511"/>
                    </a:ext>
                  </a:extLst>
                </a:gridCol>
              </a:tblGrid>
              <a:tr h="182880">
                <a:tc gridSpan="5">
                  <a:txBody>
                    <a:bodyPr/>
                    <a:lstStyle/>
                    <a:p>
                      <a:pPr algn="ctr" fontAlgn="b">
                        <a:buNone/>
                      </a:pPr>
                      <a:r>
                        <a:rPr lang="en-US" sz="1100" b="1" i="0" u="none" strike="noStrike" dirty="0">
                          <a:solidFill>
                            <a:srgbClr val="FFFFFF"/>
                          </a:solidFill>
                          <a:effectLst/>
                          <a:latin typeface="Aptos Narrow" panose="020B0004020202020204" pitchFamily="34" charset="0"/>
                        </a:rPr>
                        <a:t>Equity Value</a:t>
                      </a:r>
                    </a:p>
                  </a:txBody>
                  <a:tcPr marL="0" marR="0" marT="0" marB="0" anchor="b">
                    <a:lnL>
                      <a:noFill/>
                    </a:lnL>
                    <a:lnR>
                      <a:noFill/>
                    </a:lnR>
                    <a:lnT>
                      <a:noFill/>
                    </a:lnT>
                    <a:lnB>
                      <a:noFill/>
                    </a:lnB>
                    <a:solidFill>
                      <a:srgbClr val="0000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0788290"/>
                  </a:ext>
                </a:extLst>
              </a:tr>
              <a:tr h="182880">
                <a:tc>
                  <a:txBody>
                    <a:bodyPr/>
                    <a:lstStyle/>
                    <a:p>
                      <a:pPr algn="l" fontAlgn="b">
                        <a:buNone/>
                      </a:pPr>
                      <a:r>
                        <a:rPr lang="en-US" sz="1100" b="1" i="0" u="none" strike="noStrike">
                          <a:solidFill>
                            <a:srgbClr val="000000"/>
                          </a:solidFill>
                          <a:effectLst/>
                          <a:latin typeface="Aptos Narrow" panose="020B0004020202020204" pitchFamily="34" charset="0"/>
                        </a:rPr>
                        <a:t>Total Debt</a:t>
                      </a: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r" fontAlgn="b">
                        <a:buNone/>
                      </a:pPr>
                      <a:r>
                        <a:rPr lang="en-US" sz="1100" b="1" i="0" u="none" strike="noStrike">
                          <a:solidFill>
                            <a:srgbClr val="000000"/>
                          </a:solidFill>
                          <a:effectLst/>
                          <a:latin typeface="Aptos Narrow" panose="020B0004020202020204" pitchFamily="34" charset="0"/>
                        </a:rPr>
                        <a:t>41,013</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461280967"/>
                  </a:ext>
                </a:extLst>
              </a:tr>
              <a:tr h="182880">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3679144448"/>
                  </a:ext>
                </a:extLst>
              </a:tr>
              <a:tr h="182880">
                <a:tc>
                  <a:txBody>
                    <a:bodyPr/>
                    <a:lstStyle/>
                    <a:p>
                      <a:pPr algn="l" fontAlgn="b">
                        <a:buNone/>
                      </a:pPr>
                      <a:r>
                        <a:rPr lang="en-US" sz="1100" b="1" i="0" u="sng" strike="noStrike">
                          <a:solidFill>
                            <a:srgbClr val="000000"/>
                          </a:solidFill>
                          <a:effectLst/>
                          <a:latin typeface="Aptos Narrow" panose="020B0004020202020204" pitchFamily="34" charset="0"/>
                        </a:rPr>
                        <a:t>Net Debt Calculation</a:t>
                      </a: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2316576973"/>
                  </a:ext>
                </a:extLst>
              </a:tr>
              <a:tr h="182880">
                <a:tc>
                  <a:txBody>
                    <a:bodyPr/>
                    <a:lstStyle/>
                    <a:p>
                      <a:pPr algn="l" fontAlgn="b">
                        <a:buNone/>
                      </a:pPr>
                      <a:r>
                        <a:rPr lang="en-US" sz="1100" b="0" i="0" u="none" strike="noStrike">
                          <a:solidFill>
                            <a:srgbClr val="000000"/>
                          </a:solidFill>
                          <a:effectLst/>
                          <a:latin typeface="Aptos Narrow" panose="020B0004020202020204" pitchFamily="34" charset="0"/>
                        </a:rPr>
                        <a:t>Total Balance Sheet Cash</a:t>
                      </a: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r" fontAlgn="b">
                        <a:buNone/>
                      </a:pPr>
                      <a:r>
                        <a:rPr lang="en-US" sz="1100" b="0" i="0" u="none" strike="noStrike">
                          <a:solidFill>
                            <a:srgbClr val="000000"/>
                          </a:solidFill>
                          <a:effectLst/>
                          <a:latin typeface="Aptos Narrow" panose="020B0004020202020204" pitchFamily="34" charset="0"/>
                        </a:rPr>
                        <a:t>10,566</a:t>
                      </a:r>
                    </a:p>
                  </a:txBody>
                  <a:tcPr marL="0" marR="0" marT="0" marB="0" anchor="b">
                    <a:lnL>
                      <a:noFill/>
                    </a:lnL>
                    <a:lnR>
                      <a:noFill/>
                    </a:lnR>
                    <a:lnT>
                      <a:noFill/>
                    </a:lnT>
                    <a:lnB>
                      <a:noFill/>
                    </a:lnB>
                    <a:noFill/>
                  </a:tcPr>
                </a:tc>
                <a:extLst>
                  <a:ext uri="{0D108BD9-81ED-4DB2-BD59-A6C34878D82A}">
                    <a16:rowId xmlns:a16="http://schemas.microsoft.com/office/drawing/2014/main" val="2505231650"/>
                  </a:ext>
                </a:extLst>
              </a:tr>
              <a:tr h="182880">
                <a:tc>
                  <a:txBody>
                    <a:bodyPr/>
                    <a:lstStyle/>
                    <a:p>
                      <a:pPr algn="l" fontAlgn="b">
                        <a:buNone/>
                      </a:pPr>
                      <a:r>
                        <a:rPr lang="en-US" sz="1100" b="0" i="0" u="none" strike="noStrike">
                          <a:solidFill>
                            <a:srgbClr val="000000"/>
                          </a:solidFill>
                          <a:effectLst/>
                          <a:latin typeface="Aptos Narrow" panose="020B0004020202020204" pitchFamily="34" charset="0"/>
                        </a:rPr>
                        <a:t>Minimum Cash to Run Business</a:t>
                      </a:r>
                    </a:p>
                  </a:txBody>
                  <a:tcPr marL="6858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US" sz="1100" b="0" i="0" u="none" strike="noStrike">
                          <a:solidFill>
                            <a:srgbClr val="000000"/>
                          </a:solidFill>
                          <a:effectLst/>
                          <a:latin typeface="Aptos Narrow" panose="020B0004020202020204" pitchFamily="34" charset="0"/>
                        </a:rPr>
                        <a:t>5,000</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49211327"/>
                  </a:ext>
                </a:extLst>
              </a:tr>
              <a:tr h="182880">
                <a:tc>
                  <a:txBody>
                    <a:bodyPr/>
                    <a:lstStyle/>
                    <a:p>
                      <a:pPr algn="l" fontAlgn="b">
                        <a:buNone/>
                      </a:pPr>
                      <a:r>
                        <a:rPr lang="en-US" sz="1100" b="1" i="0" u="none" strike="noStrike">
                          <a:solidFill>
                            <a:srgbClr val="000000"/>
                          </a:solidFill>
                          <a:effectLst/>
                          <a:latin typeface="Aptos Narrow" panose="020B0004020202020204" pitchFamily="34" charset="0"/>
                        </a:rPr>
                        <a:t>Excess Available Cash</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US" sz="1100" b="1" i="0" u="none" strike="noStrike">
                          <a:solidFill>
                            <a:srgbClr val="000000"/>
                          </a:solidFill>
                          <a:effectLst/>
                          <a:latin typeface="Aptos Narrow" panose="020B0004020202020204" pitchFamily="34" charset="0"/>
                        </a:rPr>
                        <a:t>5,566</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60504513"/>
                  </a:ext>
                </a:extLst>
              </a:tr>
              <a:tr h="182880">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2412940478"/>
                  </a:ext>
                </a:extLst>
              </a:tr>
              <a:tr h="182880">
                <a:tc>
                  <a:txBody>
                    <a:bodyPr/>
                    <a:lstStyle/>
                    <a:p>
                      <a:pPr algn="l" fontAlgn="b">
                        <a:buNone/>
                      </a:pPr>
                      <a:r>
                        <a:rPr lang="en-US" sz="1100" b="1" i="0" u="none" strike="noStrike">
                          <a:solidFill>
                            <a:srgbClr val="000000"/>
                          </a:solidFill>
                          <a:effectLst/>
                          <a:latin typeface="Aptos Narrow" panose="020B0004020202020204" pitchFamily="34" charset="0"/>
                        </a:rPr>
                        <a:t>Net Debt </a:t>
                      </a: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r" fontAlgn="b">
                        <a:buNone/>
                      </a:pPr>
                      <a:r>
                        <a:rPr lang="en-US" sz="1100" b="1" i="0" u="none" strike="noStrike">
                          <a:solidFill>
                            <a:srgbClr val="000000"/>
                          </a:solidFill>
                          <a:effectLst/>
                          <a:latin typeface="Aptos Narrow" panose="020B0004020202020204" pitchFamily="34" charset="0"/>
                        </a:rPr>
                        <a:t>35,447</a:t>
                      </a:r>
                    </a:p>
                  </a:txBody>
                  <a:tcPr marL="0" marR="0" marT="0" marB="0" anchor="b">
                    <a:lnL>
                      <a:noFill/>
                    </a:lnL>
                    <a:lnR>
                      <a:noFill/>
                    </a:lnR>
                    <a:lnT>
                      <a:noFill/>
                    </a:lnT>
                    <a:lnB>
                      <a:noFill/>
                    </a:lnB>
                    <a:noFill/>
                  </a:tcPr>
                </a:tc>
                <a:extLst>
                  <a:ext uri="{0D108BD9-81ED-4DB2-BD59-A6C34878D82A}">
                    <a16:rowId xmlns:a16="http://schemas.microsoft.com/office/drawing/2014/main" val="136734636"/>
                  </a:ext>
                </a:extLst>
              </a:tr>
              <a:tr h="182880">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3173204452"/>
                  </a:ext>
                </a:extLst>
              </a:tr>
              <a:tr h="182880">
                <a:tc>
                  <a:txBody>
                    <a:bodyPr/>
                    <a:lstStyle/>
                    <a:p>
                      <a:pPr algn="l" fontAlgn="b">
                        <a:buNone/>
                      </a:pPr>
                      <a:r>
                        <a:rPr lang="en-US" sz="1100" b="0" i="0" u="sng" strike="noStrike">
                          <a:solidFill>
                            <a:srgbClr val="000000"/>
                          </a:solidFill>
                          <a:effectLst/>
                          <a:latin typeface="Aptos Narrow" panose="020B0004020202020204" pitchFamily="34" charset="0"/>
                        </a:rPr>
                        <a:t>Calculating Price per Share</a:t>
                      </a: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179302790"/>
                  </a:ext>
                </a:extLst>
              </a:tr>
              <a:tr h="182880">
                <a:tc gridSpan="2">
                  <a:txBody>
                    <a:bodyPr/>
                    <a:lstStyle/>
                    <a:p>
                      <a:pPr algn="l" fontAlgn="b">
                        <a:buNone/>
                      </a:pPr>
                      <a:r>
                        <a:rPr lang="en-US" sz="1100" b="0" i="0" u="none" strike="noStrike">
                          <a:solidFill>
                            <a:srgbClr val="000000"/>
                          </a:solidFill>
                          <a:effectLst/>
                          <a:latin typeface="Aptos Narrow" panose="020B0004020202020204" pitchFamily="34" charset="0"/>
                        </a:rPr>
                        <a:t>Total Enterprise Value (Exit Multiple Method)</a:t>
                      </a:r>
                    </a:p>
                  </a:txBody>
                  <a:tcPr marL="0" marR="0" marT="0" marB="0" anchor="b">
                    <a:lnL>
                      <a:noFill/>
                    </a:lnL>
                    <a:lnR>
                      <a:noFill/>
                    </a:lnR>
                    <a:lnT>
                      <a:noFill/>
                    </a:lnT>
                    <a:lnB>
                      <a:noFill/>
                    </a:lnB>
                    <a:noFill/>
                  </a:tcPr>
                </a:tc>
                <a:tc hMerge="1">
                  <a:txBody>
                    <a:bodyPr/>
                    <a:lstStyle/>
                    <a:p>
                      <a:endParaRPr lang="en-US"/>
                    </a:p>
                  </a:txBody>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r" fontAlgn="b">
                        <a:buNone/>
                      </a:pPr>
                      <a:r>
                        <a:rPr lang="en-US" sz="1100" b="1" i="0" u="none" strike="noStrike">
                          <a:solidFill>
                            <a:srgbClr val="000000"/>
                          </a:solidFill>
                          <a:effectLst/>
                          <a:latin typeface="Aptos Narrow" panose="020B0004020202020204" pitchFamily="34" charset="0"/>
                        </a:rPr>
                        <a:t>710,968.23 </a:t>
                      </a:r>
                    </a:p>
                  </a:txBody>
                  <a:tcPr marL="0" marR="0" marT="0" marB="0" anchor="b">
                    <a:lnL>
                      <a:noFill/>
                    </a:lnL>
                    <a:lnR>
                      <a:noFill/>
                    </a:lnR>
                    <a:lnT>
                      <a:noFill/>
                    </a:lnT>
                    <a:lnB>
                      <a:noFill/>
                    </a:lnB>
                    <a:noFill/>
                  </a:tcPr>
                </a:tc>
                <a:extLst>
                  <a:ext uri="{0D108BD9-81ED-4DB2-BD59-A6C34878D82A}">
                    <a16:rowId xmlns:a16="http://schemas.microsoft.com/office/drawing/2014/main" val="2190652427"/>
                  </a:ext>
                </a:extLst>
              </a:tr>
              <a:tr h="182880">
                <a:tc>
                  <a:txBody>
                    <a:bodyPr/>
                    <a:lstStyle/>
                    <a:p>
                      <a:pPr algn="l" fontAlgn="b">
                        <a:buNone/>
                      </a:pPr>
                      <a:r>
                        <a:rPr lang="en-US" sz="1100" b="0" i="0" u="none" strike="noStrike">
                          <a:solidFill>
                            <a:srgbClr val="000000"/>
                          </a:solidFill>
                          <a:effectLst/>
                          <a:latin typeface="Aptos Narrow" panose="020B0004020202020204" pitchFamily="34" charset="0"/>
                        </a:rPr>
                        <a:t>Less: Net Debt</a:t>
                      </a:r>
                    </a:p>
                  </a:txBody>
                  <a:tcPr marL="6858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US" sz="1100" b="1" i="0" u="none" strike="noStrike">
                          <a:solidFill>
                            <a:srgbClr val="000000"/>
                          </a:solidFill>
                          <a:effectLst/>
                          <a:latin typeface="Aptos Narrow" panose="020B0004020202020204" pitchFamily="34" charset="0"/>
                        </a:rPr>
                        <a:t>(35,447)</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94090288"/>
                  </a:ext>
                </a:extLst>
              </a:tr>
              <a:tr h="182880">
                <a:tc>
                  <a:txBody>
                    <a:bodyPr/>
                    <a:lstStyle/>
                    <a:p>
                      <a:pPr algn="l" fontAlgn="b">
                        <a:buNone/>
                      </a:pPr>
                      <a:r>
                        <a:rPr lang="en-US" sz="1100" b="1" i="0" u="none" strike="noStrike">
                          <a:solidFill>
                            <a:srgbClr val="000000"/>
                          </a:solidFill>
                          <a:effectLst/>
                          <a:latin typeface="Aptos Narrow" panose="020B0004020202020204" pitchFamily="34" charset="0"/>
                        </a:rPr>
                        <a:t>Equity Value</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r>
                        <a:rPr lang="en-US" sz="1100" b="1" i="0" u="none" strike="noStrike">
                          <a:solidFill>
                            <a:srgbClr val="000000"/>
                          </a:solidFill>
                          <a:effectLst/>
                          <a:latin typeface="Aptos Narrow" panose="020B00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r>
                        <a:rPr lang="en-US" sz="1100" b="1" i="0" u="none" strike="noStrike">
                          <a:solidFill>
                            <a:srgbClr val="000000"/>
                          </a:solidFill>
                          <a:effectLst/>
                          <a:latin typeface="Aptos Narrow" panose="020B00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r>
                        <a:rPr lang="en-US" sz="1100" b="1" i="0" u="none" strike="noStrike">
                          <a:solidFill>
                            <a:srgbClr val="000000"/>
                          </a:solidFill>
                          <a:effectLst/>
                          <a:latin typeface="Aptos Narrow" panose="020B00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US" sz="1100" b="1" i="0" u="none" strike="noStrike">
                          <a:solidFill>
                            <a:srgbClr val="000000"/>
                          </a:solidFill>
                          <a:effectLst/>
                          <a:latin typeface="Aptos Narrow" panose="020B0004020202020204" pitchFamily="34" charset="0"/>
                        </a:rPr>
                        <a:t>675,521.23 </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377118518"/>
                  </a:ext>
                </a:extLst>
              </a:tr>
              <a:tr h="182880">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3916797674"/>
                  </a:ext>
                </a:extLst>
              </a:tr>
              <a:tr h="182880">
                <a:tc>
                  <a:txBody>
                    <a:bodyPr/>
                    <a:lstStyle/>
                    <a:p>
                      <a:pPr algn="l" fontAlgn="b">
                        <a:buNone/>
                      </a:pPr>
                      <a:r>
                        <a:rPr lang="en-US" sz="1100" b="0" i="0" u="none" strike="noStrike">
                          <a:solidFill>
                            <a:srgbClr val="000000"/>
                          </a:solidFill>
                          <a:effectLst/>
                          <a:latin typeface="Aptos Narrow" panose="020B0004020202020204" pitchFamily="34" charset="0"/>
                        </a:rPr>
                        <a:t>Fully Diluted Shares</a:t>
                      </a:r>
                    </a:p>
                  </a:txBody>
                  <a:tcPr marL="6858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US" sz="1100" b="0" i="0" u="none" strike="noStrike">
                          <a:solidFill>
                            <a:srgbClr val="000000"/>
                          </a:solidFill>
                          <a:effectLst/>
                          <a:latin typeface="Aptos Narrow" panose="020B0004020202020204" pitchFamily="34" charset="0"/>
                        </a:rPr>
                        <a:t>906</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11448299"/>
                  </a:ext>
                </a:extLst>
              </a:tr>
              <a:tr h="182880">
                <a:tc gridSpan="2">
                  <a:txBody>
                    <a:bodyPr/>
                    <a:lstStyle/>
                    <a:p>
                      <a:pPr algn="l" fontAlgn="b">
                        <a:buNone/>
                      </a:pPr>
                      <a:r>
                        <a:rPr lang="en-US" sz="1100" b="1" i="0" u="none" strike="noStrike">
                          <a:solidFill>
                            <a:srgbClr val="000000"/>
                          </a:solidFill>
                          <a:effectLst/>
                          <a:latin typeface="Aptos Narrow" panose="020B0004020202020204" pitchFamily="34" charset="0"/>
                        </a:rPr>
                        <a:t>Implied Price per Share using Exit Multiple Method</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n-US" sz="1100" b="1" i="0" u="none" strike="noStrike">
                          <a:solidFill>
                            <a:srgbClr val="000000"/>
                          </a:solidFill>
                          <a:effectLst/>
                          <a:latin typeface="Aptos Narrow" panose="020B0004020202020204" pitchFamily="34" charset="0"/>
                        </a:rPr>
                        <a:t>$745.61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46607140"/>
                  </a:ext>
                </a:extLst>
              </a:tr>
              <a:tr h="182880">
                <a:tc>
                  <a:txBody>
                    <a:bodyPr/>
                    <a:lstStyle/>
                    <a:p>
                      <a:pPr algn="l" fontAlgn="b">
                        <a:buNone/>
                      </a:pPr>
                      <a:r>
                        <a:rPr lang="en-US" sz="1100" b="0" i="1" u="none" strike="noStrike">
                          <a:solidFill>
                            <a:srgbClr val="808080"/>
                          </a:solidFill>
                          <a:effectLst/>
                          <a:latin typeface="Aptos Narrow" panose="020B0004020202020204" pitchFamily="34" charset="0"/>
                        </a:rPr>
                        <a:t>Upside/Downside to current price</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US" sz="1100" b="0" i="0" u="none" strike="noStrike">
                        <a:solidFill>
                          <a:srgbClr val="808080"/>
                        </a:solidFill>
                        <a:effectLst/>
                        <a:latin typeface="Aptos Narrow" panose="020B00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US" sz="1100" b="0" i="0" u="none" strike="noStrike">
                        <a:solidFill>
                          <a:srgbClr val="808080"/>
                        </a:solidFill>
                        <a:effectLst/>
                        <a:latin typeface="Aptos Narrow" panose="020B00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US" sz="1100" b="0" i="0" u="none" strike="noStrike">
                        <a:solidFill>
                          <a:srgbClr val="808080"/>
                        </a:solidFill>
                        <a:effectLst/>
                        <a:latin typeface="Aptos Narrow" panose="020B00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US" sz="1100" b="0" i="1" u="none" strike="noStrike">
                          <a:solidFill>
                            <a:srgbClr val="808080"/>
                          </a:solidFill>
                          <a:effectLst/>
                          <a:latin typeface="Aptos Narrow" panose="020B0004020202020204" pitchFamily="34" charset="0"/>
                        </a:rPr>
                        <a:t>48.5%</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139120122"/>
                  </a:ext>
                </a:extLst>
              </a:tr>
              <a:tr h="182880">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1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25704443"/>
                  </a:ext>
                </a:extLst>
              </a:tr>
              <a:tr h="182880">
                <a:tc>
                  <a:txBody>
                    <a:bodyPr/>
                    <a:lstStyle/>
                    <a:p>
                      <a:pPr algn="l" fontAlgn="b">
                        <a:buNone/>
                      </a:pPr>
                      <a:r>
                        <a:rPr lang="en-US" sz="1100" b="1" i="0" u="none" strike="noStrike">
                          <a:solidFill>
                            <a:srgbClr val="000000"/>
                          </a:solidFill>
                          <a:effectLst/>
                          <a:latin typeface="Aptos Narrow" panose="020B0004020202020204" pitchFamily="34" charset="0"/>
                        </a:rPr>
                        <a:t>Average Implied Price Per Share</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n-US" sz="1100" b="1" i="0" u="none" strike="noStrike">
                          <a:solidFill>
                            <a:srgbClr val="000000"/>
                          </a:solidFill>
                          <a:effectLst/>
                          <a:latin typeface="Aptos Narrow" panose="020B0004020202020204" pitchFamily="34" charset="0"/>
                        </a:rPr>
                        <a:t>$678.67</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211659063"/>
                  </a:ext>
                </a:extLst>
              </a:tr>
              <a:tr h="182880">
                <a:tc>
                  <a:txBody>
                    <a:bodyPr/>
                    <a:lstStyle/>
                    <a:p>
                      <a:pPr algn="l" fontAlgn="b">
                        <a:buNone/>
                      </a:pPr>
                      <a:r>
                        <a:rPr lang="en-US" sz="1100" b="0" i="1" u="none" strike="noStrike">
                          <a:solidFill>
                            <a:srgbClr val="808080"/>
                          </a:solidFill>
                          <a:effectLst/>
                          <a:latin typeface="Aptos Narrow" panose="020B0004020202020204" pitchFamily="34" charset="0"/>
                        </a:rPr>
                        <a:t>Upside/Downside to current price</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US" sz="1100" b="0" i="0" u="none" strike="noStrike">
                        <a:solidFill>
                          <a:srgbClr val="808080"/>
                        </a:solidFill>
                        <a:effectLst/>
                        <a:latin typeface="Aptos Narrow" panose="020B00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US" sz="1100" b="0" i="0" u="none" strike="noStrike">
                        <a:solidFill>
                          <a:srgbClr val="808080"/>
                        </a:solidFill>
                        <a:effectLst/>
                        <a:latin typeface="Aptos Narrow" panose="020B00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US" sz="1100" b="0" i="0" u="none" strike="noStrike">
                        <a:solidFill>
                          <a:srgbClr val="808080"/>
                        </a:solidFill>
                        <a:effectLst/>
                        <a:latin typeface="Aptos Narrow" panose="020B00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US" sz="1100" b="0" i="1" u="none" strike="noStrike" dirty="0">
                          <a:solidFill>
                            <a:srgbClr val="808080"/>
                          </a:solidFill>
                          <a:effectLst/>
                          <a:latin typeface="Aptos Narrow" panose="020B0004020202020204" pitchFamily="34" charset="0"/>
                        </a:rPr>
                        <a:t>35.1%</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359746262"/>
                  </a:ext>
                </a:extLst>
              </a:tr>
            </a:tbl>
          </a:graphicData>
        </a:graphic>
      </p:graphicFrame>
      <p:graphicFrame>
        <p:nvGraphicFramePr>
          <p:cNvPr id="20" name="Table 19">
            <a:extLst>
              <a:ext uri="{FF2B5EF4-FFF2-40B4-BE49-F238E27FC236}">
                <a16:creationId xmlns:a16="http://schemas.microsoft.com/office/drawing/2014/main" id="{C7CE933C-174C-B34A-CC8D-B2BBE750C2EF}"/>
              </a:ext>
            </a:extLst>
          </p:cNvPr>
          <p:cNvGraphicFramePr>
            <a:graphicFrameLocks noGrp="1"/>
          </p:cNvGraphicFramePr>
          <p:nvPr>
            <p:extLst>
              <p:ext uri="{D42A27DB-BD31-4B8C-83A1-F6EECF244321}">
                <p14:modId xmlns:p14="http://schemas.microsoft.com/office/powerpoint/2010/main" val="1668635738"/>
              </p:ext>
            </p:extLst>
          </p:nvPr>
        </p:nvGraphicFramePr>
        <p:xfrm>
          <a:off x="6235699" y="1276720"/>
          <a:ext cx="5613400" cy="182880"/>
        </p:xfrm>
        <a:graphic>
          <a:graphicData uri="http://schemas.openxmlformats.org/drawingml/2006/table">
            <a:tbl>
              <a:tblPr/>
              <a:tblGrid>
                <a:gridCol w="2209800">
                  <a:extLst>
                    <a:ext uri="{9D8B030D-6E8A-4147-A177-3AD203B41FA5}">
                      <a16:colId xmlns:a16="http://schemas.microsoft.com/office/drawing/2014/main" val="3000672989"/>
                    </a:ext>
                  </a:extLst>
                </a:gridCol>
                <a:gridCol w="850900">
                  <a:extLst>
                    <a:ext uri="{9D8B030D-6E8A-4147-A177-3AD203B41FA5}">
                      <a16:colId xmlns:a16="http://schemas.microsoft.com/office/drawing/2014/main" val="2342211729"/>
                    </a:ext>
                  </a:extLst>
                </a:gridCol>
                <a:gridCol w="850900">
                  <a:extLst>
                    <a:ext uri="{9D8B030D-6E8A-4147-A177-3AD203B41FA5}">
                      <a16:colId xmlns:a16="http://schemas.microsoft.com/office/drawing/2014/main" val="3741392294"/>
                    </a:ext>
                  </a:extLst>
                </a:gridCol>
                <a:gridCol w="850900">
                  <a:extLst>
                    <a:ext uri="{9D8B030D-6E8A-4147-A177-3AD203B41FA5}">
                      <a16:colId xmlns:a16="http://schemas.microsoft.com/office/drawing/2014/main" val="4020753549"/>
                    </a:ext>
                  </a:extLst>
                </a:gridCol>
                <a:gridCol w="850900">
                  <a:extLst>
                    <a:ext uri="{9D8B030D-6E8A-4147-A177-3AD203B41FA5}">
                      <a16:colId xmlns:a16="http://schemas.microsoft.com/office/drawing/2014/main" val="1845486405"/>
                    </a:ext>
                  </a:extLst>
                </a:gridCol>
              </a:tblGrid>
              <a:tr h="182880">
                <a:tc>
                  <a:txBody>
                    <a:bodyPr/>
                    <a:lstStyle/>
                    <a:p>
                      <a:pPr algn="l" fontAlgn="b">
                        <a:buNone/>
                      </a:pPr>
                      <a:r>
                        <a:rPr lang="en-US" sz="1100" b="1" i="0" u="none" strike="noStrike">
                          <a:solidFill>
                            <a:srgbClr val="000000"/>
                          </a:solidFill>
                          <a:effectLst/>
                          <a:latin typeface="Aptos Narrow" panose="020B0004020202020204" pitchFamily="34" charset="0"/>
                        </a:rPr>
                        <a:t>Assumed Exit Multiple</a:t>
                      </a: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r" fontAlgn="b">
                        <a:buNone/>
                      </a:pPr>
                      <a:r>
                        <a:rPr lang="en-US" sz="1100" b="0" i="0" u="none" strike="noStrike" dirty="0">
                          <a:solidFill>
                            <a:srgbClr val="000000"/>
                          </a:solidFill>
                          <a:effectLst/>
                          <a:latin typeface="Aptos Narrow" panose="020B0004020202020204" pitchFamily="34" charset="0"/>
                        </a:rPr>
                        <a:t>14.0x</a:t>
                      </a:r>
                    </a:p>
                  </a:txBody>
                  <a:tcPr marL="0" marR="0" marT="0" marB="0" anchor="b">
                    <a:lnL>
                      <a:noFill/>
                    </a:lnL>
                    <a:lnR>
                      <a:noFill/>
                    </a:lnR>
                    <a:lnT>
                      <a:noFill/>
                    </a:lnT>
                    <a:lnB>
                      <a:noFill/>
                    </a:lnB>
                    <a:noFill/>
                  </a:tcPr>
                </a:tc>
                <a:extLst>
                  <a:ext uri="{0D108BD9-81ED-4DB2-BD59-A6C34878D82A}">
                    <a16:rowId xmlns:a16="http://schemas.microsoft.com/office/drawing/2014/main" val="539600787"/>
                  </a:ext>
                </a:extLst>
              </a:tr>
            </a:tbl>
          </a:graphicData>
        </a:graphic>
      </p:graphicFrame>
      <p:graphicFrame>
        <p:nvGraphicFramePr>
          <p:cNvPr id="22" name="Table 21">
            <a:extLst>
              <a:ext uri="{FF2B5EF4-FFF2-40B4-BE49-F238E27FC236}">
                <a16:creationId xmlns:a16="http://schemas.microsoft.com/office/drawing/2014/main" id="{022B0A4A-87A5-C0FE-7146-F6B2FA66C4CC}"/>
              </a:ext>
            </a:extLst>
          </p:cNvPr>
          <p:cNvGraphicFramePr>
            <a:graphicFrameLocks noGrp="1"/>
          </p:cNvGraphicFramePr>
          <p:nvPr>
            <p:extLst>
              <p:ext uri="{D42A27DB-BD31-4B8C-83A1-F6EECF244321}">
                <p14:modId xmlns:p14="http://schemas.microsoft.com/office/powerpoint/2010/main" val="1785072479"/>
              </p:ext>
            </p:extLst>
          </p:nvPr>
        </p:nvGraphicFramePr>
        <p:xfrm>
          <a:off x="311149" y="2845355"/>
          <a:ext cx="5613402" cy="3291840"/>
        </p:xfrm>
        <a:graphic>
          <a:graphicData uri="http://schemas.openxmlformats.org/drawingml/2006/table">
            <a:tbl>
              <a:tblPr/>
              <a:tblGrid>
                <a:gridCol w="2199846">
                  <a:extLst>
                    <a:ext uri="{9D8B030D-6E8A-4147-A177-3AD203B41FA5}">
                      <a16:colId xmlns:a16="http://schemas.microsoft.com/office/drawing/2014/main" val="2663885236"/>
                    </a:ext>
                  </a:extLst>
                </a:gridCol>
                <a:gridCol w="853389">
                  <a:extLst>
                    <a:ext uri="{9D8B030D-6E8A-4147-A177-3AD203B41FA5}">
                      <a16:colId xmlns:a16="http://schemas.microsoft.com/office/drawing/2014/main" val="3973961147"/>
                    </a:ext>
                  </a:extLst>
                </a:gridCol>
                <a:gridCol w="853389">
                  <a:extLst>
                    <a:ext uri="{9D8B030D-6E8A-4147-A177-3AD203B41FA5}">
                      <a16:colId xmlns:a16="http://schemas.microsoft.com/office/drawing/2014/main" val="811021279"/>
                    </a:ext>
                  </a:extLst>
                </a:gridCol>
                <a:gridCol w="853389">
                  <a:extLst>
                    <a:ext uri="{9D8B030D-6E8A-4147-A177-3AD203B41FA5}">
                      <a16:colId xmlns:a16="http://schemas.microsoft.com/office/drawing/2014/main" val="3913335031"/>
                    </a:ext>
                  </a:extLst>
                </a:gridCol>
                <a:gridCol w="853389">
                  <a:extLst>
                    <a:ext uri="{9D8B030D-6E8A-4147-A177-3AD203B41FA5}">
                      <a16:colId xmlns:a16="http://schemas.microsoft.com/office/drawing/2014/main" val="566043560"/>
                    </a:ext>
                  </a:extLst>
                </a:gridCol>
              </a:tblGrid>
              <a:tr h="182880">
                <a:tc gridSpan="5">
                  <a:txBody>
                    <a:bodyPr/>
                    <a:lstStyle/>
                    <a:p>
                      <a:pPr algn="ctr" fontAlgn="b">
                        <a:buNone/>
                      </a:pPr>
                      <a:r>
                        <a:rPr lang="en-US" sz="1100" b="1" i="0" u="none" strike="noStrike" dirty="0">
                          <a:solidFill>
                            <a:srgbClr val="FFFFFF"/>
                          </a:solidFill>
                          <a:effectLst/>
                          <a:latin typeface="Aptos Narrow" panose="020B0004020202020204" pitchFamily="34" charset="0"/>
                        </a:rPr>
                        <a:t>Equity Value</a:t>
                      </a:r>
                    </a:p>
                  </a:txBody>
                  <a:tcPr marL="0" marR="0" marT="0" marB="0" anchor="b">
                    <a:lnL>
                      <a:noFill/>
                    </a:lnL>
                    <a:lnR>
                      <a:noFill/>
                    </a:lnR>
                    <a:lnT>
                      <a:noFill/>
                    </a:lnT>
                    <a:lnB>
                      <a:noFill/>
                    </a:lnB>
                    <a:solidFill>
                      <a:srgbClr val="0000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21393683"/>
                  </a:ext>
                </a:extLst>
              </a:tr>
              <a:tr h="182880">
                <a:tc>
                  <a:txBody>
                    <a:bodyPr/>
                    <a:lstStyle/>
                    <a:p>
                      <a:pPr algn="l" fontAlgn="b">
                        <a:buNone/>
                      </a:pPr>
                      <a:r>
                        <a:rPr lang="en-US" sz="1100" b="1" i="0" u="none" strike="noStrike">
                          <a:solidFill>
                            <a:srgbClr val="000000"/>
                          </a:solidFill>
                          <a:effectLst/>
                          <a:latin typeface="Aptos Narrow" panose="020B0004020202020204" pitchFamily="34" charset="0"/>
                        </a:rPr>
                        <a:t>Total Debt</a:t>
                      </a: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r" fontAlgn="b">
                        <a:buNone/>
                      </a:pPr>
                      <a:r>
                        <a:rPr lang="en-US" sz="1100" b="1" i="0" u="none" strike="noStrike">
                          <a:solidFill>
                            <a:srgbClr val="000000"/>
                          </a:solidFill>
                          <a:effectLst/>
                          <a:latin typeface="Aptos Narrow" panose="020B0004020202020204" pitchFamily="34" charset="0"/>
                        </a:rPr>
                        <a:t>41,013</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956515187"/>
                  </a:ext>
                </a:extLst>
              </a:tr>
              <a:tr h="182880">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874613481"/>
                  </a:ext>
                </a:extLst>
              </a:tr>
              <a:tr h="182880">
                <a:tc>
                  <a:txBody>
                    <a:bodyPr/>
                    <a:lstStyle/>
                    <a:p>
                      <a:pPr algn="l" fontAlgn="b">
                        <a:buNone/>
                      </a:pPr>
                      <a:r>
                        <a:rPr lang="en-US" sz="1100" b="1" i="0" u="sng" strike="noStrike">
                          <a:solidFill>
                            <a:srgbClr val="000000"/>
                          </a:solidFill>
                          <a:effectLst/>
                          <a:latin typeface="Aptos Narrow" panose="020B0004020202020204" pitchFamily="34" charset="0"/>
                        </a:rPr>
                        <a:t>Net Debt Calculation</a:t>
                      </a: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68856538"/>
                  </a:ext>
                </a:extLst>
              </a:tr>
              <a:tr h="182880">
                <a:tc>
                  <a:txBody>
                    <a:bodyPr/>
                    <a:lstStyle/>
                    <a:p>
                      <a:pPr algn="l" fontAlgn="b">
                        <a:buNone/>
                      </a:pPr>
                      <a:r>
                        <a:rPr lang="en-US" sz="1100" b="0" i="0" u="none" strike="noStrike">
                          <a:solidFill>
                            <a:srgbClr val="000000"/>
                          </a:solidFill>
                          <a:effectLst/>
                          <a:latin typeface="Aptos Narrow" panose="020B0004020202020204" pitchFamily="34" charset="0"/>
                        </a:rPr>
                        <a:t>Total Balance Sheet Cash</a:t>
                      </a: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r" fontAlgn="b">
                        <a:buNone/>
                      </a:pPr>
                      <a:r>
                        <a:rPr lang="en-US" sz="1100" b="0" i="0" u="none" strike="noStrike">
                          <a:solidFill>
                            <a:srgbClr val="000000"/>
                          </a:solidFill>
                          <a:effectLst/>
                          <a:latin typeface="Aptos Narrow" panose="020B0004020202020204" pitchFamily="34" charset="0"/>
                        </a:rPr>
                        <a:t>10,566</a:t>
                      </a:r>
                    </a:p>
                  </a:txBody>
                  <a:tcPr marL="0" marR="0" marT="0" marB="0" anchor="b">
                    <a:lnL>
                      <a:noFill/>
                    </a:lnL>
                    <a:lnR>
                      <a:noFill/>
                    </a:lnR>
                    <a:lnT>
                      <a:noFill/>
                    </a:lnT>
                    <a:lnB>
                      <a:noFill/>
                    </a:lnB>
                    <a:noFill/>
                  </a:tcPr>
                </a:tc>
                <a:extLst>
                  <a:ext uri="{0D108BD9-81ED-4DB2-BD59-A6C34878D82A}">
                    <a16:rowId xmlns:a16="http://schemas.microsoft.com/office/drawing/2014/main" val="2322661396"/>
                  </a:ext>
                </a:extLst>
              </a:tr>
              <a:tr h="182880">
                <a:tc>
                  <a:txBody>
                    <a:bodyPr/>
                    <a:lstStyle/>
                    <a:p>
                      <a:pPr algn="l" fontAlgn="b">
                        <a:buNone/>
                      </a:pPr>
                      <a:r>
                        <a:rPr lang="en-US" sz="1100" b="0" i="0" u="none" strike="noStrike">
                          <a:solidFill>
                            <a:srgbClr val="000000"/>
                          </a:solidFill>
                          <a:effectLst/>
                          <a:latin typeface="Aptos Narrow" panose="020B0004020202020204" pitchFamily="34" charset="0"/>
                        </a:rPr>
                        <a:t>Minimum Cash to Run Business</a:t>
                      </a:r>
                    </a:p>
                  </a:txBody>
                  <a:tcPr marL="6858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US" sz="1100" b="0" i="0" u="none" strike="noStrike">
                          <a:solidFill>
                            <a:srgbClr val="000000"/>
                          </a:solidFill>
                          <a:effectLst/>
                          <a:latin typeface="Aptos Narrow" panose="020B0004020202020204" pitchFamily="34" charset="0"/>
                        </a:rPr>
                        <a:t>5,000</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73034045"/>
                  </a:ext>
                </a:extLst>
              </a:tr>
              <a:tr h="182880">
                <a:tc>
                  <a:txBody>
                    <a:bodyPr/>
                    <a:lstStyle/>
                    <a:p>
                      <a:pPr algn="l" fontAlgn="b">
                        <a:buNone/>
                      </a:pPr>
                      <a:r>
                        <a:rPr lang="en-US" sz="1100" b="1" i="0" u="none" strike="noStrike">
                          <a:solidFill>
                            <a:srgbClr val="000000"/>
                          </a:solidFill>
                          <a:effectLst/>
                          <a:latin typeface="Aptos Narrow" panose="020B0004020202020204" pitchFamily="34" charset="0"/>
                        </a:rPr>
                        <a:t>Excess Available Cash</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US" sz="1100" b="1" i="0" u="none" strike="noStrike">
                          <a:solidFill>
                            <a:srgbClr val="000000"/>
                          </a:solidFill>
                          <a:effectLst/>
                          <a:latin typeface="Aptos Narrow" panose="020B0004020202020204" pitchFamily="34" charset="0"/>
                        </a:rPr>
                        <a:t>5,566</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079858663"/>
                  </a:ext>
                </a:extLst>
              </a:tr>
              <a:tr h="182880">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503222977"/>
                  </a:ext>
                </a:extLst>
              </a:tr>
              <a:tr h="182880">
                <a:tc>
                  <a:txBody>
                    <a:bodyPr/>
                    <a:lstStyle/>
                    <a:p>
                      <a:pPr algn="l" fontAlgn="b">
                        <a:buNone/>
                      </a:pPr>
                      <a:r>
                        <a:rPr lang="en-US" sz="1100" b="1" i="0" u="none" strike="noStrike">
                          <a:solidFill>
                            <a:srgbClr val="000000"/>
                          </a:solidFill>
                          <a:effectLst/>
                          <a:latin typeface="Aptos Narrow" panose="020B0004020202020204" pitchFamily="34" charset="0"/>
                        </a:rPr>
                        <a:t>Net Debt </a:t>
                      </a: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r" fontAlgn="b">
                        <a:buNone/>
                      </a:pPr>
                      <a:r>
                        <a:rPr lang="en-US" sz="1100" b="1" i="0" u="none" strike="noStrike">
                          <a:solidFill>
                            <a:srgbClr val="000000"/>
                          </a:solidFill>
                          <a:effectLst/>
                          <a:latin typeface="Aptos Narrow" panose="020B0004020202020204" pitchFamily="34" charset="0"/>
                        </a:rPr>
                        <a:t>35,447</a:t>
                      </a:r>
                    </a:p>
                  </a:txBody>
                  <a:tcPr marL="0" marR="0" marT="0" marB="0" anchor="b">
                    <a:lnL>
                      <a:noFill/>
                    </a:lnL>
                    <a:lnR>
                      <a:noFill/>
                    </a:lnR>
                    <a:lnT>
                      <a:noFill/>
                    </a:lnT>
                    <a:lnB>
                      <a:noFill/>
                    </a:lnB>
                    <a:noFill/>
                  </a:tcPr>
                </a:tc>
                <a:extLst>
                  <a:ext uri="{0D108BD9-81ED-4DB2-BD59-A6C34878D82A}">
                    <a16:rowId xmlns:a16="http://schemas.microsoft.com/office/drawing/2014/main" val="75378931"/>
                  </a:ext>
                </a:extLst>
              </a:tr>
              <a:tr h="182880">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3560123968"/>
                  </a:ext>
                </a:extLst>
              </a:tr>
              <a:tr h="182880">
                <a:tc>
                  <a:txBody>
                    <a:bodyPr/>
                    <a:lstStyle/>
                    <a:p>
                      <a:pPr algn="l" fontAlgn="b">
                        <a:buNone/>
                      </a:pPr>
                      <a:r>
                        <a:rPr lang="en-US" sz="1100" b="0" i="0" u="sng" strike="noStrike">
                          <a:solidFill>
                            <a:srgbClr val="000000"/>
                          </a:solidFill>
                          <a:effectLst/>
                          <a:latin typeface="Aptos Narrow" panose="020B0004020202020204" pitchFamily="34" charset="0"/>
                        </a:rPr>
                        <a:t>Calculating Price per Share</a:t>
                      </a: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2526684435"/>
                  </a:ext>
                </a:extLst>
              </a:tr>
              <a:tr h="182880">
                <a:tc gridSpan="2">
                  <a:txBody>
                    <a:bodyPr/>
                    <a:lstStyle/>
                    <a:p>
                      <a:pPr algn="l" fontAlgn="b">
                        <a:buNone/>
                      </a:pPr>
                      <a:r>
                        <a:rPr lang="en-US" sz="1100" b="0" i="0" u="none" strike="noStrike">
                          <a:solidFill>
                            <a:srgbClr val="000000"/>
                          </a:solidFill>
                          <a:effectLst/>
                          <a:latin typeface="Aptos Narrow" panose="020B0004020202020204" pitchFamily="34" charset="0"/>
                        </a:rPr>
                        <a:t>Total Enterprise Value (Perpetuity Method)</a:t>
                      </a:r>
                    </a:p>
                  </a:txBody>
                  <a:tcPr marL="0" marR="0" marT="0" marB="0" anchor="b">
                    <a:lnL>
                      <a:noFill/>
                    </a:lnL>
                    <a:lnR>
                      <a:noFill/>
                    </a:lnR>
                    <a:lnT>
                      <a:noFill/>
                    </a:lnT>
                    <a:lnB>
                      <a:noFill/>
                    </a:lnB>
                    <a:noFill/>
                  </a:tcPr>
                </a:tc>
                <a:tc hMerge="1">
                  <a:txBody>
                    <a:bodyPr/>
                    <a:lstStyle/>
                    <a:p>
                      <a:endParaRPr lang="en-US"/>
                    </a:p>
                  </a:txBody>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r" fontAlgn="b">
                        <a:buNone/>
                      </a:pPr>
                      <a:r>
                        <a:rPr lang="en-US" sz="1100" b="1" i="0" u="none" strike="noStrike">
                          <a:solidFill>
                            <a:srgbClr val="000000"/>
                          </a:solidFill>
                          <a:effectLst/>
                          <a:latin typeface="Aptos Narrow" panose="020B0004020202020204" pitchFamily="34" charset="0"/>
                        </a:rPr>
                        <a:t>589,676.29 </a:t>
                      </a:r>
                    </a:p>
                  </a:txBody>
                  <a:tcPr marL="0" marR="0" marT="0" marB="0" anchor="b">
                    <a:lnL>
                      <a:noFill/>
                    </a:lnL>
                    <a:lnR>
                      <a:noFill/>
                    </a:lnR>
                    <a:lnT>
                      <a:noFill/>
                    </a:lnT>
                    <a:lnB>
                      <a:noFill/>
                    </a:lnB>
                    <a:noFill/>
                  </a:tcPr>
                </a:tc>
                <a:extLst>
                  <a:ext uri="{0D108BD9-81ED-4DB2-BD59-A6C34878D82A}">
                    <a16:rowId xmlns:a16="http://schemas.microsoft.com/office/drawing/2014/main" val="183564868"/>
                  </a:ext>
                </a:extLst>
              </a:tr>
              <a:tr h="182880">
                <a:tc>
                  <a:txBody>
                    <a:bodyPr/>
                    <a:lstStyle/>
                    <a:p>
                      <a:pPr algn="l" fontAlgn="b">
                        <a:buNone/>
                      </a:pPr>
                      <a:r>
                        <a:rPr lang="en-US" sz="1100" b="0" i="0" u="none" strike="noStrike">
                          <a:solidFill>
                            <a:srgbClr val="000000"/>
                          </a:solidFill>
                          <a:effectLst/>
                          <a:latin typeface="Aptos Narrow" panose="020B0004020202020204" pitchFamily="34" charset="0"/>
                        </a:rPr>
                        <a:t>Less: Net Debt</a:t>
                      </a:r>
                    </a:p>
                  </a:txBody>
                  <a:tcPr marL="6858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US" sz="1100" b="1" i="0" u="none" strike="noStrike">
                          <a:solidFill>
                            <a:srgbClr val="000000"/>
                          </a:solidFill>
                          <a:effectLst/>
                          <a:latin typeface="Aptos Narrow" panose="020B0004020202020204" pitchFamily="34" charset="0"/>
                        </a:rPr>
                        <a:t>(35,447)</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94043063"/>
                  </a:ext>
                </a:extLst>
              </a:tr>
              <a:tr h="182880">
                <a:tc>
                  <a:txBody>
                    <a:bodyPr/>
                    <a:lstStyle/>
                    <a:p>
                      <a:pPr algn="l" fontAlgn="b">
                        <a:buNone/>
                      </a:pPr>
                      <a:r>
                        <a:rPr lang="en-US" sz="1100" b="1" i="0" u="none" strike="noStrike">
                          <a:solidFill>
                            <a:srgbClr val="000000"/>
                          </a:solidFill>
                          <a:effectLst/>
                          <a:latin typeface="Aptos Narrow" panose="020B0004020202020204" pitchFamily="34" charset="0"/>
                        </a:rPr>
                        <a:t>Equity Value</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r>
                        <a:rPr lang="en-US" sz="1100" b="1" i="0" u="none" strike="noStrike">
                          <a:solidFill>
                            <a:srgbClr val="000000"/>
                          </a:solidFill>
                          <a:effectLst/>
                          <a:latin typeface="Aptos Narrow" panose="020B00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r>
                        <a:rPr lang="en-US" sz="1100" b="1" i="0" u="none" strike="noStrike">
                          <a:solidFill>
                            <a:srgbClr val="000000"/>
                          </a:solidFill>
                          <a:effectLst/>
                          <a:latin typeface="Aptos Narrow" panose="020B00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r>
                        <a:rPr lang="en-US" sz="1100" b="1" i="0" u="none" strike="noStrike">
                          <a:solidFill>
                            <a:srgbClr val="000000"/>
                          </a:solidFill>
                          <a:effectLst/>
                          <a:latin typeface="Aptos Narrow" panose="020B00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US" sz="1100" b="1" i="0" u="none" strike="noStrike">
                          <a:solidFill>
                            <a:srgbClr val="000000"/>
                          </a:solidFill>
                          <a:effectLst/>
                          <a:latin typeface="Aptos Narrow" panose="020B0004020202020204" pitchFamily="34" charset="0"/>
                        </a:rPr>
                        <a:t>554,229.29 </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663902606"/>
                  </a:ext>
                </a:extLst>
              </a:tr>
              <a:tr h="182880">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1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2675251431"/>
                  </a:ext>
                </a:extLst>
              </a:tr>
              <a:tr h="182880">
                <a:tc>
                  <a:txBody>
                    <a:bodyPr/>
                    <a:lstStyle/>
                    <a:p>
                      <a:pPr algn="l" fontAlgn="b">
                        <a:buNone/>
                      </a:pPr>
                      <a:r>
                        <a:rPr lang="en-US" sz="1100" b="0" i="0" u="none" strike="noStrike">
                          <a:solidFill>
                            <a:srgbClr val="000000"/>
                          </a:solidFill>
                          <a:effectLst/>
                          <a:latin typeface="Aptos Narrow" panose="020B0004020202020204" pitchFamily="34" charset="0"/>
                        </a:rPr>
                        <a:t>Fully Diluted Shares</a:t>
                      </a:r>
                    </a:p>
                  </a:txBody>
                  <a:tcPr marL="6858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US" sz="1100" b="0" i="0" u="none" strike="noStrike">
                          <a:solidFill>
                            <a:srgbClr val="000000"/>
                          </a:solidFill>
                          <a:effectLst/>
                          <a:latin typeface="Aptos Narrow" panose="020B0004020202020204" pitchFamily="34" charset="0"/>
                        </a:rPr>
                        <a:t>906</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48148395"/>
                  </a:ext>
                </a:extLst>
              </a:tr>
              <a:tr h="182880">
                <a:tc gridSpan="2">
                  <a:txBody>
                    <a:bodyPr/>
                    <a:lstStyle/>
                    <a:p>
                      <a:pPr algn="l" fontAlgn="b">
                        <a:buNone/>
                      </a:pPr>
                      <a:r>
                        <a:rPr lang="en-US" sz="1100" b="1" i="0" u="none" strike="noStrike">
                          <a:solidFill>
                            <a:srgbClr val="000000"/>
                          </a:solidFill>
                          <a:effectLst/>
                          <a:latin typeface="Aptos Narrow" panose="020B0004020202020204" pitchFamily="34" charset="0"/>
                        </a:rPr>
                        <a:t>Implied Price per Share using Perpetual Growth</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n-US" sz="1100" b="1" i="0" u="none" strike="noStrike">
                          <a:solidFill>
                            <a:srgbClr val="000000"/>
                          </a:solidFill>
                          <a:effectLst/>
                          <a:latin typeface="Aptos Narrow" panose="020B0004020202020204" pitchFamily="34" charset="0"/>
                        </a:rPr>
                        <a:t>$611.73</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474623908"/>
                  </a:ext>
                </a:extLst>
              </a:tr>
              <a:tr h="182880">
                <a:tc>
                  <a:txBody>
                    <a:bodyPr/>
                    <a:lstStyle/>
                    <a:p>
                      <a:pPr algn="l" fontAlgn="b">
                        <a:buNone/>
                      </a:pPr>
                      <a:r>
                        <a:rPr lang="en-US" sz="1100" b="0" i="1" u="none" strike="noStrike">
                          <a:solidFill>
                            <a:srgbClr val="808080"/>
                          </a:solidFill>
                          <a:effectLst/>
                          <a:latin typeface="Aptos Narrow" panose="020B0004020202020204" pitchFamily="34" charset="0"/>
                        </a:rPr>
                        <a:t>Upside/Downside to current price</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US" sz="1100" b="0" i="0" u="none" strike="noStrike">
                        <a:solidFill>
                          <a:srgbClr val="808080"/>
                        </a:solidFill>
                        <a:effectLst/>
                        <a:latin typeface="Aptos Narrow" panose="020B00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US" sz="1100" b="0" i="0" u="none" strike="noStrike">
                        <a:solidFill>
                          <a:srgbClr val="808080"/>
                        </a:solidFill>
                        <a:effectLst/>
                        <a:latin typeface="Aptos Narrow" panose="020B00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US" sz="1100" b="0" i="0" u="none" strike="noStrike">
                        <a:solidFill>
                          <a:srgbClr val="808080"/>
                        </a:solidFill>
                        <a:effectLst/>
                        <a:latin typeface="Aptos Narrow" panose="020B00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US" sz="1100" b="0" i="1" u="none" strike="noStrike" dirty="0">
                          <a:solidFill>
                            <a:srgbClr val="808080"/>
                          </a:solidFill>
                          <a:effectLst/>
                          <a:latin typeface="Aptos Narrow" panose="020B0004020202020204" pitchFamily="34" charset="0"/>
                        </a:rPr>
                        <a:t>21.8%</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133417961"/>
                  </a:ext>
                </a:extLst>
              </a:tr>
            </a:tbl>
          </a:graphicData>
        </a:graphic>
      </p:graphicFrame>
      <p:graphicFrame>
        <p:nvGraphicFramePr>
          <p:cNvPr id="25" name="Table 24">
            <a:extLst>
              <a:ext uri="{FF2B5EF4-FFF2-40B4-BE49-F238E27FC236}">
                <a16:creationId xmlns:a16="http://schemas.microsoft.com/office/drawing/2014/main" id="{6E8AAC0D-F4B9-7132-1EB3-EFFCC6123D97}"/>
              </a:ext>
            </a:extLst>
          </p:cNvPr>
          <p:cNvGraphicFramePr>
            <a:graphicFrameLocks noGrp="1"/>
          </p:cNvGraphicFramePr>
          <p:nvPr>
            <p:extLst>
              <p:ext uri="{D42A27DB-BD31-4B8C-83A1-F6EECF244321}">
                <p14:modId xmlns:p14="http://schemas.microsoft.com/office/powerpoint/2010/main" val="3874107572"/>
              </p:ext>
            </p:extLst>
          </p:nvPr>
        </p:nvGraphicFramePr>
        <p:xfrm>
          <a:off x="342899" y="1911023"/>
          <a:ext cx="3035300" cy="190500"/>
        </p:xfrm>
        <a:graphic>
          <a:graphicData uri="http://schemas.openxmlformats.org/drawingml/2006/table">
            <a:tbl>
              <a:tblPr/>
              <a:tblGrid>
                <a:gridCol w="825500">
                  <a:extLst>
                    <a:ext uri="{9D8B030D-6E8A-4147-A177-3AD203B41FA5}">
                      <a16:colId xmlns:a16="http://schemas.microsoft.com/office/drawing/2014/main" val="3043329192"/>
                    </a:ext>
                  </a:extLst>
                </a:gridCol>
                <a:gridCol w="2209800">
                  <a:extLst>
                    <a:ext uri="{9D8B030D-6E8A-4147-A177-3AD203B41FA5}">
                      <a16:colId xmlns:a16="http://schemas.microsoft.com/office/drawing/2014/main" val="23173684"/>
                    </a:ext>
                  </a:extLst>
                </a:gridCol>
              </a:tblGrid>
              <a:tr h="190500">
                <a:tc>
                  <a:txBody>
                    <a:bodyPr/>
                    <a:lstStyle/>
                    <a:p>
                      <a:pPr algn="l" fontAlgn="b">
                        <a:buNone/>
                      </a:pPr>
                      <a:r>
                        <a:rPr lang="en-US" sz="1100" b="1" i="0" u="none" strike="noStrike">
                          <a:solidFill>
                            <a:srgbClr val="000000"/>
                          </a:solidFill>
                          <a:effectLst/>
                          <a:latin typeface="Aptos Narrow" panose="020B0004020202020204" pitchFamily="34" charset="0"/>
                        </a:rPr>
                        <a:t>WACC</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100" b="1" i="0" u="none" strike="noStrike" dirty="0">
                          <a:solidFill>
                            <a:srgbClr val="000000"/>
                          </a:solidFill>
                          <a:effectLst/>
                          <a:latin typeface="Aptos Narrow" panose="020B0004020202020204" pitchFamily="34" charset="0"/>
                        </a:rPr>
                        <a:t>7.68%</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146092047"/>
                  </a:ext>
                </a:extLst>
              </a:tr>
            </a:tbl>
          </a:graphicData>
        </a:graphic>
      </p:graphicFrame>
      <p:graphicFrame>
        <p:nvGraphicFramePr>
          <p:cNvPr id="26" name="Table 25">
            <a:extLst>
              <a:ext uri="{FF2B5EF4-FFF2-40B4-BE49-F238E27FC236}">
                <a16:creationId xmlns:a16="http://schemas.microsoft.com/office/drawing/2014/main" id="{5DA4EB87-DA43-FD63-94B1-6F074C3FBCB8}"/>
              </a:ext>
            </a:extLst>
          </p:cNvPr>
          <p:cNvGraphicFramePr>
            <a:graphicFrameLocks noGrp="1"/>
          </p:cNvGraphicFramePr>
          <p:nvPr>
            <p:extLst>
              <p:ext uri="{D42A27DB-BD31-4B8C-83A1-F6EECF244321}">
                <p14:modId xmlns:p14="http://schemas.microsoft.com/office/powerpoint/2010/main" val="451301447"/>
              </p:ext>
            </p:extLst>
          </p:nvPr>
        </p:nvGraphicFramePr>
        <p:xfrm>
          <a:off x="6235699" y="5954315"/>
          <a:ext cx="5613400" cy="365760"/>
        </p:xfrm>
        <a:graphic>
          <a:graphicData uri="http://schemas.openxmlformats.org/drawingml/2006/table">
            <a:tbl>
              <a:tblPr/>
              <a:tblGrid>
                <a:gridCol w="2209800">
                  <a:extLst>
                    <a:ext uri="{9D8B030D-6E8A-4147-A177-3AD203B41FA5}">
                      <a16:colId xmlns:a16="http://schemas.microsoft.com/office/drawing/2014/main" val="3313303775"/>
                    </a:ext>
                  </a:extLst>
                </a:gridCol>
                <a:gridCol w="850900">
                  <a:extLst>
                    <a:ext uri="{9D8B030D-6E8A-4147-A177-3AD203B41FA5}">
                      <a16:colId xmlns:a16="http://schemas.microsoft.com/office/drawing/2014/main" val="4161196604"/>
                    </a:ext>
                  </a:extLst>
                </a:gridCol>
                <a:gridCol w="850900">
                  <a:extLst>
                    <a:ext uri="{9D8B030D-6E8A-4147-A177-3AD203B41FA5}">
                      <a16:colId xmlns:a16="http://schemas.microsoft.com/office/drawing/2014/main" val="4247338671"/>
                    </a:ext>
                  </a:extLst>
                </a:gridCol>
                <a:gridCol w="850900">
                  <a:extLst>
                    <a:ext uri="{9D8B030D-6E8A-4147-A177-3AD203B41FA5}">
                      <a16:colId xmlns:a16="http://schemas.microsoft.com/office/drawing/2014/main" val="3913834609"/>
                    </a:ext>
                  </a:extLst>
                </a:gridCol>
                <a:gridCol w="850900">
                  <a:extLst>
                    <a:ext uri="{9D8B030D-6E8A-4147-A177-3AD203B41FA5}">
                      <a16:colId xmlns:a16="http://schemas.microsoft.com/office/drawing/2014/main" val="95031151"/>
                    </a:ext>
                  </a:extLst>
                </a:gridCol>
              </a:tblGrid>
              <a:tr h="182880">
                <a:tc>
                  <a:txBody>
                    <a:bodyPr/>
                    <a:lstStyle/>
                    <a:p>
                      <a:pPr algn="l" fontAlgn="b">
                        <a:buNone/>
                      </a:pPr>
                      <a:r>
                        <a:rPr lang="en-US" sz="1100" b="1" i="0" u="none" strike="noStrike">
                          <a:solidFill>
                            <a:srgbClr val="000000"/>
                          </a:solidFill>
                          <a:effectLst/>
                          <a:latin typeface="Aptos Narrow" panose="020B0004020202020204" pitchFamily="34" charset="0"/>
                        </a:rPr>
                        <a:t>Average Implied Price Per Share</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n-US" sz="1100" b="1" i="0" u="none" strike="noStrike">
                          <a:solidFill>
                            <a:srgbClr val="000000"/>
                          </a:solidFill>
                          <a:effectLst/>
                          <a:latin typeface="Aptos Narrow" panose="020B0004020202020204" pitchFamily="34" charset="0"/>
                        </a:rPr>
                        <a:t>$678.67</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107874971"/>
                  </a:ext>
                </a:extLst>
              </a:tr>
              <a:tr h="182880">
                <a:tc>
                  <a:txBody>
                    <a:bodyPr/>
                    <a:lstStyle/>
                    <a:p>
                      <a:pPr algn="l" fontAlgn="b">
                        <a:buNone/>
                      </a:pPr>
                      <a:r>
                        <a:rPr lang="en-US" sz="1100" b="0" i="1" u="none" strike="noStrike">
                          <a:solidFill>
                            <a:srgbClr val="808080"/>
                          </a:solidFill>
                          <a:effectLst/>
                          <a:latin typeface="Aptos Narrow" panose="020B0004020202020204" pitchFamily="34" charset="0"/>
                        </a:rPr>
                        <a:t>Upside/Downside to current price</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US" sz="1100" b="0" i="0" u="none" strike="noStrike">
                        <a:solidFill>
                          <a:srgbClr val="808080"/>
                        </a:solidFill>
                        <a:effectLst/>
                        <a:latin typeface="Aptos Narrow" panose="020B00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US" sz="1100" b="0" i="0" u="none" strike="noStrike">
                        <a:solidFill>
                          <a:srgbClr val="808080"/>
                        </a:solidFill>
                        <a:effectLst/>
                        <a:latin typeface="Aptos Narrow" panose="020B00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US" sz="1100" b="0" i="0" u="none" strike="noStrike">
                        <a:solidFill>
                          <a:srgbClr val="808080"/>
                        </a:solidFill>
                        <a:effectLst/>
                        <a:latin typeface="Aptos Narrow" panose="020B00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US" sz="1100" b="0" i="1" u="none" strike="noStrike" dirty="0">
                          <a:solidFill>
                            <a:srgbClr val="808080"/>
                          </a:solidFill>
                          <a:effectLst/>
                          <a:latin typeface="Aptos Narrow" panose="020B0004020202020204" pitchFamily="34" charset="0"/>
                        </a:rPr>
                        <a:t>35.1%</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849677549"/>
                  </a:ext>
                </a:extLst>
              </a:tr>
            </a:tbl>
          </a:graphicData>
        </a:graphic>
      </p:graphicFrame>
    </p:spTree>
    <p:extLst>
      <p:ext uri="{BB962C8B-B14F-4D97-AF65-F5344CB8AC3E}">
        <p14:creationId xmlns:p14="http://schemas.microsoft.com/office/powerpoint/2010/main" val="23428344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82735-9E48-FCAA-3902-E84859B38D26}"/>
            </a:ext>
          </a:extLst>
        </p:cNvPr>
        <p:cNvGrpSpPr/>
        <p:nvPr/>
      </p:nvGrpSpPr>
      <p:grpSpPr>
        <a:xfrm>
          <a:off x="0" y="0"/>
          <a:ext cx="0" cy="0"/>
          <a:chOff x="0" y="0"/>
          <a:chExt cx="0" cy="0"/>
        </a:xfrm>
      </p:grpSpPr>
      <p:pic>
        <p:nvPicPr>
          <p:cNvPr id="13" name="Picture 6" descr="Photo of Trees Across Mountains · Free Stock Photo">
            <a:extLst>
              <a:ext uri="{FF2B5EF4-FFF2-40B4-BE49-F238E27FC236}">
                <a16:creationId xmlns:a16="http://schemas.microsoft.com/office/drawing/2014/main" id="{66F0ADA6-7028-B9E8-5A2F-EFABD3FB95FC}"/>
              </a:ext>
            </a:extLst>
          </p:cNvPr>
          <p:cNvPicPr>
            <a:picLocks/>
          </p:cNvPicPr>
          <p:nvPr/>
        </p:nvPicPr>
        <p:blipFill rotWithShape="1">
          <a:blip r:embed="rId3">
            <a:grayscl/>
            <a:alphaModFix amt="20000"/>
            <a:extLst>
              <a:ext uri="{28A0092B-C50C-407E-A947-70E740481C1C}">
                <a14:useLocalDpi xmlns:a14="http://schemas.microsoft.com/office/drawing/2010/main" val="0"/>
              </a:ext>
            </a:extLst>
          </a:blip>
          <a:srcRect l="523" t="16406" r="1213" b="534"/>
          <a:stretch>
            <a:fillRect/>
          </a:stretch>
        </p:blipFill>
        <p:spPr bwMode="auto">
          <a:xfrm>
            <a:off x="0" y="1879"/>
            <a:ext cx="12192000" cy="6858000"/>
          </a:xfrm>
          <a:prstGeom prst="rect">
            <a:avLst/>
          </a:prstGeom>
          <a:noFill/>
          <a:extLst>
            <a:ext uri="{909E8E84-426E-40DD-AFC4-6F175D3DCCD1}">
              <a14:hiddenFill xmlns:a14="http://schemas.microsoft.com/office/drawing/2010/main">
                <a:solidFill>
                  <a:srgbClr val="FFFFFF"/>
                </a:solidFill>
              </a14:hiddenFill>
            </a:ext>
          </a:extLst>
        </p:spPr>
      </p:pic>
      <p:cxnSp>
        <p:nvCxnSpPr>
          <p:cNvPr id="21" name="Straight Connector 20">
            <a:extLst>
              <a:ext uri="{FF2B5EF4-FFF2-40B4-BE49-F238E27FC236}">
                <a16:creationId xmlns:a16="http://schemas.microsoft.com/office/drawing/2014/main" id="{ADB70D87-5270-AC21-A84D-BBFF20B430A4}"/>
              </a:ext>
            </a:extLst>
          </p:cNvPr>
          <p:cNvCxnSpPr>
            <a:cxnSpLocks/>
          </p:cNvCxnSpPr>
          <p:nvPr/>
        </p:nvCxnSpPr>
        <p:spPr>
          <a:xfrm flipH="1">
            <a:off x="0" y="903685"/>
            <a:ext cx="121920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23" name="Picture 22">
            <a:extLst>
              <a:ext uri="{FF2B5EF4-FFF2-40B4-BE49-F238E27FC236}">
                <a16:creationId xmlns:a16="http://schemas.microsoft.com/office/drawing/2014/main" id="{86563E2E-CBF4-96AD-14C0-A4E5AD966DA5}"/>
              </a:ext>
            </a:extLst>
          </p:cNvPr>
          <p:cNvPicPr>
            <a:picLocks noChangeAspect="1"/>
          </p:cNvPicPr>
          <p:nvPr/>
        </p:nvPicPr>
        <p:blipFill>
          <a:blip r:embed="rId4"/>
          <a:stretch>
            <a:fillRect/>
          </a:stretch>
        </p:blipFill>
        <p:spPr>
          <a:xfrm>
            <a:off x="9816424" y="502566"/>
            <a:ext cx="3200677" cy="634039"/>
          </a:xfrm>
          <a:prstGeom prst="rect">
            <a:avLst/>
          </a:prstGeom>
        </p:spPr>
      </p:pic>
      <p:graphicFrame>
        <p:nvGraphicFramePr>
          <p:cNvPr id="15" name="Chart 14">
            <a:extLst>
              <a:ext uri="{FF2B5EF4-FFF2-40B4-BE49-F238E27FC236}">
                <a16:creationId xmlns:a16="http://schemas.microsoft.com/office/drawing/2014/main" id="{37840E2A-E615-9CC1-792C-009FF077647A}"/>
              </a:ext>
            </a:extLst>
          </p:cNvPr>
          <p:cNvGraphicFramePr>
            <a:graphicFrameLocks/>
          </p:cNvGraphicFramePr>
          <p:nvPr>
            <p:extLst>
              <p:ext uri="{D42A27DB-BD31-4B8C-83A1-F6EECF244321}">
                <p14:modId xmlns:p14="http://schemas.microsoft.com/office/powerpoint/2010/main" val="2238347324"/>
              </p:ext>
            </p:extLst>
          </p:nvPr>
        </p:nvGraphicFramePr>
        <p:xfrm>
          <a:off x="315814" y="1061542"/>
          <a:ext cx="5470836" cy="302595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Chart 15">
            <a:extLst>
              <a:ext uri="{FF2B5EF4-FFF2-40B4-BE49-F238E27FC236}">
                <a16:creationId xmlns:a16="http://schemas.microsoft.com/office/drawing/2014/main" id="{023252D4-7464-044A-B691-5548E65EAB02}"/>
              </a:ext>
            </a:extLst>
          </p:cNvPr>
          <p:cNvGraphicFramePr>
            <a:graphicFrameLocks/>
          </p:cNvGraphicFramePr>
          <p:nvPr>
            <p:extLst>
              <p:ext uri="{D42A27DB-BD31-4B8C-83A1-F6EECF244321}">
                <p14:modId xmlns:p14="http://schemas.microsoft.com/office/powerpoint/2010/main" val="2980089559"/>
              </p:ext>
            </p:extLst>
          </p:nvPr>
        </p:nvGraphicFramePr>
        <p:xfrm>
          <a:off x="315813" y="3832422"/>
          <a:ext cx="5566371" cy="2897006"/>
        </p:xfrm>
        <a:graphic>
          <a:graphicData uri="http://schemas.openxmlformats.org/drawingml/2006/chart">
            <c:chart xmlns:c="http://schemas.openxmlformats.org/drawingml/2006/chart" xmlns:r="http://schemas.openxmlformats.org/officeDocument/2006/relationships" r:id="rId6"/>
          </a:graphicData>
        </a:graphic>
      </p:graphicFrame>
      <p:sp>
        <p:nvSpPr>
          <p:cNvPr id="18" name="TextBox 17">
            <a:extLst>
              <a:ext uri="{FF2B5EF4-FFF2-40B4-BE49-F238E27FC236}">
                <a16:creationId xmlns:a16="http://schemas.microsoft.com/office/drawing/2014/main" id="{8C12C871-AAA8-1503-8A2A-B9CAFA108F25}"/>
              </a:ext>
            </a:extLst>
          </p:cNvPr>
          <p:cNvSpPr txBox="1"/>
          <p:nvPr/>
        </p:nvSpPr>
        <p:spPr>
          <a:xfrm>
            <a:off x="59943" y="101276"/>
            <a:ext cx="8524931" cy="1323439"/>
          </a:xfrm>
          <a:prstGeom prst="rect">
            <a:avLst/>
          </a:prstGeom>
          <a:noFill/>
        </p:spPr>
        <p:txBody>
          <a:bodyPr wrap="square" rtlCol="0">
            <a:spAutoFit/>
          </a:bodyPr>
          <a:lstStyle/>
          <a:p>
            <a:r>
              <a:rPr lang="en-US" sz="4800" dirty="0">
                <a:latin typeface="Arial" panose="020B0604020202020204" pitchFamily="34" charset="0"/>
                <a:cs typeface="Arial" panose="020B0604020202020204" pitchFamily="34" charset="0"/>
              </a:rPr>
              <a:t>Summary</a:t>
            </a:r>
          </a:p>
          <a:p>
            <a:endParaRPr lang="en-US" sz="3200" dirty="0"/>
          </a:p>
        </p:txBody>
      </p:sp>
      <p:pic>
        <p:nvPicPr>
          <p:cNvPr id="20" name="Picture 2" descr="BlackRock Logo and symbol, meaning, history, PNG">
            <a:extLst>
              <a:ext uri="{FF2B5EF4-FFF2-40B4-BE49-F238E27FC236}">
                <a16:creationId xmlns:a16="http://schemas.microsoft.com/office/drawing/2014/main" id="{1F5A05C2-6032-B5B5-98F4-116AA1135CA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9133"/>
          <a:stretch>
            <a:fillRect/>
          </a:stretch>
        </p:blipFill>
        <p:spPr bwMode="auto">
          <a:xfrm>
            <a:off x="6070187" y="980151"/>
            <a:ext cx="2562454" cy="1061917"/>
          </a:xfrm>
          <a:prstGeom prst="rect">
            <a:avLst/>
          </a:prstGeom>
          <a:noFill/>
          <a:extLst>
            <a:ext uri="{909E8E84-426E-40DD-AFC4-6F175D3DCCD1}">
              <a14:hiddenFill xmlns:a14="http://schemas.microsoft.com/office/drawing/2010/main">
                <a:solidFill>
                  <a:srgbClr val="FFFFFF"/>
                </a:solidFill>
              </a14:hiddenFill>
            </a:ext>
          </a:extLst>
        </p:spPr>
      </p:pic>
      <p:cxnSp>
        <p:nvCxnSpPr>
          <p:cNvPr id="22" name="Straight Connector 21">
            <a:extLst>
              <a:ext uri="{FF2B5EF4-FFF2-40B4-BE49-F238E27FC236}">
                <a16:creationId xmlns:a16="http://schemas.microsoft.com/office/drawing/2014/main" id="{32AA9148-9291-3BDD-4F9F-1D52A7B085B6}"/>
              </a:ext>
            </a:extLst>
          </p:cNvPr>
          <p:cNvCxnSpPr>
            <a:cxnSpLocks/>
          </p:cNvCxnSpPr>
          <p:nvPr/>
        </p:nvCxnSpPr>
        <p:spPr>
          <a:xfrm flipV="1">
            <a:off x="9002975" y="903685"/>
            <a:ext cx="0" cy="5954315"/>
          </a:xfrm>
          <a:prstGeom prst="line">
            <a:avLst/>
          </a:prstGeom>
          <a:ln w="1905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9" name="Straight Connector 28">
            <a:extLst>
              <a:ext uri="{FF2B5EF4-FFF2-40B4-BE49-F238E27FC236}">
                <a16:creationId xmlns:a16="http://schemas.microsoft.com/office/drawing/2014/main" id="{974C202D-FC2C-38F7-4D48-9FDCCEB4CF4F}"/>
              </a:ext>
            </a:extLst>
          </p:cNvPr>
          <p:cNvCxnSpPr>
            <a:cxnSpLocks/>
          </p:cNvCxnSpPr>
          <p:nvPr/>
        </p:nvCxnSpPr>
        <p:spPr>
          <a:xfrm flipH="1">
            <a:off x="1071349" y="5650173"/>
            <a:ext cx="4408227" cy="0"/>
          </a:xfrm>
          <a:prstGeom prst="line">
            <a:avLst/>
          </a:prstGeom>
          <a:ln w="1905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5" name="TextBox 44">
            <a:extLst>
              <a:ext uri="{FF2B5EF4-FFF2-40B4-BE49-F238E27FC236}">
                <a16:creationId xmlns:a16="http://schemas.microsoft.com/office/drawing/2014/main" id="{84A87F0F-9744-CDBB-30EF-39B5A47E9EC4}"/>
              </a:ext>
            </a:extLst>
          </p:cNvPr>
          <p:cNvSpPr txBox="1"/>
          <p:nvPr/>
        </p:nvSpPr>
        <p:spPr>
          <a:xfrm>
            <a:off x="6061790" y="3215126"/>
            <a:ext cx="2665211" cy="3323987"/>
          </a:xfrm>
          <a:prstGeom prst="rect">
            <a:avLst/>
          </a:prstGeom>
          <a:noFill/>
          <a:ln w="19050">
            <a:solidFill>
              <a:schemeClr val="tx1"/>
            </a:solidFill>
            <a:prstDash val="sysDot"/>
          </a:ln>
        </p:spPr>
        <p:txBody>
          <a:bodyPr wrap="square">
            <a:spAutoFit/>
          </a:bodyPr>
          <a:lstStyle/>
          <a:p>
            <a:pPr algn="ctr">
              <a:buNone/>
            </a:pPr>
            <a:r>
              <a:rPr lang="en-US" sz="1400" dirty="0"/>
              <a:t>BlackRock is a scale story that’s tied directly to the growth of global markets and the continued shift toward passive investing. As more money flows into ETFs and investment products, BlackRock is in the best position to capture that because of its size and distribution. On top of that, the Aladdin platform adds another layer to the business, so we are not just relying on markets going up, there is also a technology component.</a:t>
            </a:r>
            <a:endParaRPr lang="en-US" sz="1400" dirty="0">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4A531839-1FC2-17A2-0A23-4A80C6F372CE}"/>
              </a:ext>
            </a:extLst>
          </p:cNvPr>
          <p:cNvSpPr txBox="1"/>
          <p:nvPr/>
        </p:nvSpPr>
        <p:spPr>
          <a:xfrm>
            <a:off x="9329665" y="3215127"/>
            <a:ext cx="2637805" cy="3323987"/>
          </a:xfrm>
          <a:prstGeom prst="rect">
            <a:avLst/>
          </a:prstGeom>
          <a:noFill/>
          <a:ln w="19050">
            <a:solidFill>
              <a:schemeClr val="tx1"/>
            </a:solidFill>
            <a:prstDash val="sysDot"/>
          </a:ln>
        </p:spPr>
        <p:txBody>
          <a:bodyPr wrap="square">
            <a:spAutoFit/>
          </a:bodyPr>
          <a:lstStyle/>
          <a:p>
            <a:pPr algn="ctr">
              <a:buNone/>
            </a:pPr>
            <a:r>
              <a:rPr lang="en-US" sz="1400" dirty="0"/>
              <a:t>Mastercard is a long-term bet on the world moving away from cash and toward digital payments. Every time people spend more, travel more, or transact online, Mastercard benefits without taking on credit risk, which makes the model incredibly efficient. With strong network effects and high margins, it’s a business that can keep compounding over time as global payment volumes continue to grow throughout the world.</a:t>
            </a:r>
            <a:endParaRPr lang="en-US" sz="14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87A065F6-40B5-A655-E235-2394124ABF45}"/>
              </a:ext>
            </a:extLst>
          </p:cNvPr>
          <p:cNvSpPr txBox="1"/>
          <p:nvPr/>
        </p:nvSpPr>
        <p:spPr>
          <a:xfrm>
            <a:off x="6061789" y="1666859"/>
            <a:ext cx="2665211" cy="1384995"/>
          </a:xfrm>
          <a:prstGeom prst="rect">
            <a:avLst/>
          </a:prstGeom>
          <a:noFill/>
          <a:ln w="19050">
            <a:solidFill>
              <a:schemeClr val="tx1"/>
            </a:solidFill>
            <a:prstDash val="sysDot"/>
          </a:ln>
        </p:spPr>
        <p:txBody>
          <a:bodyPr wrap="square">
            <a:spAutoFit/>
          </a:bodyPr>
          <a:lstStyle/>
          <a:p>
            <a:pPr algn="ctr">
              <a:buNone/>
            </a:pPr>
            <a:r>
              <a:rPr lang="en-US" sz="1400" dirty="0"/>
              <a:t>Biggest Risk:</a:t>
            </a:r>
          </a:p>
          <a:p>
            <a:pPr algn="ctr">
              <a:buNone/>
            </a:pPr>
            <a:r>
              <a:rPr lang="en-US" sz="1400" dirty="0"/>
              <a:t>If liquidity risks continue especially in a market downturn, people will be hesitant to invest their money, especially in riskier assets.</a:t>
            </a:r>
          </a:p>
        </p:txBody>
      </p:sp>
      <p:sp>
        <p:nvSpPr>
          <p:cNvPr id="4" name="TextBox 3">
            <a:extLst>
              <a:ext uri="{FF2B5EF4-FFF2-40B4-BE49-F238E27FC236}">
                <a16:creationId xmlns:a16="http://schemas.microsoft.com/office/drawing/2014/main" id="{0EA652C3-9FEC-820A-6954-54E3E67E2C55}"/>
              </a:ext>
            </a:extLst>
          </p:cNvPr>
          <p:cNvSpPr txBox="1"/>
          <p:nvPr/>
        </p:nvSpPr>
        <p:spPr>
          <a:xfrm>
            <a:off x="9329664" y="1666858"/>
            <a:ext cx="2637805" cy="1384995"/>
          </a:xfrm>
          <a:prstGeom prst="rect">
            <a:avLst/>
          </a:prstGeom>
          <a:noFill/>
          <a:ln w="19050">
            <a:solidFill>
              <a:schemeClr val="tx1"/>
            </a:solidFill>
            <a:prstDash val="sysDot"/>
          </a:ln>
        </p:spPr>
        <p:txBody>
          <a:bodyPr wrap="square">
            <a:spAutoFit/>
          </a:bodyPr>
          <a:lstStyle/>
          <a:p>
            <a:pPr algn="ctr">
              <a:buNone/>
            </a:pPr>
            <a:r>
              <a:rPr lang="en-US" sz="1400" dirty="0">
                <a:latin typeface="Arial" panose="020B0604020202020204" pitchFamily="34" charset="0"/>
                <a:cs typeface="Arial" panose="020B0604020202020204" pitchFamily="34" charset="0"/>
              </a:rPr>
              <a:t>Biggest Risk:</a:t>
            </a:r>
          </a:p>
          <a:p>
            <a:pPr algn="ctr">
              <a:buNone/>
            </a:pPr>
            <a:r>
              <a:rPr lang="en-US" sz="1400" dirty="0">
                <a:latin typeface="Arial" panose="020B0604020202020204" pitchFamily="34" charset="0"/>
                <a:cs typeface="Arial" panose="020B0604020202020204" pitchFamily="34" charset="0"/>
              </a:rPr>
              <a:t>If Europe and the UK are successful in moving away from Mastercard this will cause a major disturbance in their performance.</a:t>
            </a:r>
          </a:p>
        </p:txBody>
      </p:sp>
      <p:pic>
        <p:nvPicPr>
          <p:cNvPr id="6" name="Graphic 5">
            <a:extLst>
              <a:ext uri="{FF2B5EF4-FFF2-40B4-BE49-F238E27FC236}">
                <a16:creationId xmlns:a16="http://schemas.microsoft.com/office/drawing/2014/main" id="{E7A6E707-CD4F-A51A-C17B-C3153CBF045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230650" y="502566"/>
            <a:ext cx="2733675" cy="1524000"/>
          </a:xfrm>
          <a:prstGeom prst="rect">
            <a:avLst/>
          </a:prstGeom>
        </p:spPr>
      </p:pic>
      <p:pic>
        <p:nvPicPr>
          <p:cNvPr id="5" name="Picture 4">
            <a:extLst>
              <a:ext uri="{FF2B5EF4-FFF2-40B4-BE49-F238E27FC236}">
                <a16:creationId xmlns:a16="http://schemas.microsoft.com/office/drawing/2014/main" id="{A5E735E9-B752-581D-C221-AD5809E3F332}"/>
              </a:ext>
            </a:extLst>
          </p:cNvPr>
          <p:cNvPicPr>
            <a:picLocks noChangeAspect="1"/>
          </p:cNvPicPr>
          <p:nvPr/>
        </p:nvPicPr>
        <p:blipFill>
          <a:blip r:embed="rId9">
            <a:extLst>
              <a:ext uri="{BEBA8EAE-BF5A-486C-A8C5-ECC9F3942E4B}">
                <a14:imgProps xmlns:a14="http://schemas.microsoft.com/office/drawing/2010/main">
                  <a14:imgLayer r:embed="rId10">
                    <a14:imgEffect>
                      <a14:artisticBlur radius="28"/>
                    </a14:imgEffect>
                  </a14:imgLayer>
                </a14:imgProps>
              </a:ext>
            </a:extLst>
          </a:blip>
          <a:srcRect l="1468" t="3031" b="2210"/>
          <a:stretch>
            <a:fillRect/>
          </a:stretch>
        </p:blipFill>
        <p:spPr>
          <a:xfrm>
            <a:off x="707137" y="1397933"/>
            <a:ext cx="5250110" cy="2570519"/>
          </a:xfrm>
          <a:prstGeom prst="rect">
            <a:avLst/>
          </a:prstGeom>
        </p:spPr>
      </p:pic>
      <p:pic>
        <p:nvPicPr>
          <p:cNvPr id="8" name="Picture 7">
            <a:extLst>
              <a:ext uri="{FF2B5EF4-FFF2-40B4-BE49-F238E27FC236}">
                <a16:creationId xmlns:a16="http://schemas.microsoft.com/office/drawing/2014/main" id="{34BA659C-16CC-431A-0882-1A32A25CEBB5}"/>
              </a:ext>
            </a:extLst>
          </p:cNvPr>
          <p:cNvPicPr>
            <a:picLocks noChangeAspect="1"/>
          </p:cNvPicPr>
          <p:nvPr/>
        </p:nvPicPr>
        <p:blipFill>
          <a:blip r:embed="rId11">
            <a:extLst>
              <a:ext uri="{BEBA8EAE-BF5A-486C-A8C5-ECC9F3942E4B}">
                <a14:imgProps xmlns:a14="http://schemas.microsoft.com/office/drawing/2010/main">
                  <a14:imgLayer r:embed="rId12">
                    <a14:imgEffect>
                      <a14:artisticBlur radius="28"/>
                    </a14:imgEffect>
                  </a14:imgLayer>
                </a14:imgProps>
              </a:ext>
            </a:extLst>
          </a:blip>
          <a:stretch>
            <a:fillRect/>
          </a:stretch>
        </p:blipFill>
        <p:spPr>
          <a:xfrm>
            <a:off x="881359" y="4231543"/>
            <a:ext cx="4932592" cy="2484071"/>
          </a:xfrm>
          <a:prstGeom prst="rect">
            <a:avLst/>
          </a:prstGeom>
        </p:spPr>
      </p:pic>
    </p:spTree>
    <p:extLst>
      <p:ext uri="{BB962C8B-B14F-4D97-AF65-F5344CB8AC3E}">
        <p14:creationId xmlns:p14="http://schemas.microsoft.com/office/powerpoint/2010/main" val="257190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3AB19-F4DE-3BEF-4821-6B70400D50B1}"/>
            </a:ext>
          </a:extLst>
        </p:cNvPr>
        <p:cNvGrpSpPr/>
        <p:nvPr/>
      </p:nvGrpSpPr>
      <p:grpSpPr>
        <a:xfrm>
          <a:off x="0" y="0"/>
          <a:ext cx="0" cy="0"/>
          <a:chOff x="0" y="0"/>
          <a:chExt cx="0" cy="0"/>
        </a:xfrm>
      </p:grpSpPr>
      <p:pic>
        <p:nvPicPr>
          <p:cNvPr id="3" name="Picture 2" descr="Photo of Trees Across Mountains · Free Stock Photo">
            <a:extLst>
              <a:ext uri="{FF2B5EF4-FFF2-40B4-BE49-F238E27FC236}">
                <a16:creationId xmlns:a16="http://schemas.microsoft.com/office/drawing/2014/main" id="{FB232F9F-D28A-6374-7855-174CBFD702DF}"/>
              </a:ext>
            </a:extLst>
          </p:cNvPr>
          <p:cNvPicPr>
            <a:picLocks/>
          </p:cNvPicPr>
          <p:nvPr/>
        </p:nvPicPr>
        <p:blipFill rotWithShape="1">
          <a:blip r:embed="rId3">
            <a:alphaModFix amt="13000"/>
            <a:duotone>
              <a:prstClr val="black"/>
              <a:srgbClr val="FF9300">
                <a:tint val="45000"/>
                <a:satMod val="400000"/>
              </a:srgbClr>
            </a:duotone>
            <a:extLst>
              <a:ext uri="{28A0092B-C50C-407E-A947-70E740481C1C}">
                <a14:useLocalDpi xmlns:a14="http://schemas.microsoft.com/office/drawing/2010/main" val="0"/>
              </a:ext>
            </a:extLst>
          </a:blip>
          <a:srcRect l="523" t="16406" r="1213" b="534"/>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id="{5222B3B9-6A1A-B19E-0992-0163B8F37705}"/>
              </a:ext>
            </a:extLst>
          </p:cNvPr>
          <p:cNvCxnSpPr>
            <a:cxnSpLocks/>
          </p:cNvCxnSpPr>
          <p:nvPr/>
        </p:nvCxnSpPr>
        <p:spPr>
          <a:xfrm flipH="1">
            <a:off x="0" y="903685"/>
            <a:ext cx="121920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5" name="Picture 4" descr="Mastercard Logo, symbol, meaning, history, PNG, brand">
            <a:extLst>
              <a:ext uri="{FF2B5EF4-FFF2-40B4-BE49-F238E27FC236}">
                <a16:creationId xmlns:a16="http://schemas.microsoft.com/office/drawing/2014/main" id="{31170950-0072-FC8B-1268-33A4624328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147" y="-699116"/>
            <a:ext cx="4217919" cy="234601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 1">
            <a:extLst>
              <a:ext uri="{FF2B5EF4-FFF2-40B4-BE49-F238E27FC236}">
                <a16:creationId xmlns:a16="http://schemas.microsoft.com/office/drawing/2014/main" id="{F0428F83-DC5A-66F5-8B86-8DD3C45840AD}"/>
              </a:ext>
            </a:extLst>
          </p:cNvPr>
          <p:cNvGraphicFramePr>
            <a:graphicFrameLocks noGrp="1"/>
          </p:cNvGraphicFramePr>
          <p:nvPr/>
        </p:nvGraphicFramePr>
        <p:xfrm>
          <a:off x="1380376" y="1823181"/>
          <a:ext cx="9431247" cy="4356226"/>
        </p:xfrm>
        <a:graphic>
          <a:graphicData uri="http://schemas.openxmlformats.org/drawingml/2006/table">
            <a:tbl>
              <a:tblPr/>
              <a:tblGrid>
                <a:gridCol w="1944357">
                  <a:extLst>
                    <a:ext uri="{9D8B030D-6E8A-4147-A177-3AD203B41FA5}">
                      <a16:colId xmlns:a16="http://schemas.microsoft.com/office/drawing/2014/main" val="1278137356"/>
                    </a:ext>
                  </a:extLst>
                </a:gridCol>
                <a:gridCol w="748689">
                  <a:extLst>
                    <a:ext uri="{9D8B030D-6E8A-4147-A177-3AD203B41FA5}">
                      <a16:colId xmlns:a16="http://schemas.microsoft.com/office/drawing/2014/main" val="1411836867"/>
                    </a:ext>
                  </a:extLst>
                </a:gridCol>
                <a:gridCol w="748689">
                  <a:extLst>
                    <a:ext uri="{9D8B030D-6E8A-4147-A177-3AD203B41FA5}">
                      <a16:colId xmlns:a16="http://schemas.microsoft.com/office/drawing/2014/main" val="3197680806"/>
                    </a:ext>
                  </a:extLst>
                </a:gridCol>
                <a:gridCol w="748689">
                  <a:extLst>
                    <a:ext uri="{9D8B030D-6E8A-4147-A177-3AD203B41FA5}">
                      <a16:colId xmlns:a16="http://schemas.microsoft.com/office/drawing/2014/main" val="3920304153"/>
                    </a:ext>
                  </a:extLst>
                </a:gridCol>
                <a:gridCol w="748689">
                  <a:extLst>
                    <a:ext uri="{9D8B030D-6E8A-4147-A177-3AD203B41FA5}">
                      <a16:colId xmlns:a16="http://schemas.microsoft.com/office/drawing/2014/main" val="2829118289"/>
                    </a:ext>
                  </a:extLst>
                </a:gridCol>
                <a:gridCol w="748689">
                  <a:extLst>
                    <a:ext uri="{9D8B030D-6E8A-4147-A177-3AD203B41FA5}">
                      <a16:colId xmlns:a16="http://schemas.microsoft.com/office/drawing/2014/main" val="1337553166"/>
                    </a:ext>
                  </a:extLst>
                </a:gridCol>
                <a:gridCol w="748689">
                  <a:extLst>
                    <a:ext uri="{9D8B030D-6E8A-4147-A177-3AD203B41FA5}">
                      <a16:colId xmlns:a16="http://schemas.microsoft.com/office/drawing/2014/main" val="235349960"/>
                    </a:ext>
                  </a:extLst>
                </a:gridCol>
                <a:gridCol w="748689">
                  <a:extLst>
                    <a:ext uri="{9D8B030D-6E8A-4147-A177-3AD203B41FA5}">
                      <a16:colId xmlns:a16="http://schemas.microsoft.com/office/drawing/2014/main" val="3200447076"/>
                    </a:ext>
                  </a:extLst>
                </a:gridCol>
                <a:gridCol w="748689">
                  <a:extLst>
                    <a:ext uri="{9D8B030D-6E8A-4147-A177-3AD203B41FA5}">
                      <a16:colId xmlns:a16="http://schemas.microsoft.com/office/drawing/2014/main" val="3617316057"/>
                    </a:ext>
                  </a:extLst>
                </a:gridCol>
                <a:gridCol w="748689">
                  <a:extLst>
                    <a:ext uri="{9D8B030D-6E8A-4147-A177-3AD203B41FA5}">
                      <a16:colId xmlns:a16="http://schemas.microsoft.com/office/drawing/2014/main" val="773125004"/>
                    </a:ext>
                  </a:extLst>
                </a:gridCol>
                <a:gridCol w="748689">
                  <a:extLst>
                    <a:ext uri="{9D8B030D-6E8A-4147-A177-3AD203B41FA5}">
                      <a16:colId xmlns:a16="http://schemas.microsoft.com/office/drawing/2014/main" val="670743153"/>
                    </a:ext>
                  </a:extLst>
                </a:gridCol>
              </a:tblGrid>
              <a:tr h="160912">
                <a:tc>
                  <a:txBody>
                    <a:bodyPr/>
                    <a:lstStyle/>
                    <a:p>
                      <a:pPr algn="l" fontAlgn="b">
                        <a:buNone/>
                      </a:pPr>
                      <a:r>
                        <a:rPr lang="en-US" sz="1000" b="0" i="1" u="none" strike="noStrike">
                          <a:solidFill>
                            <a:srgbClr val="000000"/>
                          </a:solidFill>
                          <a:effectLst/>
                          <a:latin typeface="Aptos Narrow" panose="020B0004020202020204" pitchFamily="34" charset="0"/>
                        </a:rPr>
                        <a:t>data from Tegus in $ millions</a:t>
                      </a: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79390542"/>
                  </a:ext>
                </a:extLst>
              </a:tr>
              <a:tr h="160912">
                <a:tc>
                  <a:txBody>
                    <a:bodyPr/>
                    <a:lstStyle/>
                    <a:p>
                      <a:pPr algn="l" fontAlgn="b">
                        <a:buNone/>
                      </a:pPr>
                      <a:endParaRPr lang="en-US" sz="10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ctr" fontAlgn="b">
                        <a:buNone/>
                      </a:pPr>
                      <a:r>
                        <a:rPr lang="en-US" sz="1000" b="1" i="0" u="none" strike="noStrike">
                          <a:solidFill>
                            <a:srgbClr val="000000"/>
                          </a:solidFill>
                          <a:effectLst/>
                          <a:latin typeface="Aptos Narrow" panose="020B0004020202020204" pitchFamily="34" charset="0"/>
                        </a:rPr>
                        <a:t>FY2021</a:t>
                      </a:r>
                    </a:p>
                  </a:txBody>
                  <a:tcPr marL="0" marR="0" marT="0" marB="0" anchor="b">
                    <a:lnL>
                      <a:noFill/>
                    </a:lnL>
                    <a:lnR>
                      <a:noFill/>
                    </a:lnR>
                    <a:lnT>
                      <a:noFill/>
                    </a:lnT>
                    <a:lnB>
                      <a:noFill/>
                    </a:lnB>
                    <a:solidFill>
                      <a:srgbClr val="F2F2F2"/>
                    </a:solidFill>
                  </a:tcPr>
                </a:tc>
                <a:tc>
                  <a:txBody>
                    <a:bodyPr/>
                    <a:lstStyle/>
                    <a:p>
                      <a:pPr algn="ctr" fontAlgn="b">
                        <a:buNone/>
                      </a:pPr>
                      <a:r>
                        <a:rPr lang="en-US" sz="1000" b="1" i="0" u="none" strike="noStrike">
                          <a:solidFill>
                            <a:srgbClr val="000000"/>
                          </a:solidFill>
                          <a:effectLst/>
                          <a:latin typeface="Aptos Narrow" panose="020B0004020202020204" pitchFamily="34" charset="0"/>
                        </a:rPr>
                        <a:t>FY2022</a:t>
                      </a:r>
                    </a:p>
                  </a:txBody>
                  <a:tcPr marL="0" marR="0" marT="0" marB="0" anchor="b">
                    <a:lnL>
                      <a:noFill/>
                    </a:lnL>
                    <a:lnR>
                      <a:noFill/>
                    </a:lnR>
                    <a:lnT>
                      <a:noFill/>
                    </a:lnT>
                    <a:lnB>
                      <a:noFill/>
                    </a:lnB>
                    <a:solidFill>
                      <a:srgbClr val="F2F2F2"/>
                    </a:solidFill>
                  </a:tcPr>
                </a:tc>
                <a:tc>
                  <a:txBody>
                    <a:bodyPr/>
                    <a:lstStyle/>
                    <a:p>
                      <a:pPr algn="ctr" fontAlgn="b">
                        <a:buNone/>
                      </a:pPr>
                      <a:r>
                        <a:rPr lang="en-US" sz="1000" b="1" i="0" u="none" strike="noStrike">
                          <a:solidFill>
                            <a:srgbClr val="000000"/>
                          </a:solidFill>
                          <a:effectLst/>
                          <a:latin typeface="Aptos Narrow" panose="020B0004020202020204" pitchFamily="34" charset="0"/>
                        </a:rPr>
                        <a:t>FY2023</a:t>
                      </a:r>
                    </a:p>
                  </a:txBody>
                  <a:tcPr marL="0" marR="0" marT="0" marB="0" anchor="b">
                    <a:lnL>
                      <a:noFill/>
                    </a:lnL>
                    <a:lnR>
                      <a:noFill/>
                    </a:lnR>
                    <a:lnT>
                      <a:noFill/>
                    </a:lnT>
                    <a:lnB>
                      <a:noFill/>
                    </a:lnB>
                    <a:solidFill>
                      <a:srgbClr val="F2F2F2"/>
                    </a:solidFill>
                  </a:tcPr>
                </a:tc>
                <a:tc>
                  <a:txBody>
                    <a:bodyPr/>
                    <a:lstStyle/>
                    <a:p>
                      <a:pPr algn="ctr" fontAlgn="b">
                        <a:buNone/>
                      </a:pPr>
                      <a:r>
                        <a:rPr lang="en-US" sz="1000" b="1" i="0" u="none" strike="noStrike">
                          <a:solidFill>
                            <a:srgbClr val="000000"/>
                          </a:solidFill>
                          <a:effectLst/>
                          <a:latin typeface="Aptos Narrow" panose="020B0004020202020204" pitchFamily="34" charset="0"/>
                        </a:rPr>
                        <a:t>FY2024</a:t>
                      </a:r>
                    </a:p>
                  </a:txBody>
                  <a:tcPr marL="0" marR="0" marT="0" marB="0" anchor="b">
                    <a:lnL>
                      <a:noFill/>
                    </a:lnL>
                    <a:lnR>
                      <a:noFill/>
                    </a:lnR>
                    <a:lnT>
                      <a:noFill/>
                    </a:lnT>
                    <a:lnB>
                      <a:noFill/>
                    </a:lnB>
                    <a:solidFill>
                      <a:srgbClr val="F2F2F2"/>
                    </a:solidFill>
                  </a:tcPr>
                </a:tc>
                <a:tc>
                  <a:txBody>
                    <a:bodyPr/>
                    <a:lstStyle/>
                    <a:p>
                      <a:pPr algn="ctr" fontAlgn="b">
                        <a:buNone/>
                      </a:pPr>
                      <a:r>
                        <a:rPr lang="en-US" sz="1000" b="1" i="0" u="none" strike="noStrike">
                          <a:solidFill>
                            <a:srgbClr val="000000"/>
                          </a:solidFill>
                          <a:effectLst/>
                          <a:latin typeface="Aptos Narrow" panose="020B0004020202020204" pitchFamily="34" charset="0"/>
                        </a:rPr>
                        <a:t>FY2025</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b">
                        <a:buNone/>
                      </a:pPr>
                      <a:r>
                        <a:rPr lang="en-US" sz="1000" b="1" i="0" u="none" strike="noStrike">
                          <a:solidFill>
                            <a:srgbClr val="000000"/>
                          </a:solidFill>
                          <a:effectLst/>
                          <a:latin typeface="Aptos Narrow" panose="020B0004020202020204" pitchFamily="34" charset="0"/>
                        </a:rPr>
                        <a:t>FY2026</a:t>
                      </a:r>
                    </a:p>
                  </a:txBody>
                  <a:tcPr marL="0" marR="0" marT="0" marB="0" anchor="b">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b">
                        <a:buNone/>
                      </a:pPr>
                      <a:r>
                        <a:rPr lang="en-US" sz="1000" b="1" i="0" u="none" strike="noStrike">
                          <a:solidFill>
                            <a:srgbClr val="000000"/>
                          </a:solidFill>
                          <a:effectLst/>
                          <a:latin typeface="Aptos Narrow" panose="020B0004020202020204" pitchFamily="34" charset="0"/>
                        </a:rPr>
                        <a:t>FY2027</a:t>
                      </a:r>
                    </a:p>
                  </a:txBody>
                  <a:tcPr marL="0" marR="0" marT="0" marB="0" anchor="b">
                    <a:lnL>
                      <a:noFill/>
                    </a:lnL>
                    <a:lnR>
                      <a:noFill/>
                    </a:lnR>
                    <a:lnT>
                      <a:noFill/>
                    </a:lnT>
                    <a:lnB>
                      <a:noFill/>
                    </a:lnB>
                    <a:solidFill>
                      <a:srgbClr val="F2F2F2"/>
                    </a:solidFill>
                  </a:tcPr>
                </a:tc>
                <a:tc>
                  <a:txBody>
                    <a:bodyPr/>
                    <a:lstStyle/>
                    <a:p>
                      <a:pPr algn="ctr" fontAlgn="b">
                        <a:buNone/>
                      </a:pPr>
                      <a:r>
                        <a:rPr lang="en-US" sz="1000" b="1" i="0" u="none" strike="noStrike">
                          <a:solidFill>
                            <a:srgbClr val="000000"/>
                          </a:solidFill>
                          <a:effectLst/>
                          <a:latin typeface="Aptos Narrow" panose="020B0004020202020204" pitchFamily="34" charset="0"/>
                        </a:rPr>
                        <a:t>FY2028</a:t>
                      </a:r>
                    </a:p>
                  </a:txBody>
                  <a:tcPr marL="0" marR="0" marT="0" marB="0" anchor="b">
                    <a:lnL>
                      <a:noFill/>
                    </a:lnL>
                    <a:lnR>
                      <a:noFill/>
                    </a:lnR>
                    <a:lnT>
                      <a:noFill/>
                    </a:lnT>
                    <a:lnB>
                      <a:noFill/>
                    </a:lnB>
                    <a:solidFill>
                      <a:srgbClr val="F2F2F2"/>
                    </a:solidFill>
                  </a:tcPr>
                </a:tc>
                <a:tc>
                  <a:txBody>
                    <a:bodyPr/>
                    <a:lstStyle/>
                    <a:p>
                      <a:pPr algn="ctr" fontAlgn="b">
                        <a:buNone/>
                      </a:pPr>
                      <a:r>
                        <a:rPr lang="en-US" sz="1000" b="1" i="0" u="none" strike="noStrike">
                          <a:solidFill>
                            <a:srgbClr val="000000"/>
                          </a:solidFill>
                          <a:effectLst/>
                          <a:latin typeface="Aptos Narrow" panose="020B0004020202020204" pitchFamily="34" charset="0"/>
                        </a:rPr>
                        <a:t>FY2029</a:t>
                      </a:r>
                    </a:p>
                  </a:txBody>
                  <a:tcPr marL="0" marR="0" marT="0" marB="0" anchor="b">
                    <a:lnL>
                      <a:noFill/>
                    </a:lnL>
                    <a:lnR>
                      <a:noFill/>
                    </a:lnR>
                    <a:lnT>
                      <a:noFill/>
                    </a:lnT>
                    <a:lnB>
                      <a:noFill/>
                    </a:lnB>
                    <a:solidFill>
                      <a:srgbClr val="F2F2F2"/>
                    </a:solidFill>
                  </a:tcPr>
                </a:tc>
                <a:tc>
                  <a:txBody>
                    <a:bodyPr/>
                    <a:lstStyle/>
                    <a:p>
                      <a:pPr algn="ctr" fontAlgn="b">
                        <a:buNone/>
                      </a:pPr>
                      <a:r>
                        <a:rPr lang="en-US" sz="1000" b="1" i="0" u="none" strike="noStrike">
                          <a:solidFill>
                            <a:srgbClr val="000000"/>
                          </a:solidFill>
                          <a:effectLst/>
                          <a:latin typeface="Aptos Narrow" panose="020B0004020202020204" pitchFamily="34" charset="0"/>
                        </a:rPr>
                        <a:t>FY2030</a:t>
                      </a:r>
                    </a:p>
                  </a:txBody>
                  <a:tcPr marL="0" marR="0" marT="0" marB="0" anchor="b">
                    <a:lnL>
                      <a:noFill/>
                    </a:lnL>
                    <a:lnR>
                      <a:noFill/>
                    </a:lnR>
                    <a:lnT>
                      <a:noFill/>
                    </a:lnT>
                    <a:lnB>
                      <a:noFill/>
                    </a:lnB>
                    <a:solidFill>
                      <a:srgbClr val="F2F2F2"/>
                    </a:solidFill>
                  </a:tcPr>
                </a:tc>
                <a:extLst>
                  <a:ext uri="{0D108BD9-81ED-4DB2-BD59-A6C34878D82A}">
                    <a16:rowId xmlns:a16="http://schemas.microsoft.com/office/drawing/2014/main" val="2191425522"/>
                  </a:ext>
                </a:extLst>
              </a:tr>
              <a:tr h="160912">
                <a:tc>
                  <a:txBody>
                    <a:bodyPr/>
                    <a:lstStyle/>
                    <a:p>
                      <a:pPr algn="l" fontAlgn="b">
                        <a:buNone/>
                      </a:pPr>
                      <a:endParaRPr lang="en-US" sz="10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ctr"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ctr"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ctr"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ctr"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ctr" fontAlgn="b">
                        <a:buNone/>
                      </a:pPr>
                      <a:r>
                        <a:rPr lang="en-US" sz="1000" b="1" i="0" u="none" strike="noStrike">
                          <a:solidFill>
                            <a:srgbClr val="000000"/>
                          </a:solidFill>
                          <a:effectLst/>
                          <a:latin typeface="Aptos Narrow" panose="020B0004020202020204" pitchFamily="34" charset="0"/>
                        </a:rPr>
                        <a:t> </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endParaRPr lang="en-US"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ctr"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ctr"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ctr"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4205055378"/>
                  </a:ext>
                </a:extLst>
              </a:tr>
              <a:tr h="160912">
                <a:tc>
                  <a:txBody>
                    <a:bodyPr/>
                    <a:lstStyle/>
                    <a:p>
                      <a:pPr algn="l" fontAlgn="b">
                        <a:buNone/>
                      </a:pPr>
                      <a:r>
                        <a:rPr lang="en-US" sz="1000" b="1" i="0" u="none" strike="noStrike">
                          <a:solidFill>
                            <a:srgbClr val="000000"/>
                          </a:solidFill>
                          <a:effectLst/>
                          <a:latin typeface="Aptos Narrow" panose="020B0004020202020204" pitchFamily="34" charset="0"/>
                        </a:rPr>
                        <a:t>Revenue </a:t>
                      </a:r>
                    </a:p>
                  </a:txBody>
                  <a:tcPr marL="0" marR="0" marT="0" marB="0" anchor="b">
                    <a:lnL>
                      <a:noFill/>
                    </a:lnL>
                    <a:lnR>
                      <a:noFill/>
                    </a:lnR>
                    <a:lnT>
                      <a:noFill/>
                    </a:lnT>
                    <a:lnB>
                      <a:noFill/>
                    </a:lnB>
                    <a:noFill/>
                  </a:tcPr>
                </a:tc>
                <a:tc>
                  <a:txBody>
                    <a:bodyPr/>
                    <a:lstStyle/>
                    <a:p>
                      <a:pPr algn="ctr" fontAlgn="b">
                        <a:buNone/>
                      </a:pPr>
                      <a:r>
                        <a:rPr lang="en-US" sz="1000" b="1" i="0" u="none" strike="noStrike">
                          <a:solidFill>
                            <a:srgbClr val="000000"/>
                          </a:solidFill>
                          <a:effectLst/>
                          <a:latin typeface="Aptos Narrow" panose="020B0004020202020204" pitchFamily="34" charset="0"/>
                        </a:rPr>
                        <a:t> $     18,884.00 </a:t>
                      </a:r>
                    </a:p>
                  </a:txBody>
                  <a:tcPr marL="0" marR="0" marT="0" marB="0" anchor="b">
                    <a:lnL>
                      <a:noFill/>
                    </a:lnL>
                    <a:lnR>
                      <a:noFill/>
                    </a:lnR>
                    <a:lnT>
                      <a:noFill/>
                    </a:lnT>
                    <a:lnB>
                      <a:noFill/>
                    </a:lnB>
                    <a:solidFill>
                      <a:srgbClr val="F2F2F2"/>
                    </a:solidFill>
                  </a:tcPr>
                </a:tc>
                <a:tc>
                  <a:txBody>
                    <a:bodyPr/>
                    <a:lstStyle/>
                    <a:p>
                      <a:pPr algn="ctr" fontAlgn="b">
                        <a:buNone/>
                      </a:pPr>
                      <a:r>
                        <a:rPr lang="en-US" sz="1000" b="1" i="0" u="none" strike="noStrike">
                          <a:solidFill>
                            <a:srgbClr val="000000"/>
                          </a:solidFill>
                          <a:effectLst/>
                          <a:latin typeface="Aptos Narrow" panose="020B0004020202020204" pitchFamily="34" charset="0"/>
                        </a:rPr>
                        <a:t> $     22,237.00 </a:t>
                      </a:r>
                    </a:p>
                  </a:txBody>
                  <a:tcPr marL="0" marR="0" marT="0" marB="0" anchor="b">
                    <a:lnL>
                      <a:noFill/>
                    </a:lnL>
                    <a:lnR>
                      <a:noFill/>
                    </a:lnR>
                    <a:lnT>
                      <a:noFill/>
                    </a:lnT>
                    <a:lnB>
                      <a:noFill/>
                    </a:lnB>
                    <a:solidFill>
                      <a:srgbClr val="F2F2F2"/>
                    </a:solidFill>
                  </a:tcPr>
                </a:tc>
                <a:tc>
                  <a:txBody>
                    <a:bodyPr/>
                    <a:lstStyle/>
                    <a:p>
                      <a:pPr algn="ctr" fontAlgn="b">
                        <a:buNone/>
                      </a:pPr>
                      <a:r>
                        <a:rPr lang="en-US" sz="1000" b="1" i="0" u="none" strike="noStrike">
                          <a:solidFill>
                            <a:srgbClr val="000000"/>
                          </a:solidFill>
                          <a:effectLst/>
                          <a:latin typeface="Aptos Narrow" panose="020B0004020202020204" pitchFamily="34" charset="0"/>
                        </a:rPr>
                        <a:t> $     25,098.00 </a:t>
                      </a:r>
                    </a:p>
                  </a:txBody>
                  <a:tcPr marL="0" marR="0" marT="0" marB="0" anchor="b">
                    <a:lnL>
                      <a:noFill/>
                    </a:lnL>
                    <a:lnR>
                      <a:noFill/>
                    </a:lnR>
                    <a:lnT>
                      <a:noFill/>
                    </a:lnT>
                    <a:lnB>
                      <a:noFill/>
                    </a:lnB>
                    <a:solidFill>
                      <a:srgbClr val="F2F2F2"/>
                    </a:solidFill>
                  </a:tcPr>
                </a:tc>
                <a:tc>
                  <a:txBody>
                    <a:bodyPr/>
                    <a:lstStyle/>
                    <a:p>
                      <a:pPr algn="ctr" fontAlgn="b">
                        <a:buNone/>
                      </a:pPr>
                      <a:r>
                        <a:rPr lang="en-US" sz="1000" b="1" i="0" u="none" strike="noStrike">
                          <a:solidFill>
                            <a:srgbClr val="000000"/>
                          </a:solidFill>
                          <a:effectLst/>
                          <a:latin typeface="Aptos Narrow" panose="020B0004020202020204" pitchFamily="34" charset="0"/>
                        </a:rPr>
                        <a:t> $     28,167.00 </a:t>
                      </a:r>
                    </a:p>
                  </a:txBody>
                  <a:tcPr marL="0" marR="0" marT="0" marB="0" anchor="b">
                    <a:lnL>
                      <a:noFill/>
                    </a:lnL>
                    <a:lnR>
                      <a:noFill/>
                    </a:lnR>
                    <a:lnT>
                      <a:noFill/>
                    </a:lnT>
                    <a:lnB>
                      <a:noFill/>
                    </a:lnB>
                    <a:solidFill>
                      <a:srgbClr val="F2F2F2"/>
                    </a:solidFill>
                  </a:tcPr>
                </a:tc>
                <a:tc>
                  <a:txBody>
                    <a:bodyPr/>
                    <a:lstStyle/>
                    <a:p>
                      <a:pPr algn="ctr" fontAlgn="b">
                        <a:buNone/>
                      </a:pPr>
                      <a:r>
                        <a:rPr lang="en-US" sz="1000" b="1" i="0" u="none" strike="noStrike">
                          <a:solidFill>
                            <a:srgbClr val="000000"/>
                          </a:solidFill>
                          <a:effectLst/>
                          <a:latin typeface="Aptos Narrow" panose="020B0004020202020204" pitchFamily="34" charset="0"/>
                        </a:rPr>
                        <a:t> $     32,791.00 </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b">
                        <a:buNone/>
                      </a:pPr>
                      <a:r>
                        <a:rPr lang="en-US" sz="1000" b="1" i="0" u="none" strike="noStrike">
                          <a:solidFill>
                            <a:srgbClr val="000000"/>
                          </a:solidFill>
                          <a:effectLst/>
                          <a:latin typeface="Aptos Narrow" panose="020B0004020202020204" pitchFamily="34" charset="0"/>
                        </a:rPr>
                        <a:t> $     37,198.14 </a:t>
                      </a:r>
                    </a:p>
                  </a:txBody>
                  <a:tcPr marL="0" marR="0" marT="0" marB="0" anchor="b">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b">
                        <a:buNone/>
                      </a:pPr>
                      <a:r>
                        <a:rPr lang="en-US" sz="1000" b="1" i="0" u="none" strike="noStrike">
                          <a:solidFill>
                            <a:srgbClr val="000000"/>
                          </a:solidFill>
                          <a:effectLst/>
                          <a:latin typeface="Aptos Narrow" panose="020B0004020202020204" pitchFamily="34" charset="0"/>
                        </a:rPr>
                        <a:t> $     41,865.05 </a:t>
                      </a:r>
                    </a:p>
                  </a:txBody>
                  <a:tcPr marL="0" marR="0" marT="0" marB="0" anchor="b">
                    <a:lnL>
                      <a:noFill/>
                    </a:lnL>
                    <a:lnR>
                      <a:noFill/>
                    </a:lnR>
                    <a:lnT>
                      <a:noFill/>
                    </a:lnT>
                    <a:lnB>
                      <a:noFill/>
                    </a:lnB>
                    <a:solidFill>
                      <a:srgbClr val="F2F2F2"/>
                    </a:solidFill>
                  </a:tcPr>
                </a:tc>
                <a:tc>
                  <a:txBody>
                    <a:bodyPr/>
                    <a:lstStyle/>
                    <a:p>
                      <a:pPr algn="ctr" fontAlgn="b">
                        <a:buNone/>
                      </a:pPr>
                      <a:r>
                        <a:rPr lang="en-US" sz="1000" b="1" i="0" u="none" strike="noStrike">
                          <a:solidFill>
                            <a:srgbClr val="000000"/>
                          </a:solidFill>
                          <a:effectLst/>
                          <a:latin typeface="Aptos Narrow" panose="020B0004020202020204" pitchFamily="34" charset="0"/>
                        </a:rPr>
                        <a:t> $     46,799.94 </a:t>
                      </a:r>
                    </a:p>
                  </a:txBody>
                  <a:tcPr marL="0" marR="0" marT="0" marB="0" anchor="b">
                    <a:lnL>
                      <a:noFill/>
                    </a:lnL>
                    <a:lnR>
                      <a:noFill/>
                    </a:lnR>
                    <a:lnT>
                      <a:noFill/>
                    </a:lnT>
                    <a:lnB>
                      <a:noFill/>
                    </a:lnB>
                    <a:solidFill>
                      <a:srgbClr val="F2F2F2"/>
                    </a:solidFill>
                  </a:tcPr>
                </a:tc>
                <a:tc>
                  <a:txBody>
                    <a:bodyPr/>
                    <a:lstStyle/>
                    <a:p>
                      <a:pPr algn="ctr" fontAlgn="b">
                        <a:buNone/>
                      </a:pPr>
                      <a:r>
                        <a:rPr lang="en-US" sz="1000" b="1" i="0" u="none" strike="noStrike">
                          <a:solidFill>
                            <a:srgbClr val="000000"/>
                          </a:solidFill>
                          <a:effectLst/>
                          <a:latin typeface="Aptos Narrow" panose="020B0004020202020204" pitchFamily="34" charset="0"/>
                        </a:rPr>
                        <a:t> $     53,038.03 </a:t>
                      </a:r>
                    </a:p>
                  </a:txBody>
                  <a:tcPr marL="0" marR="0" marT="0" marB="0" anchor="b">
                    <a:lnL>
                      <a:noFill/>
                    </a:lnL>
                    <a:lnR>
                      <a:noFill/>
                    </a:lnR>
                    <a:lnT>
                      <a:noFill/>
                    </a:lnT>
                    <a:lnB>
                      <a:noFill/>
                    </a:lnB>
                    <a:solidFill>
                      <a:srgbClr val="F2F2F2"/>
                    </a:solidFill>
                  </a:tcPr>
                </a:tc>
                <a:tc>
                  <a:txBody>
                    <a:bodyPr/>
                    <a:lstStyle/>
                    <a:p>
                      <a:pPr algn="ctr" fontAlgn="b">
                        <a:buNone/>
                      </a:pPr>
                      <a:r>
                        <a:rPr lang="en-US" sz="1000" b="1" i="0" u="none" strike="noStrike">
                          <a:solidFill>
                            <a:srgbClr val="000000"/>
                          </a:solidFill>
                          <a:effectLst/>
                          <a:latin typeface="Aptos Narrow" panose="020B0004020202020204" pitchFamily="34" charset="0"/>
                        </a:rPr>
                        <a:t> $     60,162.42 </a:t>
                      </a:r>
                    </a:p>
                  </a:txBody>
                  <a:tcPr marL="0" marR="0" marT="0" marB="0" anchor="b">
                    <a:lnL>
                      <a:noFill/>
                    </a:lnL>
                    <a:lnR>
                      <a:noFill/>
                    </a:lnR>
                    <a:lnT>
                      <a:noFill/>
                    </a:lnT>
                    <a:lnB>
                      <a:noFill/>
                    </a:lnB>
                    <a:solidFill>
                      <a:srgbClr val="F2F2F2"/>
                    </a:solidFill>
                  </a:tcPr>
                </a:tc>
                <a:extLst>
                  <a:ext uri="{0D108BD9-81ED-4DB2-BD59-A6C34878D82A}">
                    <a16:rowId xmlns:a16="http://schemas.microsoft.com/office/drawing/2014/main" val="1406796063"/>
                  </a:ext>
                </a:extLst>
              </a:tr>
              <a:tr h="160912">
                <a:tc>
                  <a:txBody>
                    <a:bodyPr/>
                    <a:lstStyle/>
                    <a:p>
                      <a:pPr algn="l" fontAlgn="b">
                        <a:buNone/>
                      </a:pPr>
                      <a:r>
                        <a:rPr lang="en-US" sz="1000" b="0" i="1" u="none" strike="noStrike">
                          <a:solidFill>
                            <a:srgbClr val="000000"/>
                          </a:solidFill>
                          <a:effectLst/>
                          <a:latin typeface="Aptos Narrow" panose="020B0004020202020204" pitchFamily="34" charset="0"/>
                        </a:rPr>
                        <a:t>Growth Rate %</a:t>
                      </a:r>
                    </a:p>
                  </a:txBody>
                  <a:tcPr marL="60342" marR="0" marT="0" marB="0" anchor="b">
                    <a:lnL>
                      <a:noFill/>
                    </a:lnL>
                    <a:lnR>
                      <a:noFill/>
                    </a:lnR>
                    <a:lnT>
                      <a:noFill/>
                    </a:lnT>
                    <a:lnB>
                      <a:noFill/>
                    </a:lnB>
                    <a:noFill/>
                  </a:tcPr>
                </a:tc>
                <a:tc>
                  <a:txBody>
                    <a:bodyPr/>
                    <a:lstStyle/>
                    <a:p>
                      <a:pPr algn="ctr"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17.76%</a:t>
                      </a:r>
                    </a:p>
                  </a:txBody>
                  <a:tcPr marL="0" marR="0" marT="0" marB="0" anchor="b">
                    <a:lnL>
                      <a:noFill/>
                    </a:lnL>
                    <a:lnR>
                      <a:noFill/>
                    </a:lnR>
                    <a:lnT>
                      <a:noFill/>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12.87%</a:t>
                      </a:r>
                    </a:p>
                  </a:txBody>
                  <a:tcPr marL="0" marR="0" marT="0" marB="0" anchor="b">
                    <a:lnL>
                      <a:noFill/>
                    </a:lnL>
                    <a:lnR>
                      <a:noFill/>
                    </a:lnR>
                    <a:lnT>
                      <a:noFill/>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12.23%</a:t>
                      </a:r>
                    </a:p>
                  </a:txBody>
                  <a:tcPr marL="0" marR="0" marT="0" marB="0" anchor="b">
                    <a:lnL>
                      <a:noFill/>
                    </a:lnL>
                    <a:lnR>
                      <a:noFill/>
                    </a:lnR>
                    <a:lnT>
                      <a:noFill/>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16.42%</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13.44%</a:t>
                      </a: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12.55%</a:t>
                      </a:r>
                    </a:p>
                  </a:txBody>
                  <a:tcPr marL="0" marR="0" marT="0" marB="0" anchor="b">
                    <a:lnL>
                      <a:noFill/>
                    </a:lnL>
                    <a:lnR>
                      <a:noFill/>
                    </a:lnR>
                    <a:lnT>
                      <a:noFill/>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11.79%</a:t>
                      </a:r>
                    </a:p>
                  </a:txBody>
                  <a:tcPr marL="0" marR="0" marT="0" marB="0" anchor="b">
                    <a:lnL>
                      <a:noFill/>
                    </a:lnL>
                    <a:lnR>
                      <a:noFill/>
                    </a:lnR>
                    <a:lnT>
                      <a:noFill/>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13.33%</a:t>
                      </a:r>
                    </a:p>
                  </a:txBody>
                  <a:tcPr marL="0" marR="0" marT="0" marB="0" anchor="b">
                    <a:lnL>
                      <a:noFill/>
                    </a:lnL>
                    <a:lnR>
                      <a:noFill/>
                    </a:lnR>
                    <a:lnT>
                      <a:noFill/>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13.43%</a:t>
                      </a:r>
                    </a:p>
                  </a:txBody>
                  <a:tcPr marL="0" marR="0" marT="0" marB="0" anchor="b">
                    <a:lnL>
                      <a:noFill/>
                    </a:lnL>
                    <a:lnR>
                      <a:noFill/>
                    </a:lnR>
                    <a:lnT>
                      <a:noFill/>
                    </a:lnT>
                    <a:lnB>
                      <a:noFill/>
                    </a:lnB>
                    <a:noFill/>
                  </a:tcPr>
                </a:tc>
                <a:extLst>
                  <a:ext uri="{0D108BD9-81ED-4DB2-BD59-A6C34878D82A}">
                    <a16:rowId xmlns:a16="http://schemas.microsoft.com/office/drawing/2014/main" val="4093652706"/>
                  </a:ext>
                </a:extLst>
              </a:tr>
              <a:tr h="160912">
                <a:tc>
                  <a:txBody>
                    <a:bodyPr/>
                    <a:lstStyle/>
                    <a:p>
                      <a:pPr algn="l" fontAlgn="b">
                        <a:buNone/>
                      </a:pPr>
                      <a:endParaRPr lang="en-US" sz="1000" b="0" i="1" u="none" strike="noStrike">
                        <a:solidFill>
                          <a:srgbClr val="000000"/>
                        </a:solidFill>
                        <a:effectLst/>
                        <a:latin typeface="Aptos Narrow" panose="020B0004020202020204" pitchFamily="34" charset="0"/>
                      </a:endParaRPr>
                    </a:p>
                  </a:txBody>
                  <a:tcPr marL="60342" marR="0" marT="0" marB="0" anchor="b">
                    <a:lnL>
                      <a:noFill/>
                    </a:lnL>
                    <a:lnR>
                      <a:noFill/>
                    </a:lnR>
                    <a:lnT>
                      <a:noFill/>
                    </a:lnT>
                    <a:lnB>
                      <a:noFill/>
                    </a:lnB>
                    <a:noFill/>
                  </a:tcPr>
                </a:tc>
                <a:tc>
                  <a:txBody>
                    <a:bodyPr/>
                    <a:lstStyle/>
                    <a:p>
                      <a:pPr algn="ctr"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ctr"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ctr"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ctr"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ctr" fontAlgn="b">
                        <a:buNone/>
                      </a:pPr>
                      <a:r>
                        <a:rPr lang="en-US" sz="1000" b="1" i="0" u="none" strike="noStrike">
                          <a:solidFill>
                            <a:srgbClr val="000000"/>
                          </a:solidFill>
                          <a:effectLst/>
                          <a:latin typeface="Aptos Narrow" panose="020B0004020202020204" pitchFamily="34" charset="0"/>
                        </a:rPr>
                        <a:t> </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endParaRPr lang="en-US"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ctr"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ctr"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ctr"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310367961"/>
                  </a:ext>
                </a:extLst>
              </a:tr>
              <a:tr h="160912">
                <a:tc>
                  <a:txBody>
                    <a:bodyPr/>
                    <a:lstStyle/>
                    <a:p>
                      <a:pPr algn="l" fontAlgn="b">
                        <a:buNone/>
                      </a:pPr>
                      <a:r>
                        <a:rPr lang="en-US" sz="1000" b="0" i="0" u="none" strike="noStrike">
                          <a:solidFill>
                            <a:srgbClr val="000000"/>
                          </a:solidFill>
                          <a:effectLst/>
                          <a:latin typeface="Aptos Narrow" panose="020B0004020202020204" pitchFamily="34" charset="0"/>
                        </a:rPr>
                        <a:t>Cost of Goods Sold</a:t>
                      </a:r>
                    </a:p>
                  </a:txBody>
                  <a:tcPr marL="60342"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US" sz="10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0.00 </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0.00 </a:t>
                      </a:r>
                    </a:p>
                  </a:txBody>
                  <a:tcPr marL="0"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555503064"/>
                  </a:ext>
                </a:extLst>
              </a:tr>
              <a:tr h="201140">
                <a:tc>
                  <a:txBody>
                    <a:bodyPr/>
                    <a:lstStyle/>
                    <a:p>
                      <a:pPr algn="l" fontAlgn="b">
                        <a:buNone/>
                      </a:pPr>
                      <a:r>
                        <a:rPr lang="en-US" sz="1000" b="0" i="0" u="none" strike="noStrike">
                          <a:solidFill>
                            <a:srgbClr val="000000"/>
                          </a:solidFill>
                          <a:effectLst/>
                          <a:latin typeface="Aptos Narrow" panose="020B0004020202020204" pitchFamily="34" charset="0"/>
                        </a:rPr>
                        <a:t>Gross Profit</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US" sz="1000" b="1" i="0" u="none" strike="noStrike">
                          <a:solidFill>
                            <a:srgbClr val="000000"/>
                          </a:solidFill>
                          <a:effectLst/>
                          <a:latin typeface="Aptos Narrow" panose="020B0004020202020204" pitchFamily="34" charset="0"/>
                        </a:rPr>
                        <a:t>18,884.00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22,237.00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25,098.00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28,167.00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32,791.00 </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37,198.14 </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41,865.05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46,799.94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53,038.03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60,162.42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1288442811"/>
                  </a:ext>
                </a:extLst>
              </a:tr>
              <a:tr h="201140">
                <a:tc>
                  <a:txBody>
                    <a:bodyPr/>
                    <a:lstStyle/>
                    <a:p>
                      <a:pPr algn="l" fontAlgn="b">
                        <a:buNone/>
                      </a:pPr>
                      <a:endParaRPr lang="en-US" sz="10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r"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r"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r"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r"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r" fontAlgn="b">
                        <a:buNone/>
                      </a:pPr>
                      <a:r>
                        <a:rPr lang="en-US" sz="1000" b="1" i="0" u="none" strike="noStrike">
                          <a:solidFill>
                            <a:srgbClr val="000000"/>
                          </a:solidFill>
                          <a:effectLst/>
                          <a:latin typeface="Aptos Narrow" panose="020B0004020202020204" pitchFamily="34" charset="0"/>
                        </a:rPr>
                        <a:t> </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endParaRPr lang="en-US"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r"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r"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r"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r"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369537515"/>
                  </a:ext>
                </a:extLst>
              </a:tr>
              <a:tr h="201140">
                <a:tc>
                  <a:txBody>
                    <a:bodyPr/>
                    <a:lstStyle/>
                    <a:p>
                      <a:pPr algn="l" fontAlgn="b">
                        <a:buNone/>
                      </a:pPr>
                      <a:r>
                        <a:rPr lang="en-US" sz="1000" b="0" i="0" u="none" strike="noStrike">
                          <a:solidFill>
                            <a:srgbClr val="000000"/>
                          </a:solidFill>
                          <a:effectLst/>
                          <a:latin typeface="Aptos Narrow" panose="020B0004020202020204" pitchFamily="34" charset="0"/>
                        </a:rPr>
                        <a:t>Operating Expenses</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US" sz="1000" b="1" i="0" u="none" strike="noStrike">
                          <a:solidFill>
                            <a:srgbClr val="000000"/>
                          </a:solidFill>
                          <a:effectLst/>
                          <a:latin typeface="Aptos Narrow" panose="020B0004020202020204" pitchFamily="34" charset="0"/>
                        </a:rPr>
                        <a:t>9,075.00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10,268.00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11,550.00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13,111.00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14,491.00 </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15,524.87 </a:t>
                      </a:r>
                    </a:p>
                  </a:txBody>
                  <a:tcPr marL="0"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16,980.08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17,473.91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17,982.55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18,506.46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403160412"/>
                  </a:ext>
                </a:extLst>
              </a:tr>
              <a:tr h="201140">
                <a:tc>
                  <a:txBody>
                    <a:bodyPr/>
                    <a:lstStyle/>
                    <a:p>
                      <a:pPr algn="l" fontAlgn="b">
                        <a:buNone/>
                      </a:pPr>
                      <a:endParaRPr lang="en-US" sz="1000" b="0" i="0" u="none" strike="noStrike">
                        <a:solidFill>
                          <a:srgbClr val="000000"/>
                        </a:solidFill>
                        <a:effectLst/>
                        <a:latin typeface="Aptos Narrow" panose="020B00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US" sz="1000" b="1" i="0" u="none" strike="noStrike">
                          <a:solidFill>
                            <a:srgbClr val="000000"/>
                          </a:solidFill>
                          <a:effectLst/>
                          <a:latin typeface="Aptos Narrow" panose="020B00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 </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 </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71905317"/>
                  </a:ext>
                </a:extLst>
              </a:tr>
              <a:tr h="160912">
                <a:tc>
                  <a:txBody>
                    <a:bodyPr/>
                    <a:lstStyle/>
                    <a:p>
                      <a:pPr algn="l" fontAlgn="b">
                        <a:buNone/>
                      </a:pPr>
                      <a:r>
                        <a:rPr lang="en-US" sz="1000" b="1" i="0" u="none" strike="noStrike">
                          <a:solidFill>
                            <a:srgbClr val="000000"/>
                          </a:solidFill>
                          <a:effectLst/>
                          <a:latin typeface="Aptos Narrow" panose="020B0004020202020204" pitchFamily="34" charset="0"/>
                        </a:rPr>
                        <a:t>EBIT</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US" sz="1000" b="1" i="0" u="none" strike="noStrike">
                          <a:solidFill>
                            <a:srgbClr val="000000"/>
                          </a:solidFill>
                          <a:effectLst/>
                          <a:latin typeface="Aptos Narrow" panose="020B0004020202020204" pitchFamily="34" charset="0"/>
                        </a:rPr>
                        <a:t>9,809.00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11,969.00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13,548.00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15,056.00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18,300.00 </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21,673.27 </a:t>
                      </a:r>
                    </a:p>
                  </a:txBody>
                  <a:tcPr marL="0"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24,884.97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29,326.03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35,055.47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41,655.96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369241133"/>
                  </a:ext>
                </a:extLst>
              </a:tr>
              <a:tr h="160912">
                <a:tc>
                  <a:txBody>
                    <a:bodyPr/>
                    <a:lstStyle/>
                    <a:p>
                      <a:pPr algn="l" fontAlgn="b">
                        <a:buNone/>
                      </a:pPr>
                      <a:r>
                        <a:rPr lang="en-US" sz="1000" b="0" i="1" u="none" strike="noStrike">
                          <a:solidFill>
                            <a:srgbClr val="000000"/>
                          </a:solidFill>
                          <a:effectLst/>
                          <a:latin typeface="Aptos Narrow" panose="020B0004020202020204" pitchFamily="34" charset="0"/>
                        </a:rPr>
                        <a:t>Operating Margin %</a:t>
                      </a:r>
                    </a:p>
                  </a:txBody>
                  <a:tcPr marL="60342"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51.9%</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53.8%</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54.0%</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53.5%</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55.8%</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58.3%</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59.4%</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62.7%</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66.1%</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69.2%</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486784172"/>
                  </a:ext>
                </a:extLst>
              </a:tr>
              <a:tr h="160912">
                <a:tc>
                  <a:txBody>
                    <a:bodyPr/>
                    <a:lstStyle/>
                    <a:p>
                      <a:pPr algn="l" fontAlgn="b">
                        <a:buNone/>
                      </a:pPr>
                      <a:endParaRPr lang="en-US" sz="1000" b="0" i="1" u="none" strike="noStrike">
                        <a:solidFill>
                          <a:srgbClr val="000000"/>
                        </a:solidFill>
                        <a:effectLst/>
                        <a:latin typeface="Aptos Narrow" panose="020B0004020202020204" pitchFamily="34" charset="0"/>
                      </a:endParaRPr>
                    </a:p>
                  </a:txBody>
                  <a:tcPr marL="60342" marR="0" marT="0" marB="0" anchor="b">
                    <a:lnL>
                      <a:noFill/>
                    </a:lnL>
                    <a:lnR>
                      <a:noFill/>
                    </a:lnR>
                    <a:lnT>
                      <a:noFill/>
                    </a:lnT>
                    <a:lnB>
                      <a:noFill/>
                    </a:lnB>
                    <a:noFill/>
                  </a:tcPr>
                </a:tc>
                <a:tc>
                  <a:txBody>
                    <a:bodyPr/>
                    <a:lstStyle/>
                    <a:p>
                      <a:pPr algn="l" fontAlgn="b">
                        <a:buNone/>
                      </a:pPr>
                      <a:endParaRPr lang="en-US" sz="1000" b="1" i="1"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000" b="1" i="1"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000" b="1" i="1"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000" b="1" i="1"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r>
                        <a:rPr lang="en-US" sz="1000" b="1" i="1" u="none" strike="noStrike">
                          <a:solidFill>
                            <a:srgbClr val="000000"/>
                          </a:solidFill>
                          <a:effectLst/>
                          <a:latin typeface="Aptos Narrow" panose="020B0004020202020204" pitchFamily="34" charset="0"/>
                        </a:rPr>
                        <a:t> </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buNone/>
                      </a:pPr>
                      <a:endParaRPr lang="en-US" sz="1000" b="1" i="1"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en-US" sz="1000" b="1" i="1"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000" b="1" i="1"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000" b="1" i="1"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000" b="1" i="1"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4257786786"/>
                  </a:ext>
                </a:extLst>
              </a:tr>
              <a:tr h="160912">
                <a:tc>
                  <a:txBody>
                    <a:bodyPr/>
                    <a:lstStyle/>
                    <a:p>
                      <a:pPr algn="l" fontAlgn="b">
                        <a:buNone/>
                      </a:pPr>
                      <a:r>
                        <a:rPr lang="en-US" sz="1000" b="0" i="0" u="none" strike="noStrike">
                          <a:solidFill>
                            <a:srgbClr val="000000"/>
                          </a:solidFill>
                          <a:effectLst/>
                          <a:latin typeface="Aptos Narrow" panose="020B0004020202020204" pitchFamily="34" charset="0"/>
                        </a:rPr>
                        <a:t>Tax Provision (Benefit)</a:t>
                      </a:r>
                    </a:p>
                  </a:txBody>
                  <a:tcPr marL="60342"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US" sz="1000" b="1" i="0" u="none" strike="noStrike">
                          <a:solidFill>
                            <a:srgbClr val="000000"/>
                          </a:solidFill>
                          <a:effectLst/>
                          <a:latin typeface="Aptos Narrow" panose="020B0004020202020204" pitchFamily="34" charset="0"/>
                        </a:rPr>
                        <a:t>1,620.00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1,802.00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2,444.00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2,380.00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3,610.00 </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4,254.97 </a:t>
                      </a:r>
                    </a:p>
                  </a:txBody>
                  <a:tcPr marL="0"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4,879.68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5,750.10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6,890.12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8,204.17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691445975"/>
                  </a:ext>
                </a:extLst>
              </a:tr>
              <a:tr h="160912">
                <a:tc>
                  <a:txBody>
                    <a:bodyPr/>
                    <a:lstStyle/>
                    <a:p>
                      <a:pPr algn="l" fontAlgn="b">
                        <a:buNone/>
                      </a:pPr>
                      <a:r>
                        <a:rPr lang="en-US" sz="1000" b="0" i="0" u="none" strike="noStrike">
                          <a:solidFill>
                            <a:srgbClr val="000000"/>
                          </a:solidFill>
                          <a:effectLst/>
                          <a:latin typeface="Aptos Narrow" panose="020B0004020202020204" pitchFamily="34" charset="0"/>
                        </a:rPr>
                        <a:t>Tax-affected EBIT</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US" sz="1000" b="1" i="0" u="none" strike="noStrike">
                          <a:solidFill>
                            <a:srgbClr val="000000"/>
                          </a:solidFill>
                          <a:effectLst/>
                          <a:latin typeface="Aptos Narrow" panose="020B0004020202020204" pitchFamily="34" charset="0"/>
                        </a:rPr>
                        <a:t>8,189.00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10,167.00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11,104.00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12,676.00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14,690.00 </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17,418.30 </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20,005.29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23,575.93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28,165.36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33,451.79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2113022576"/>
                  </a:ext>
                </a:extLst>
              </a:tr>
              <a:tr h="160912">
                <a:tc>
                  <a:txBody>
                    <a:bodyPr/>
                    <a:lstStyle/>
                    <a:p>
                      <a:pPr algn="l" fontAlgn="b">
                        <a:buNone/>
                      </a:pPr>
                      <a:endParaRPr lang="en-US" sz="10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r>
                        <a:rPr lang="en-US" sz="1000" b="1" i="0" u="none" strike="noStrike">
                          <a:solidFill>
                            <a:srgbClr val="000000"/>
                          </a:solidFill>
                          <a:effectLst/>
                          <a:latin typeface="Aptos Narrow" panose="020B0004020202020204" pitchFamily="34" charset="0"/>
                        </a:rPr>
                        <a:t> </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buNone/>
                      </a:pPr>
                      <a:endParaRPr lang="en-US"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3044561341"/>
                  </a:ext>
                </a:extLst>
              </a:tr>
              <a:tr h="181026">
                <a:tc>
                  <a:txBody>
                    <a:bodyPr/>
                    <a:lstStyle/>
                    <a:p>
                      <a:pPr algn="l" fontAlgn="b">
                        <a:buNone/>
                      </a:pPr>
                      <a:r>
                        <a:rPr lang="en-US" sz="1000" b="0" i="0" u="none" strike="noStrike">
                          <a:solidFill>
                            <a:srgbClr val="000000"/>
                          </a:solidFill>
                          <a:effectLst/>
                          <a:latin typeface="Aptos Narrow" panose="020B0004020202020204" pitchFamily="34" charset="0"/>
                        </a:rPr>
                        <a:t>Add Back: D&amp;A (non-cash expense)</a:t>
                      </a:r>
                    </a:p>
                  </a:txBody>
                  <a:tcPr marL="60342"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US" sz="1000" b="1" i="0" u="none" strike="noStrike">
                          <a:solidFill>
                            <a:srgbClr val="000000"/>
                          </a:solidFill>
                          <a:effectLst/>
                          <a:latin typeface="Aptos Narrow" panose="020B0004020202020204" pitchFamily="34" charset="0"/>
                        </a:rPr>
                        <a:t>999.00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1,045.00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1,259.00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1,423.00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1,740.00 </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1,485.90 </a:t>
                      </a:r>
                    </a:p>
                  </a:txBody>
                  <a:tcPr marL="0"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1,530.48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1,576.39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1,623.68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1,672.39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399010488"/>
                  </a:ext>
                </a:extLst>
              </a:tr>
              <a:tr h="160912">
                <a:tc>
                  <a:txBody>
                    <a:bodyPr/>
                    <a:lstStyle/>
                    <a:p>
                      <a:pPr algn="l" fontAlgn="b">
                        <a:buNone/>
                      </a:pPr>
                      <a:r>
                        <a:rPr lang="en-US" sz="1000" b="1" i="0" u="none" strike="noStrike">
                          <a:solidFill>
                            <a:srgbClr val="000000"/>
                          </a:solidFill>
                          <a:effectLst/>
                          <a:latin typeface="Aptos Narrow" panose="020B0004020202020204" pitchFamily="34" charset="0"/>
                        </a:rPr>
                        <a:t>Tax-affected EBIT + D&amp;A</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US" sz="1000" b="1" i="0" u="none" strike="noStrike">
                          <a:solidFill>
                            <a:srgbClr val="000000"/>
                          </a:solidFill>
                          <a:effectLst/>
                          <a:latin typeface="Aptos Narrow" panose="020B0004020202020204" pitchFamily="34" charset="0"/>
                        </a:rPr>
                        <a:t>9,188.00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11,212.00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12,363.00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14,099.00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16,430.00 </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18,904.20 </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21,535.77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25,152.32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29,789.04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35,124.19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897787511"/>
                  </a:ext>
                </a:extLst>
              </a:tr>
              <a:tr h="160912">
                <a:tc>
                  <a:txBody>
                    <a:bodyPr/>
                    <a:lstStyle/>
                    <a:p>
                      <a:pPr algn="l" fontAlgn="b">
                        <a:buNone/>
                      </a:pPr>
                      <a:r>
                        <a:rPr lang="en-US" sz="1000" b="0" i="1" u="none" strike="noStrike">
                          <a:solidFill>
                            <a:srgbClr val="000000"/>
                          </a:solidFill>
                          <a:effectLst/>
                          <a:latin typeface="Aptos Narrow" panose="020B0004020202020204" pitchFamily="34" charset="0"/>
                        </a:rPr>
                        <a:t>Margin %</a:t>
                      </a:r>
                    </a:p>
                  </a:txBody>
                  <a:tcPr marL="60342" marR="0" marT="0" marB="0" anchor="b">
                    <a:lnL>
                      <a:noFill/>
                    </a:lnL>
                    <a:lnR>
                      <a:noFill/>
                    </a:lnR>
                    <a:lnT>
                      <a:noFill/>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48.7%</a:t>
                      </a:r>
                    </a:p>
                  </a:txBody>
                  <a:tcPr marL="0" marR="0" marT="0" marB="0" anchor="b">
                    <a:lnL>
                      <a:noFill/>
                    </a:lnL>
                    <a:lnR>
                      <a:noFill/>
                    </a:lnR>
                    <a:lnT>
                      <a:noFill/>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50.4%</a:t>
                      </a:r>
                    </a:p>
                  </a:txBody>
                  <a:tcPr marL="0" marR="0" marT="0" marB="0" anchor="b">
                    <a:lnL>
                      <a:noFill/>
                    </a:lnL>
                    <a:lnR>
                      <a:noFill/>
                    </a:lnR>
                    <a:lnT>
                      <a:noFill/>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49.3%</a:t>
                      </a:r>
                    </a:p>
                  </a:txBody>
                  <a:tcPr marL="0" marR="0" marT="0" marB="0" anchor="b">
                    <a:lnL>
                      <a:noFill/>
                    </a:lnL>
                    <a:lnR>
                      <a:noFill/>
                    </a:lnR>
                    <a:lnT>
                      <a:noFill/>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50.1%</a:t>
                      </a:r>
                    </a:p>
                  </a:txBody>
                  <a:tcPr marL="0" marR="0" marT="0" marB="0" anchor="b">
                    <a:lnL>
                      <a:noFill/>
                    </a:lnL>
                    <a:lnR>
                      <a:noFill/>
                    </a:lnR>
                    <a:lnT>
                      <a:noFill/>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50.1%</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50.8%</a:t>
                      </a: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51.4%</a:t>
                      </a:r>
                    </a:p>
                  </a:txBody>
                  <a:tcPr marL="0" marR="0" marT="0" marB="0" anchor="b">
                    <a:lnL>
                      <a:noFill/>
                    </a:lnL>
                    <a:lnR>
                      <a:noFill/>
                    </a:lnR>
                    <a:lnT>
                      <a:noFill/>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53.7%</a:t>
                      </a:r>
                    </a:p>
                  </a:txBody>
                  <a:tcPr marL="0" marR="0" marT="0" marB="0" anchor="b">
                    <a:lnL>
                      <a:noFill/>
                    </a:lnL>
                    <a:lnR>
                      <a:noFill/>
                    </a:lnR>
                    <a:lnT>
                      <a:noFill/>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56.2%</a:t>
                      </a:r>
                    </a:p>
                  </a:txBody>
                  <a:tcPr marL="0" marR="0" marT="0" marB="0" anchor="b">
                    <a:lnL>
                      <a:noFill/>
                    </a:lnL>
                    <a:lnR>
                      <a:noFill/>
                    </a:lnR>
                    <a:lnT>
                      <a:noFill/>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58.4%</a:t>
                      </a:r>
                    </a:p>
                  </a:txBody>
                  <a:tcPr marL="0" marR="0" marT="0" marB="0" anchor="b">
                    <a:lnL>
                      <a:noFill/>
                    </a:lnL>
                    <a:lnR>
                      <a:noFill/>
                    </a:lnR>
                    <a:lnT>
                      <a:noFill/>
                    </a:lnT>
                    <a:lnB>
                      <a:noFill/>
                    </a:lnB>
                    <a:noFill/>
                  </a:tcPr>
                </a:tc>
                <a:extLst>
                  <a:ext uri="{0D108BD9-81ED-4DB2-BD59-A6C34878D82A}">
                    <a16:rowId xmlns:a16="http://schemas.microsoft.com/office/drawing/2014/main" val="184225487"/>
                  </a:ext>
                </a:extLst>
              </a:tr>
              <a:tr h="160912">
                <a:tc>
                  <a:txBody>
                    <a:bodyPr/>
                    <a:lstStyle/>
                    <a:p>
                      <a:pPr algn="l" fontAlgn="b">
                        <a:buNone/>
                      </a:pPr>
                      <a:endParaRPr lang="en-US" sz="10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r>
                        <a:rPr lang="en-US" sz="1000" b="1" i="0" u="none" strike="noStrike">
                          <a:solidFill>
                            <a:srgbClr val="000000"/>
                          </a:solidFill>
                          <a:effectLst/>
                          <a:latin typeface="Aptos Narrow" panose="020B0004020202020204" pitchFamily="34" charset="0"/>
                        </a:rPr>
                        <a:t> </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buNone/>
                      </a:pPr>
                      <a:endParaRPr lang="en-US"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1480958942"/>
                  </a:ext>
                </a:extLst>
              </a:tr>
              <a:tr h="160912">
                <a:tc>
                  <a:txBody>
                    <a:bodyPr/>
                    <a:lstStyle/>
                    <a:p>
                      <a:pPr algn="l" fontAlgn="b">
                        <a:buNone/>
                      </a:pPr>
                      <a:r>
                        <a:rPr lang="en-US" sz="1000" b="0" i="0" u="none" strike="noStrike">
                          <a:solidFill>
                            <a:srgbClr val="000000"/>
                          </a:solidFill>
                          <a:effectLst/>
                          <a:latin typeface="Aptos Narrow" panose="020B0004020202020204" pitchFamily="34" charset="0"/>
                        </a:rPr>
                        <a:t>Less: Capex</a:t>
                      </a:r>
                    </a:p>
                  </a:txBody>
                  <a:tcPr marL="60342" marR="0" marT="0" marB="0" anchor="b">
                    <a:lnL>
                      <a:noFill/>
                    </a:lnL>
                    <a:lnR>
                      <a:noFill/>
                    </a:lnR>
                    <a:lnT>
                      <a:noFill/>
                    </a:lnT>
                    <a:lnB>
                      <a:noFill/>
                    </a:lnB>
                    <a:noFill/>
                  </a:tcPr>
                </a:tc>
                <a:tc>
                  <a:txBody>
                    <a:bodyPr/>
                    <a:lstStyle/>
                    <a:p>
                      <a:pPr algn="r" fontAlgn="b">
                        <a:buNone/>
                      </a:pPr>
                      <a:r>
                        <a:rPr lang="en-US" sz="10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0.00 </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420.00 </a:t>
                      </a:r>
                    </a:p>
                  </a:txBody>
                  <a:tcPr marL="0" marR="0" marT="0" marB="0" anchor="b">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420.00 </a:t>
                      </a:r>
                    </a:p>
                  </a:txBody>
                  <a:tcPr marL="0" marR="0" marT="0" marB="0" anchor="b">
                    <a:lnL>
                      <a:noFill/>
                    </a:lnL>
                    <a:lnR>
                      <a:noFill/>
                    </a:lnR>
                    <a:lnT>
                      <a:noFill/>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420.00 </a:t>
                      </a:r>
                    </a:p>
                  </a:txBody>
                  <a:tcPr marL="0" marR="0" marT="0" marB="0" anchor="b">
                    <a:lnL>
                      <a:noFill/>
                    </a:lnL>
                    <a:lnR>
                      <a:noFill/>
                    </a:lnR>
                    <a:lnT>
                      <a:noFill/>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420.00 </a:t>
                      </a:r>
                    </a:p>
                  </a:txBody>
                  <a:tcPr marL="0" marR="0" marT="0" marB="0" anchor="b">
                    <a:lnL>
                      <a:noFill/>
                    </a:lnL>
                    <a:lnR>
                      <a:noFill/>
                    </a:lnR>
                    <a:lnT>
                      <a:noFill/>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420.00 </a:t>
                      </a:r>
                    </a:p>
                  </a:txBody>
                  <a:tcPr marL="0" marR="0" marT="0" marB="0" anchor="b">
                    <a:lnL>
                      <a:noFill/>
                    </a:lnL>
                    <a:lnR>
                      <a:noFill/>
                    </a:lnR>
                    <a:lnT>
                      <a:noFill/>
                    </a:lnT>
                    <a:lnB>
                      <a:noFill/>
                    </a:lnB>
                    <a:solidFill>
                      <a:srgbClr val="F2F2F2"/>
                    </a:solidFill>
                  </a:tcPr>
                </a:tc>
                <a:extLst>
                  <a:ext uri="{0D108BD9-81ED-4DB2-BD59-A6C34878D82A}">
                    <a16:rowId xmlns:a16="http://schemas.microsoft.com/office/drawing/2014/main" val="3155734222"/>
                  </a:ext>
                </a:extLst>
              </a:tr>
              <a:tr h="160912">
                <a:tc>
                  <a:txBody>
                    <a:bodyPr/>
                    <a:lstStyle/>
                    <a:p>
                      <a:pPr algn="l" fontAlgn="b">
                        <a:buNone/>
                      </a:pPr>
                      <a:r>
                        <a:rPr lang="en-US" sz="1000" b="0" i="0" u="none" strike="noStrike">
                          <a:solidFill>
                            <a:srgbClr val="000000"/>
                          </a:solidFill>
                          <a:effectLst/>
                          <a:latin typeface="Aptos Narrow" panose="020B0004020202020204" pitchFamily="34" charset="0"/>
                        </a:rPr>
                        <a:t>Plus / (Less) Change in NWC</a:t>
                      </a:r>
                    </a:p>
                  </a:txBody>
                  <a:tcPr marL="60342" marR="0" marT="0" marB="0" anchor="b">
                    <a:lnL>
                      <a:noFill/>
                    </a:lnL>
                    <a:lnR>
                      <a:noFill/>
                    </a:lnR>
                    <a:lnT>
                      <a:noFill/>
                    </a:lnT>
                    <a:lnB>
                      <a:noFill/>
                    </a:lnB>
                    <a:noFill/>
                  </a:tcPr>
                </a:tc>
                <a:tc>
                  <a:txBody>
                    <a:bodyPr/>
                    <a:lstStyle/>
                    <a:p>
                      <a:pPr algn="r" fontAlgn="b">
                        <a:buNone/>
                      </a:pPr>
                      <a:r>
                        <a:rPr lang="en-US" sz="1000" b="1" i="0" u="none" strike="noStrike">
                          <a:solidFill>
                            <a:srgbClr val="000000"/>
                          </a:solidFill>
                          <a:effectLst/>
                          <a:latin typeface="Aptos Narrow" panose="020B0004020202020204" pitchFamily="34" charset="0"/>
                        </a:rPr>
                        <a:t>1,144.00 </a:t>
                      </a:r>
                    </a:p>
                  </a:txBody>
                  <a:tcPr marL="0" marR="0" marT="0" marB="0" anchor="b">
                    <a:lnL>
                      <a:noFill/>
                    </a:lnL>
                    <a:lnR>
                      <a:noFill/>
                    </a:lnR>
                    <a:lnT>
                      <a:noFill/>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844.00 </a:t>
                      </a:r>
                    </a:p>
                  </a:txBody>
                  <a:tcPr marL="0" marR="0" marT="0" marB="0" anchor="b">
                    <a:lnL>
                      <a:noFill/>
                    </a:lnL>
                    <a:lnR>
                      <a:noFill/>
                    </a:lnR>
                    <a:lnT>
                      <a:noFill/>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40.00 </a:t>
                      </a:r>
                    </a:p>
                  </a:txBody>
                  <a:tcPr marL="0" marR="0" marT="0" marB="0" anchor="b">
                    <a:lnL>
                      <a:noFill/>
                    </a:lnL>
                    <a:lnR>
                      <a:noFill/>
                    </a:lnR>
                    <a:lnT>
                      <a:noFill/>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76.00 </a:t>
                      </a:r>
                    </a:p>
                  </a:txBody>
                  <a:tcPr marL="0" marR="0" marT="0" marB="0" anchor="b">
                    <a:lnL>
                      <a:noFill/>
                    </a:lnL>
                    <a:lnR>
                      <a:noFill/>
                    </a:lnR>
                    <a:lnT>
                      <a:noFill/>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(109.00)</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0.00 </a:t>
                      </a:r>
                    </a:p>
                  </a:txBody>
                  <a:tcPr marL="0" marR="0" marT="0" marB="0" anchor="b">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a:noFill/>
                    </a:lnB>
                    <a:solidFill>
                      <a:srgbClr val="F2F2F2"/>
                    </a:solidFill>
                  </a:tcPr>
                </a:tc>
                <a:tc>
                  <a:txBody>
                    <a:bodyPr/>
                    <a:lstStyle/>
                    <a:p>
                      <a:pPr algn="r" fontAlgn="b">
                        <a:buNone/>
                      </a:pPr>
                      <a:r>
                        <a:rPr lang="en-US" sz="10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a:noFill/>
                    </a:lnB>
                    <a:solidFill>
                      <a:srgbClr val="F2F2F2"/>
                    </a:solidFill>
                  </a:tcPr>
                </a:tc>
                <a:extLst>
                  <a:ext uri="{0D108BD9-81ED-4DB2-BD59-A6C34878D82A}">
                    <a16:rowId xmlns:a16="http://schemas.microsoft.com/office/drawing/2014/main" val="3102569075"/>
                  </a:ext>
                </a:extLst>
              </a:tr>
              <a:tr h="147503">
                <a:tc>
                  <a:txBody>
                    <a:bodyPr/>
                    <a:lstStyle/>
                    <a:p>
                      <a:pPr algn="l" fontAlgn="b">
                        <a:buNone/>
                      </a:pPr>
                      <a:endParaRPr lang="en-US" sz="10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000000"/>
                      </a:solidFill>
                      <a:prstDash val="dot"/>
                      <a:round/>
                      <a:headEnd type="none" w="med" len="med"/>
                      <a:tailEnd type="none" w="med" len="med"/>
                    </a:lnB>
                    <a:noFill/>
                  </a:tcPr>
                </a:tc>
                <a:tc>
                  <a:txBody>
                    <a:bodyPr/>
                    <a:lstStyle/>
                    <a:p>
                      <a:pPr algn="l"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000000"/>
                      </a:solidFill>
                      <a:prstDash val="dot"/>
                      <a:round/>
                      <a:headEnd type="none" w="med" len="med"/>
                      <a:tailEnd type="none" w="med" len="med"/>
                    </a:lnB>
                    <a:noFill/>
                  </a:tcPr>
                </a:tc>
                <a:tc>
                  <a:txBody>
                    <a:bodyPr/>
                    <a:lstStyle/>
                    <a:p>
                      <a:pPr algn="l"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000000"/>
                      </a:solidFill>
                      <a:prstDash val="dot"/>
                      <a:round/>
                      <a:headEnd type="none" w="med" len="med"/>
                      <a:tailEnd type="none" w="med" len="med"/>
                    </a:lnB>
                    <a:noFill/>
                  </a:tcPr>
                </a:tc>
                <a:tc>
                  <a:txBody>
                    <a:bodyPr/>
                    <a:lstStyle/>
                    <a:p>
                      <a:pPr algn="l"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000000"/>
                      </a:solidFill>
                      <a:prstDash val="dot"/>
                      <a:round/>
                      <a:headEnd type="none" w="med" len="med"/>
                      <a:tailEnd type="none" w="med" len="med"/>
                    </a:lnB>
                    <a:noFill/>
                  </a:tcPr>
                </a:tc>
                <a:tc>
                  <a:txBody>
                    <a:bodyPr/>
                    <a:lstStyle/>
                    <a:p>
                      <a:pPr algn="l"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000000"/>
                      </a:solidFill>
                      <a:prstDash val="dot"/>
                      <a:round/>
                      <a:headEnd type="none" w="med" len="med"/>
                      <a:tailEnd type="none" w="med" len="med"/>
                    </a:lnB>
                    <a:noFill/>
                  </a:tcPr>
                </a:tc>
                <a:tc>
                  <a:txBody>
                    <a:bodyPr/>
                    <a:lstStyle/>
                    <a:p>
                      <a:pPr algn="l" fontAlgn="b">
                        <a:buNone/>
                      </a:pPr>
                      <a:r>
                        <a:rPr lang="en-US" sz="1000" b="1" i="0" u="none" strike="noStrike">
                          <a:solidFill>
                            <a:srgbClr val="000000"/>
                          </a:solidFill>
                          <a:effectLst/>
                          <a:latin typeface="Aptos Narrow" panose="020B0004020202020204" pitchFamily="34" charset="0"/>
                        </a:rPr>
                        <a:t> </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ot"/>
                      <a:round/>
                      <a:headEnd type="none" w="med" len="med"/>
                      <a:tailEnd type="none" w="med" len="med"/>
                    </a:lnB>
                    <a:noFill/>
                  </a:tcPr>
                </a:tc>
                <a:tc>
                  <a:txBody>
                    <a:bodyPr/>
                    <a:lstStyle/>
                    <a:p>
                      <a:pPr algn="l" fontAlgn="b">
                        <a:buNone/>
                      </a:pPr>
                      <a:endParaRPr lang="en-US"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dot"/>
                      <a:round/>
                      <a:headEnd type="none" w="med" len="med"/>
                      <a:tailEnd type="none" w="med" len="med"/>
                    </a:lnB>
                    <a:noFill/>
                  </a:tcPr>
                </a:tc>
                <a:tc>
                  <a:txBody>
                    <a:bodyPr/>
                    <a:lstStyle/>
                    <a:p>
                      <a:pPr algn="l"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000000"/>
                      </a:solidFill>
                      <a:prstDash val="dot"/>
                      <a:round/>
                      <a:headEnd type="none" w="med" len="med"/>
                      <a:tailEnd type="none" w="med" len="med"/>
                    </a:lnB>
                    <a:noFill/>
                  </a:tcPr>
                </a:tc>
                <a:tc>
                  <a:txBody>
                    <a:bodyPr/>
                    <a:lstStyle/>
                    <a:p>
                      <a:pPr algn="l"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000000"/>
                      </a:solidFill>
                      <a:prstDash val="dot"/>
                      <a:round/>
                      <a:headEnd type="none" w="med" len="med"/>
                      <a:tailEnd type="none" w="med" len="med"/>
                    </a:lnB>
                    <a:noFill/>
                  </a:tcPr>
                </a:tc>
                <a:tc>
                  <a:txBody>
                    <a:bodyPr/>
                    <a:lstStyle/>
                    <a:p>
                      <a:pPr algn="l"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000000"/>
                      </a:solidFill>
                      <a:prstDash val="dot"/>
                      <a:round/>
                      <a:headEnd type="none" w="med" len="med"/>
                      <a:tailEnd type="none" w="med" len="med"/>
                    </a:lnB>
                    <a:noFill/>
                  </a:tcPr>
                </a:tc>
                <a:tc>
                  <a:txBody>
                    <a:bodyPr/>
                    <a:lstStyle/>
                    <a:p>
                      <a:pPr algn="l" fontAlgn="b">
                        <a:buNone/>
                      </a:pPr>
                      <a:endParaRPr lang="en-US" sz="10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1795145259"/>
                  </a:ext>
                </a:extLst>
              </a:tr>
              <a:tr h="160912">
                <a:tc>
                  <a:txBody>
                    <a:bodyPr/>
                    <a:lstStyle/>
                    <a:p>
                      <a:pPr algn="l" fontAlgn="b">
                        <a:buNone/>
                      </a:pPr>
                      <a:r>
                        <a:rPr lang="en-US" sz="1000" b="0" i="0" u="none" strike="noStrike">
                          <a:solidFill>
                            <a:srgbClr val="000000"/>
                          </a:solidFill>
                          <a:effectLst/>
                          <a:latin typeface="Aptos Narrow" panose="020B0004020202020204" pitchFamily="34" charset="0"/>
                        </a:rPr>
                        <a:t>Unlevered Free Cash Flow</a:t>
                      </a:r>
                    </a:p>
                  </a:txBody>
                  <a:tcPr marL="0" marR="0" marT="0" marB="0" anchor="b">
                    <a:lnL w="6350" cap="flat" cmpd="sng" algn="ctr">
                      <a:solidFill>
                        <a:srgbClr val="000000"/>
                      </a:solidFill>
                      <a:prstDash val="dot"/>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en-US" sz="1000" b="1" i="0" u="none" strike="noStrike">
                          <a:solidFill>
                            <a:srgbClr val="000000"/>
                          </a:solidFill>
                          <a:effectLst/>
                          <a:latin typeface="Aptos Narrow" panose="020B0004020202020204" pitchFamily="34" charset="0"/>
                        </a:rPr>
                        <a:t>10,332.00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en-US" sz="1000" b="1" i="0" u="none" strike="noStrike">
                          <a:solidFill>
                            <a:srgbClr val="000000"/>
                          </a:solidFill>
                          <a:effectLst/>
                          <a:latin typeface="Aptos Narrow" panose="020B0004020202020204" pitchFamily="34" charset="0"/>
                        </a:rPr>
                        <a:t>12,056.00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en-US" sz="1000" b="1" i="0" u="none" strike="noStrike">
                          <a:solidFill>
                            <a:srgbClr val="000000"/>
                          </a:solidFill>
                          <a:effectLst/>
                          <a:latin typeface="Aptos Narrow" panose="020B0004020202020204" pitchFamily="34" charset="0"/>
                        </a:rPr>
                        <a:t>12,403.00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en-US" sz="1000" b="1" i="0" u="none" strike="noStrike">
                          <a:solidFill>
                            <a:srgbClr val="000000"/>
                          </a:solidFill>
                          <a:effectLst/>
                          <a:latin typeface="Aptos Narrow" panose="020B0004020202020204" pitchFamily="34" charset="0"/>
                        </a:rPr>
                        <a:t>14,175.00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en-US" sz="1000" b="1" i="0" u="none" strike="noStrike">
                          <a:solidFill>
                            <a:srgbClr val="000000"/>
                          </a:solidFill>
                          <a:effectLst/>
                          <a:latin typeface="Aptos Narrow" panose="020B0004020202020204" pitchFamily="34" charset="0"/>
                        </a:rPr>
                        <a:t>16,321.00 </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en-US" sz="1000" b="1" i="0" u="none" strike="noStrike">
                          <a:solidFill>
                            <a:srgbClr val="000000"/>
                          </a:solidFill>
                          <a:effectLst/>
                          <a:latin typeface="Aptos Narrow" panose="020B0004020202020204" pitchFamily="34" charset="0"/>
                        </a:rPr>
                        <a:t>19,324.20 </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en-US" sz="1000" b="1" i="0" u="none" strike="noStrike">
                          <a:solidFill>
                            <a:srgbClr val="000000"/>
                          </a:solidFill>
                          <a:effectLst/>
                          <a:latin typeface="Aptos Narrow" panose="020B0004020202020204" pitchFamily="34" charset="0"/>
                        </a:rPr>
                        <a:t>21,955.77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en-US" sz="1000" b="1" i="0" u="none" strike="noStrike">
                          <a:solidFill>
                            <a:srgbClr val="000000"/>
                          </a:solidFill>
                          <a:effectLst/>
                          <a:latin typeface="Aptos Narrow" panose="020B0004020202020204" pitchFamily="34" charset="0"/>
                        </a:rPr>
                        <a:t>25,572.32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en-US" sz="1000" b="1" i="0" u="none" strike="noStrike">
                          <a:solidFill>
                            <a:srgbClr val="000000"/>
                          </a:solidFill>
                          <a:effectLst/>
                          <a:latin typeface="Aptos Narrow" panose="020B0004020202020204" pitchFamily="34" charset="0"/>
                        </a:rPr>
                        <a:t>30,209.04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b">
                        <a:buNone/>
                      </a:pPr>
                      <a:r>
                        <a:rPr lang="en-US" sz="1000" b="1" i="0" u="none" strike="noStrike">
                          <a:solidFill>
                            <a:srgbClr val="000000"/>
                          </a:solidFill>
                          <a:effectLst/>
                          <a:latin typeface="Aptos Narrow" panose="020B0004020202020204" pitchFamily="34" charset="0"/>
                        </a:rPr>
                        <a:t>35,544.19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3784247732"/>
                  </a:ext>
                </a:extLst>
              </a:tr>
              <a:tr h="160912">
                <a:tc>
                  <a:txBody>
                    <a:bodyPr/>
                    <a:lstStyle/>
                    <a:p>
                      <a:pPr algn="l" fontAlgn="b">
                        <a:buNone/>
                      </a:pPr>
                      <a:r>
                        <a:rPr lang="en-US" sz="1000" b="0" i="1" u="none" strike="noStrike">
                          <a:solidFill>
                            <a:srgbClr val="000000"/>
                          </a:solidFill>
                          <a:effectLst/>
                          <a:latin typeface="Aptos Narrow" panose="020B0004020202020204" pitchFamily="34" charset="0"/>
                        </a:rPr>
                        <a:t>Growth %</a:t>
                      </a:r>
                    </a:p>
                  </a:txBody>
                  <a:tcPr marL="60342" marR="0" marT="0" marB="0" anchor="b">
                    <a:lnL>
                      <a:noFill/>
                    </a:lnL>
                    <a:lnR>
                      <a:noFill/>
                    </a:lnR>
                    <a:lnT w="6350" cap="flat" cmpd="sng" algn="ctr">
                      <a:solidFill>
                        <a:srgbClr val="000000"/>
                      </a:solidFill>
                      <a:prstDash val="dot"/>
                      <a:round/>
                      <a:headEnd type="none" w="med" len="med"/>
                      <a:tailEnd type="none" w="med" len="med"/>
                    </a:lnT>
                    <a:lnB>
                      <a:noFill/>
                    </a:lnB>
                    <a:noFill/>
                  </a:tcPr>
                </a:tc>
                <a:tc>
                  <a:txBody>
                    <a:bodyPr/>
                    <a:lstStyle/>
                    <a:p>
                      <a:pPr algn="l" fontAlgn="b">
                        <a:buNone/>
                      </a:pPr>
                      <a:endParaRPr lang="en-US" sz="1000" b="1" i="1" u="none" strike="noStrike">
                        <a:solidFill>
                          <a:srgbClr val="000000"/>
                        </a:solidFill>
                        <a:effectLst/>
                        <a:latin typeface="Aptos Narrow" panose="020B0004020202020204" pitchFamily="34" charset="0"/>
                      </a:endParaRPr>
                    </a:p>
                  </a:txBody>
                  <a:tcPr marL="0" marR="0" marT="0" marB="0" anchor="b">
                    <a:lnL>
                      <a:noFill/>
                    </a:lnL>
                    <a:lnR>
                      <a:noFill/>
                    </a:lnR>
                    <a:lnT w="6350" cap="flat" cmpd="sng" algn="ctr">
                      <a:solidFill>
                        <a:srgbClr val="000000"/>
                      </a:solidFill>
                      <a:prstDash val="dot"/>
                      <a:round/>
                      <a:headEnd type="none" w="med" len="med"/>
                      <a:tailEnd type="none" w="med" len="med"/>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16.7%</a:t>
                      </a:r>
                    </a:p>
                  </a:txBody>
                  <a:tcPr marL="0" marR="0" marT="0" marB="0" anchor="b">
                    <a:lnL>
                      <a:noFill/>
                    </a:lnL>
                    <a:lnR>
                      <a:noFill/>
                    </a:lnR>
                    <a:lnT w="6350" cap="flat" cmpd="sng" algn="ctr">
                      <a:solidFill>
                        <a:srgbClr val="000000"/>
                      </a:solidFill>
                      <a:prstDash val="dot"/>
                      <a:round/>
                      <a:headEnd type="none" w="med" len="med"/>
                      <a:tailEnd type="none" w="med" len="med"/>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2.9%</a:t>
                      </a:r>
                    </a:p>
                  </a:txBody>
                  <a:tcPr marL="0" marR="0" marT="0" marB="0" anchor="b">
                    <a:lnL>
                      <a:noFill/>
                    </a:lnL>
                    <a:lnR>
                      <a:noFill/>
                    </a:lnR>
                    <a:lnT w="6350" cap="flat" cmpd="sng" algn="ctr">
                      <a:solidFill>
                        <a:srgbClr val="000000"/>
                      </a:solidFill>
                      <a:prstDash val="dot"/>
                      <a:round/>
                      <a:headEnd type="none" w="med" len="med"/>
                      <a:tailEnd type="none" w="med" len="med"/>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14.3%</a:t>
                      </a:r>
                    </a:p>
                  </a:txBody>
                  <a:tcPr marL="0" marR="0" marT="0" marB="0" anchor="b">
                    <a:lnL>
                      <a:noFill/>
                    </a:lnL>
                    <a:lnR>
                      <a:noFill/>
                    </a:lnR>
                    <a:lnT w="6350" cap="flat" cmpd="sng" algn="ctr">
                      <a:solidFill>
                        <a:srgbClr val="000000"/>
                      </a:solidFill>
                      <a:prstDash val="dot"/>
                      <a:round/>
                      <a:headEnd type="none" w="med" len="med"/>
                      <a:tailEnd type="none" w="med" len="med"/>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15.1%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18.4%</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13.6%</a:t>
                      </a:r>
                    </a:p>
                  </a:txBody>
                  <a:tcPr marL="0" marR="0" marT="0" marB="0" anchor="b">
                    <a:lnL>
                      <a:noFill/>
                    </a:lnL>
                    <a:lnR>
                      <a:noFill/>
                    </a:lnR>
                    <a:lnT w="6350" cap="flat" cmpd="sng" algn="ctr">
                      <a:solidFill>
                        <a:srgbClr val="000000"/>
                      </a:solidFill>
                      <a:prstDash val="dot"/>
                      <a:round/>
                      <a:headEnd type="none" w="med" len="med"/>
                      <a:tailEnd type="none" w="med" len="med"/>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16.5%</a:t>
                      </a:r>
                    </a:p>
                  </a:txBody>
                  <a:tcPr marL="0" marR="0" marT="0" marB="0" anchor="b">
                    <a:lnL>
                      <a:noFill/>
                    </a:lnL>
                    <a:lnR>
                      <a:noFill/>
                    </a:lnR>
                    <a:lnT w="6350" cap="flat" cmpd="sng" algn="ctr">
                      <a:solidFill>
                        <a:srgbClr val="000000"/>
                      </a:solidFill>
                      <a:prstDash val="dot"/>
                      <a:round/>
                      <a:headEnd type="none" w="med" len="med"/>
                      <a:tailEnd type="none" w="med" len="med"/>
                    </a:lnT>
                    <a:lnB>
                      <a:noFill/>
                    </a:lnB>
                    <a:noFill/>
                  </a:tcPr>
                </a:tc>
                <a:tc>
                  <a:txBody>
                    <a:bodyPr/>
                    <a:lstStyle/>
                    <a:p>
                      <a:pPr algn="r" fontAlgn="b">
                        <a:buNone/>
                      </a:pPr>
                      <a:r>
                        <a:rPr lang="en-US" sz="1000" b="0" i="1" u="none" strike="noStrike">
                          <a:solidFill>
                            <a:srgbClr val="000000"/>
                          </a:solidFill>
                          <a:effectLst/>
                          <a:latin typeface="Aptos Narrow" panose="020B0004020202020204" pitchFamily="34" charset="0"/>
                        </a:rPr>
                        <a:t>18.1%</a:t>
                      </a:r>
                    </a:p>
                  </a:txBody>
                  <a:tcPr marL="0" marR="0" marT="0" marB="0" anchor="b">
                    <a:lnL>
                      <a:noFill/>
                    </a:lnL>
                    <a:lnR>
                      <a:noFill/>
                    </a:lnR>
                    <a:lnT w="6350" cap="flat" cmpd="sng" algn="ctr">
                      <a:solidFill>
                        <a:srgbClr val="000000"/>
                      </a:solidFill>
                      <a:prstDash val="dot"/>
                      <a:round/>
                      <a:headEnd type="none" w="med" len="med"/>
                      <a:tailEnd type="none" w="med" len="med"/>
                    </a:lnT>
                    <a:lnB>
                      <a:noFill/>
                    </a:lnB>
                    <a:noFill/>
                  </a:tcPr>
                </a:tc>
                <a:tc>
                  <a:txBody>
                    <a:bodyPr/>
                    <a:lstStyle/>
                    <a:p>
                      <a:pPr algn="r" fontAlgn="b">
                        <a:buNone/>
                      </a:pPr>
                      <a:r>
                        <a:rPr lang="en-US" sz="1000" b="0" i="1" u="none" strike="noStrike" dirty="0">
                          <a:solidFill>
                            <a:srgbClr val="000000"/>
                          </a:solidFill>
                          <a:effectLst/>
                          <a:latin typeface="Aptos Narrow" panose="020B0004020202020204" pitchFamily="34" charset="0"/>
                        </a:rPr>
                        <a:t>17.7%</a:t>
                      </a:r>
                    </a:p>
                  </a:txBody>
                  <a:tcPr marL="0" marR="0" marT="0" marB="0" anchor="b">
                    <a:lnL>
                      <a:noFill/>
                    </a:lnL>
                    <a:lnR>
                      <a:noFill/>
                    </a:lnR>
                    <a:lnT w="6350" cap="flat" cmpd="sng" algn="ctr">
                      <a:solidFill>
                        <a:srgbClr val="000000"/>
                      </a:solidFill>
                      <a:prstDash val="dot"/>
                      <a:round/>
                      <a:headEnd type="none" w="med" len="med"/>
                      <a:tailEnd type="none" w="med" len="med"/>
                    </a:lnT>
                    <a:lnB>
                      <a:noFill/>
                    </a:lnB>
                    <a:noFill/>
                  </a:tcPr>
                </a:tc>
                <a:extLst>
                  <a:ext uri="{0D108BD9-81ED-4DB2-BD59-A6C34878D82A}">
                    <a16:rowId xmlns:a16="http://schemas.microsoft.com/office/drawing/2014/main" val="2337124438"/>
                  </a:ext>
                </a:extLst>
              </a:tr>
            </a:tbl>
          </a:graphicData>
        </a:graphic>
      </p:graphicFrame>
    </p:spTree>
    <p:extLst>
      <p:ext uri="{BB962C8B-B14F-4D97-AF65-F5344CB8AC3E}">
        <p14:creationId xmlns:p14="http://schemas.microsoft.com/office/powerpoint/2010/main" val="16175636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B7129-62CB-6E8E-8DE0-DC171603A412}"/>
            </a:ext>
          </a:extLst>
        </p:cNvPr>
        <p:cNvGrpSpPr/>
        <p:nvPr/>
      </p:nvGrpSpPr>
      <p:grpSpPr>
        <a:xfrm>
          <a:off x="0" y="0"/>
          <a:ext cx="0" cy="0"/>
          <a:chOff x="0" y="0"/>
          <a:chExt cx="0" cy="0"/>
        </a:xfrm>
      </p:grpSpPr>
      <p:pic>
        <p:nvPicPr>
          <p:cNvPr id="3" name="Picture 2" descr="Photo of Trees Across Mountains · Free Stock Photo">
            <a:extLst>
              <a:ext uri="{FF2B5EF4-FFF2-40B4-BE49-F238E27FC236}">
                <a16:creationId xmlns:a16="http://schemas.microsoft.com/office/drawing/2014/main" id="{CAD47FB6-C95A-6866-A784-C08E6B7F59B7}"/>
              </a:ext>
            </a:extLst>
          </p:cNvPr>
          <p:cNvPicPr>
            <a:picLocks/>
          </p:cNvPicPr>
          <p:nvPr/>
        </p:nvPicPr>
        <p:blipFill rotWithShape="1">
          <a:blip r:embed="rId3">
            <a:alphaModFix amt="13000"/>
            <a:duotone>
              <a:prstClr val="black"/>
              <a:srgbClr val="FF9300">
                <a:tint val="45000"/>
                <a:satMod val="400000"/>
              </a:srgbClr>
            </a:duotone>
            <a:extLst>
              <a:ext uri="{28A0092B-C50C-407E-A947-70E740481C1C}">
                <a14:useLocalDpi xmlns:a14="http://schemas.microsoft.com/office/drawing/2010/main" val="0"/>
              </a:ext>
            </a:extLst>
          </a:blip>
          <a:srcRect l="523" t="16406" r="1213" b="534"/>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id="{9349725E-71BB-7397-F280-D144F349C27A}"/>
              </a:ext>
            </a:extLst>
          </p:cNvPr>
          <p:cNvCxnSpPr>
            <a:cxnSpLocks/>
          </p:cNvCxnSpPr>
          <p:nvPr/>
        </p:nvCxnSpPr>
        <p:spPr>
          <a:xfrm flipH="1">
            <a:off x="0" y="903685"/>
            <a:ext cx="121920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5" name="Picture 4" descr="Mastercard Logo, symbol, meaning, history, PNG, brand">
            <a:extLst>
              <a:ext uri="{FF2B5EF4-FFF2-40B4-BE49-F238E27FC236}">
                <a16:creationId xmlns:a16="http://schemas.microsoft.com/office/drawing/2014/main" id="{8531D6F5-15D2-1E9D-2919-29CDDC5827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147" y="-699116"/>
            <a:ext cx="4217919" cy="234601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 5">
            <a:extLst>
              <a:ext uri="{FF2B5EF4-FFF2-40B4-BE49-F238E27FC236}">
                <a16:creationId xmlns:a16="http://schemas.microsoft.com/office/drawing/2014/main" id="{302BDABF-899B-DBCD-73CE-FEEF387E43F8}"/>
              </a:ext>
            </a:extLst>
          </p:cNvPr>
          <p:cNvGraphicFramePr>
            <a:graphicFrameLocks noGrp="1"/>
          </p:cNvGraphicFramePr>
          <p:nvPr>
            <p:extLst>
              <p:ext uri="{D42A27DB-BD31-4B8C-83A1-F6EECF244321}">
                <p14:modId xmlns:p14="http://schemas.microsoft.com/office/powerpoint/2010/main" val="1786769923"/>
              </p:ext>
            </p:extLst>
          </p:nvPr>
        </p:nvGraphicFramePr>
        <p:xfrm>
          <a:off x="955095" y="1574514"/>
          <a:ext cx="3747660" cy="4358260"/>
        </p:xfrm>
        <a:graphic>
          <a:graphicData uri="http://schemas.openxmlformats.org/drawingml/2006/table">
            <a:tbl>
              <a:tblPr/>
              <a:tblGrid>
                <a:gridCol w="2886711">
                  <a:extLst>
                    <a:ext uri="{9D8B030D-6E8A-4147-A177-3AD203B41FA5}">
                      <a16:colId xmlns:a16="http://schemas.microsoft.com/office/drawing/2014/main" val="3810408160"/>
                    </a:ext>
                  </a:extLst>
                </a:gridCol>
                <a:gridCol w="860949">
                  <a:extLst>
                    <a:ext uri="{9D8B030D-6E8A-4147-A177-3AD203B41FA5}">
                      <a16:colId xmlns:a16="http://schemas.microsoft.com/office/drawing/2014/main" val="4182506106"/>
                    </a:ext>
                  </a:extLst>
                </a:gridCol>
              </a:tblGrid>
              <a:tr h="145855">
                <a:tc>
                  <a:txBody>
                    <a:bodyPr/>
                    <a:lstStyle/>
                    <a:p>
                      <a:pPr algn="l" fontAlgn="b">
                        <a:buNone/>
                      </a:pPr>
                      <a:r>
                        <a:rPr lang="en-US" sz="900" b="0" i="0" u="sng" strike="noStrike">
                          <a:solidFill>
                            <a:srgbClr val="000000"/>
                          </a:solidFill>
                          <a:effectLst/>
                          <a:latin typeface="Aptos Display" panose="020B0004020202020204" pitchFamily="34" charset="0"/>
                        </a:rPr>
                        <a:t>Basic Capitalization Table</a:t>
                      </a:r>
                    </a:p>
                  </a:txBody>
                  <a:tcPr marL="0" marR="0" marT="0" marB="0" anchor="b">
                    <a:lnL>
                      <a:noFill/>
                    </a:lnL>
                    <a:lnR>
                      <a:noFill/>
                    </a:lnR>
                    <a:lnT>
                      <a:noFill/>
                    </a:lnT>
                    <a:lnB>
                      <a:noFill/>
                    </a:lnB>
                    <a:noFill/>
                  </a:tcPr>
                </a:tc>
                <a:tc>
                  <a:txBody>
                    <a:bodyPr/>
                    <a:lstStyle/>
                    <a:p>
                      <a:pPr algn="l" fontAlgn="b">
                        <a:buNone/>
                      </a:pPr>
                      <a:endParaRPr lang="en-US" sz="900" b="0" i="0" u="none" strike="noStrike">
                        <a:solidFill>
                          <a:srgbClr val="000000"/>
                        </a:solidFill>
                        <a:effectLst/>
                        <a:latin typeface="Aptos Display"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1816842626"/>
                  </a:ext>
                </a:extLst>
              </a:tr>
              <a:tr h="145855">
                <a:tc>
                  <a:txBody>
                    <a:bodyPr/>
                    <a:lstStyle/>
                    <a:p>
                      <a:pPr algn="l" fontAlgn="b">
                        <a:buNone/>
                      </a:pPr>
                      <a:r>
                        <a:rPr lang="en-US" sz="900" b="0" i="0" u="none" strike="noStrike">
                          <a:solidFill>
                            <a:srgbClr val="000000"/>
                          </a:solidFill>
                          <a:effectLst/>
                          <a:latin typeface="Aptos Display" panose="020B0004020202020204" pitchFamily="34" charset="0"/>
                        </a:rPr>
                        <a:t>Short-term debt</a:t>
                      </a:r>
                    </a:p>
                  </a:txBody>
                  <a:tcPr marL="0" marR="0" marT="0" marB="0" anchor="b">
                    <a:lnL>
                      <a:noFill/>
                    </a:lnL>
                    <a:lnR>
                      <a:noFill/>
                    </a:lnR>
                    <a:lnT>
                      <a:noFill/>
                    </a:lnT>
                    <a:lnB>
                      <a:noFill/>
                    </a:lnB>
                    <a:noFill/>
                  </a:tcPr>
                </a:tc>
                <a:tc>
                  <a:txBody>
                    <a:bodyPr/>
                    <a:lstStyle/>
                    <a:p>
                      <a:pPr algn="r" fontAlgn="b">
                        <a:buNone/>
                      </a:pPr>
                      <a:r>
                        <a:rPr lang="en-US" sz="900" b="0" i="0" u="none" strike="noStrike">
                          <a:solidFill>
                            <a:srgbClr val="000000"/>
                          </a:solidFill>
                          <a:effectLst/>
                          <a:latin typeface="Aptos Display" panose="020B0004020202020204" pitchFamily="34" charset="0"/>
                        </a:rPr>
                        <a:t>22,762</a:t>
                      </a:r>
                    </a:p>
                  </a:txBody>
                  <a:tcPr marL="0" marR="0" marT="0" marB="0" anchor="b">
                    <a:lnL>
                      <a:noFill/>
                    </a:lnL>
                    <a:lnR>
                      <a:noFill/>
                    </a:lnR>
                    <a:lnT>
                      <a:noFill/>
                    </a:lnT>
                    <a:lnB>
                      <a:noFill/>
                    </a:lnB>
                    <a:solidFill>
                      <a:srgbClr val="DAE9F8"/>
                    </a:solidFill>
                  </a:tcPr>
                </a:tc>
                <a:extLst>
                  <a:ext uri="{0D108BD9-81ED-4DB2-BD59-A6C34878D82A}">
                    <a16:rowId xmlns:a16="http://schemas.microsoft.com/office/drawing/2014/main" val="2896620441"/>
                  </a:ext>
                </a:extLst>
              </a:tr>
              <a:tr h="145855">
                <a:tc>
                  <a:txBody>
                    <a:bodyPr/>
                    <a:lstStyle/>
                    <a:p>
                      <a:pPr algn="l" fontAlgn="b">
                        <a:buNone/>
                      </a:pPr>
                      <a:r>
                        <a:rPr lang="en-US" sz="900" b="0" i="0" u="none" strike="noStrike">
                          <a:solidFill>
                            <a:srgbClr val="000000"/>
                          </a:solidFill>
                          <a:effectLst/>
                          <a:latin typeface="Aptos Display" panose="020B0004020202020204" pitchFamily="34" charset="0"/>
                        </a:rPr>
                        <a:t>Long-term debt</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US" sz="900" b="0" i="0" u="none" strike="noStrike">
                          <a:solidFill>
                            <a:srgbClr val="000000"/>
                          </a:solidFill>
                          <a:effectLst/>
                          <a:latin typeface="Aptos Display" panose="020B0004020202020204" pitchFamily="34" charset="0"/>
                        </a:rPr>
                        <a:t>18,251</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AE9F8"/>
                    </a:solidFill>
                  </a:tcPr>
                </a:tc>
                <a:extLst>
                  <a:ext uri="{0D108BD9-81ED-4DB2-BD59-A6C34878D82A}">
                    <a16:rowId xmlns:a16="http://schemas.microsoft.com/office/drawing/2014/main" val="3587034520"/>
                  </a:ext>
                </a:extLst>
              </a:tr>
              <a:tr h="145855">
                <a:tc>
                  <a:txBody>
                    <a:bodyPr/>
                    <a:lstStyle/>
                    <a:p>
                      <a:pPr algn="l" fontAlgn="b">
                        <a:buNone/>
                      </a:pPr>
                      <a:r>
                        <a:rPr lang="en-US" sz="900" b="1" i="0" u="none" strike="noStrike">
                          <a:solidFill>
                            <a:srgbClr val="000000"/>
                          </a:solidFill>
                          <a:effectLst/>
                          <a:latin typeface="Aptos Display" panose="020B0004020202020204" pitchFamily="34" charset="0"/>
                        </a:rPr>
                        <a:t>Total Debt</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US" sz="900" b="1" i="0" u="none" strike="noStrike">
                          <a:solidFill>
                            <a:srgbClr val="000000"/>
                          </a:solidFill>
                          <a:effectLst/>
                          <a:latin typeface="Aptos Display" panose="020B0004020202020204" pitchFamily="34" charset="0"/>
                        </a:rPr>
                        <a:t>41,013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E9F8"/>
                    </a:solidFill>
                  </a:tcPr>
                </a:tc>
                <a:extLst>
                  <a:ext uri="{0D108BD9-81ED-4DB2-BD59-A6C34878D82A}">
                    <a16:rowId xmlns:a16="http://schemas.microsoft.com/office/drawing/2014/main" val="3296427719"/>
                  </a:ext>
                </a:extLst>
              </a:tr>
              <a:tr h="145855">
                <a:tc>
                  <a:txBody>
                    <a:bodyPr/>
                    <a:lstStyle/>
                    <a:p>
                      <a:pPr algn="l" fontAlgn="b">
                        <a:buNone/>
                      </a:pPr>
                      <a:endParaRPr lang="en-US" sz="900" b="0" i="0" u="none" strike="noStrike">
                        <a:solidFill>
                          <a:srgbClr val="000000"/>
                        </a:solidFill>
                        <a:effectLst/>
                        <a:latin typeface="Aptos Display" panose="020B0004020202020204" pitchFamily="34" charset="0"/>
                      </a:endParaRPr>
                    </a:p>
                  </a:txBody>
                  <a:tcPr marL="0" marR="0" marT="0"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Display" panose="020B0004020202020204" pitchFamily="34" charset="0"/>
                        </a:rPr>
                        <a:t> </a:t>
                      </a:r>
                    </a:p>
                  </a:txBody>
                  <a:tcPr marL="0" marR="0" marT="0" marB="0" anchor="b">
                    <a:lnL>
                      <a:noFill/>
                    </a:lnL>
                    <a:lnR>
                      <a:noFill/>
                    </a:lnR>
                    <a:lnT>
                      <a:noFill/>
                    </a:lnT>
                    <a:lnB>
                      <a:noFill/>
                    </a:lnB>
                    <a:solidFill>
                      <a:srgbClr val="DAE9F8"/>
                    </a:solidFill>
                  </a:tcPr>
                </a:tc>
                <a:extLst>
                  <a:ext uri="{0D108BD9-81ED-4DB2-BD59-A6C34878D82A}">
                    <a16:rowId xmlns:a16="http://schemas.microsoft.com/office/drawing/2014/main" val="3521301585"/>
                  </a:ext>
                </a:extLst>
              </a:tr>
              <a:tr h="145855">
                <a:tc>
                  <a:txBody>
                    <a:bodyPr/>
                    <a:lstStyle/>
                    <a:p>
                      <a:pPr algn="l" fontAlgn="b">
                        <a:buNone/>
                      </a:pPr>
                      <a:r>
                        <a:rPr lang="en-US" sz="900" b="0" i="0" u="none" strike="noStrike">
                          <a:solidFill>
                            <a:srgbClr val="000000"/>
                          </a:solidFill>
                          <a:effectLst/>
                          <a:latin typeface="Aptos Display" panose="020B0004020202020204" pitchFamily="34" charset="0"/>
                        </a:rPr>
                        <a:t>Total Diluted Shares Outstanding</a:t>
                      </a:r>
                    </a:p>
                  </a:txBody>
                  <a:tcPr marL="0" marR="0" marT="0" marB="0" anchor="b">
                    <a:lnL>
                      <a:noFill/>
                    </a:lnL>
                    <a:lnR>
                      <a:noFill/>
                    </a:lnR>
                    <a:lnT>
                      <a:noFill/>
                    </a:lnT>
                    <a:lnB>
                      <a:noFill/>
                    </a:lnB>
                    <a:noFill/>
                  </a:tcPr>
                </a:tc>
                <a:tc>
                  <a:txBody>
                    <a:bodyPr/>
                    <a:lstStyle/>
                    <a:p>
                      <a:pPr algn="r" fontAlgn="b">
                        <a:buNone/>
                      </a:pPr>
                      <a:r>
                        <a:rPr lang="en-US" sz="900" b="0" i="0" u="none" strike="noStrike">
                          <a:solidFill>
                            <a:srgbClr val="000000"/>
                          </a:solidFill>
                          <a:effectLst/>
                          <a:latin typeface="Aptos Display" panose="020B0004020202020204" pitchFamily="34" charset="0"/>
                        </a:rPr>
                        <a:t>906</a:t>
                      </a:r>
                    </a:p>
                  </a:txBody>
                  <a:tcPr marL="0" marR="0" marT="0" marB="0" anchor="b">
                    <a:lnL>
                      <a:noFill/>
                    </a:lnL>
                    <a:lnR>
                      <a:noFill/>
                    </a:lnR>
                    <a:lnT>
                      <a:noFill/>
                    </a:lnT>
                    <a:lnB>
                      <a:noFill/>
                    </a:lnB>
                    <a:solidFill>
                      <a:srgbClr val="DAE9F8"/>
                    </a:solidFill>
                  </a:tcPr>
                </a:tc>
                <a:extLst>
                  <a:ext uri="{0D108BD9-81ED-4DB2-BD59-A6C34878D82A}">
                    <a16:rowId xmlns:a16="http://schemas.microsoft.com/office/drawing/2014/main" val="4019529865"/>
                  </a:ext>
                </a:extLst>
              </a:tr>
              <a:tr h="145855">
                <a:tc>
                  <a:txBody>
                    <a:bodyPr/>
                    <a:lstStyle/>
                    <a:p>
                      <a:pPr algn="l" fontAlgn="b">
                        <a:buNone/>
                      </a:pPr>
                      <a:r>
                        <a:rPr lang="en-US" sz="900" b="0" i="0" u="none" strike="noStrike">
                          <a:solidFill>
                            <a:srgbClr val="000000"/>
                          </a:solidFill>
                          <a:effectLst/>
                          <a:latin typeface="Aptos Display" panose="020B0004020202020204" pitchFamily="34" charset="0"/>
                        </a:rPr>
                        <a:t>Current Share Price</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US" sz="900" b="0" i="0" u="none" strike="noStrike">
                          <a:solidFill>
                            <a:srgbClr val="000000"/>
                          </a:solidFill>
                          <a:effectLst/>
                          <a:latin typeface="Aptos Display" panose="020B0004020202020204" pitchFamily="34" charset="0"/>
                        </a:rPr>
                        <a:t>$502.23</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AE9F8"/>
                    </a:solidFill>
                  </a:tcPr>
                </a:tc>
                <a:extLst>
                  <a:ext uri="{0D108BD9-81ED-4DB2-BD59-A6C34878D82A}">
                    <a16:rowId xmlns:a16="http://schemas.microsoft.com/office/drawing/2014/main" val="3238581926"/>
                  </a:ext>
                </a:extLst>
              </a:tr>
              <a:tr h="145855">
                <a:tc>
                  <a:txBody>
                    <a:bodyPr/>
                    <a:lstStyle/>
                    <a:p>
                      <a:pPr algn="l" fontAlgn="b">
                        <a:buNone/>
                      </a:pPr>
                      <a:r>
                        <a:rPr lang="en-US" sz="900" b="1" i="0" u="none" strike="noStrike">
                          <a:solidFill>
                            <a:srgbClr val="000000"/>
                          </a:solidFill>
                          <a:effectLst/>
                          <a:latin typeface="Aptos Display" panose="020B0004020202020204" pitchFamily="34" charset="0"/>
                        </a:rPr>
                        <a:t>Total Equity Value</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en-US" sz="900" b="1" i="0" u="none" strike="noStrike">
                          <a:solidFill>
                            <a:srgbClr val="000000"/>
                          </a:solidFill>
                          <a:effectLst/>
                          <a:latin typeface="Aptos Display" panose="020B0004020202020204" pitchFamily="34" charset="0"/>
                        </a:rPr>
                        <a:t>455,020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E9F8"/>
                    </a:solidFill>
                  </a:tcPr>
                </a:tc>
                <a:extLst>
                  <a:ext uri="{0D108BD9-81ED-4DB2-BD59-A6C34878D82A}">
                    <a16:rowId xmlns:a16="http://schemas.microsoft.com/office/drawing/2014/main" val="2238616722"/>
                  </a:ext>
                </a:extLst>
              </a:tr>
              <a:tr h="145855">
                <a:tc>
                  <a:txBody>
                    <a:bodyPr/>
                    <a:lstStyle/>
                    <a:p>
                      <a:pPr algn="l" fontAlgn="b">
                        <a:buNone/>
                      </a:pPr>
                      <a:endParaRPr lang="en-US" sz="900" b="0" i="0" u="none" strike="noStrike">
                        <a:solidFill>
                          <a:srgbClr val="000000"/>
                        </a:solidFill>
                        <a:effectLst/>
                        <a:latin typeface="Aptos Display" panose="020B0004020202020204" pitchFamily="34" charset="0"/>
                      </a:endParaRPr>
                    </a:p>
                  </a:txBody>
                  <a:tcPr marL="0" marR="0" marT="0"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Display" panose="020B0004020202020204" pitchFamily="34" charset="0"/>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AE9F8"/>
                    </a:solidFill>
                  </a:tcPr>
                </a:tc>
                <a:extLst>
                  <a:ext uri="{0D108BD9-81ED-4DB2-BD59-A6C34878D82A}">
                    <a16:rowId xmlns:a16="http://schemas.microsoft.com/office/drawing/2014/main" val="2050519621"/>
                  </a:ext>
                </a:extLst>
              </a:tr>
              <a:tr h="145855">
                <a:tc>
                  <a:txBody>
                    <a:bodyPr/>
                    <a:lstStyle/>
                    <a:p>
                      <a:pPr algn="l" fontAlgn="b">
                        <a:buNone/>
                      </a:pPr>
                      <a:r>
                        <a:rPr lang="en-US" sz="900" b="1" i="0" u="none" strike="noStrike">
                          <a:solidFill>
                            <a:srgbClr val="000000"/>
                          </a:solidFill>
                          <a:effectLst/>
                          <a:latin typeface="Aptos Display" panose="020B0004020202020204" pitchFamily="34" charset="0"/>
                        </a:rPr>
                        <a:t>Total Capitalization</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en-US" sz="900" b="1" i="0" u="none" strike="noStrike">
                          <a:solidFill>
                            <a:srgbClr val="000000"/>
                          </a:solidFill>
                          <a:effectLst/>
                          <a:latin typeface="Aptos Display" panose="020B0004020202020204" pitchFamily="34" charset="0"/>
                        </a:rPr>
                        <a:t>496,033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extLst>
                  <a:ext uri="{0D108BD9-81ED-4DB2-BD59-A6C34878D82A}">
                    <a16:rowId xmlns:a16="http://schemas.microsoft.com/office/drawing/2014/main" val="2156292157"/>
                  </a:ext>
                </a:extLst>
              </a:tr>
              <a:tr h="145855">
                <a:tc>
                  <a:txBody>
                    <a:bodyPr/>
                    <a:lstStyle/>
                    <a:p>
                      <a:pPr algn="l" fontAlgn="b">
                        <a:buNone/>
                      </a:pPr>
                      <a:endParaRPr lang="en-US" sz="900" b="0" i="0" u="none" strike="noStrike">
                        <a:solidFill>
                          <a:srgbClr val="000000"/>
                        </a:solidFill>
                        <a:effectLst/>
                        <a:latin typeface="Aptos Display" panose="020B0004020202020204" pitchFamily="34" charset="0"/>
                      </a:endParaRPr>
                    </a:p>
                  </a:txBody>
                  <a:tcPr marL="0" marR="0" marT="0"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Display" panose="020B00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E9F8"/>
                    </a:solidFill>
                  </a:tcPr>
                </a:tc>
                <a:extLst>
                  <a:ext uri="{0D108BD9-81ED-4DB2-BD59-A6C34878D82A}">
                    <a16:rowId xmlns:a16="http://schemas.microsoft.com/office/drawing/2014/main" val="2577033817"/>
                  </a:ext>
                </a:extLst>
              </a:tr>
              <a:tr h="145855">
                <a:tc>
                  <a:txBody>
                    <a:bodyPr/>
                    <a:lstStyle/>
                    <a:p>
                      <a:pPr algn="l" fontAlgn="b">
                        <a:buNone/>
                      </a:pPr>
                      <a:r>
                        <a:rPr lang="en-US" sz="900" b="0" i="0" u="none" strike="noStrike">
                          <a:solidFill>
                            <a:srgbClr val="000000"/>
                          </a:solidFill>
                          <a:effectLst/>
                          <a:latin typeface="Aptos Display" panose="020B0004020202020204" pitchFamily="34" charset="0"/>
                        </a:rPr>
                        <a:t>Debt as a % of Total Capitalization</a:t>
                      </a:r>
                    </a:p>
                  </a:txBody>
                  <a:tcPr marL="0" marR="0" marT="0" marB="0" anchor="b">
                    <a:lnL>
                      <a:noFill/>
                    </a:lnL>
                    <a:lnR>
                      <a:noFill/>
                    </a:lnR>
                    <a:lnT>
                      <a:noFill/>
                    </a:lnT>
                    <a:lnB>
                      <a:noFill/>
                    </a:lnB>
                    <a:noFill/>
                  </a:tcPr>
                </a:tc>
                <a:tc>
                  <a:txBody>
                    <a:bodyPr/>
                    <a:lstStyle/>
                    <a:p>
                      <a:pPr algn="r" fontAlgn="b">
                        <a:buNone/>
                      </a:pPr>
                      <a:r>
                        <a:rPr lang="en-US" sz="900" b="0" i="0" u="none" strike="noStrike">
                          <a:solidFill>
                            <a:srgbClr val="000000"/>
                          </a:solidFill>
                          <a:effectLst/>
                          <a:latin typeface="Aptos Display" panose="020B0004020202020204" pitchFamily="34" charset="0"/>
                        </a:rPr>
                        <a:t>8.3%</a:t>
                      </a:r>
                    </a:p>
                  </a:txBody>
                  <a:tcPr marL="0" marR="0" marT="0" marB="0" anchor="b">
                    <a:lnL>
                      <a:noFill/>
                    </a:lnL>
                    <a:lnR>
                      <a:noFill/>
                    </a:lnR>
                    <a:lnT>
                      <a:noFill/>
                    </a:lnT>
                    <a:lnB>
                      <a:noFill/>
                    </a:lnB>
                    <a:solidFill>
                      <a:srgbClr val="DAE9F8"/>
                    </a:solidFill>
                  </a:tcPr>
                </a:tc>
                <a:extLst>
                  <a:ext uri="{0D108BD9-81ED-4DB2-BD59-A6C34878D82A}">
                    <a16:rowId xmlns:a16="http://schemas.microsoft.com/office/drawing/2014/main" val="161015765"/>
                  </a:ext>
                </a:extLst>
              </a:tr>
              <a:tr h="145855">
                <a:tc>
                  <a:txBody>
                    <a:bodyPr/>
                    <a:lstStyle/>
                    <a:p>
                      <a:pPr algn="l" fontAlgn="b">
                        <a:buNone/>
                      </a:pPr>
                      <a:r>
                        <a:rPr lang="en-US" sz="900" b="0" i="0" u="none" strike="noStrike">
                          <a:solidFill>
                            <a:srgbClr val="000000"/>
                          </a:solidFill>
                          <a:effectLst/>
                          <a:latin typeface="Aptos Display" panose="020B0004020202020204" pitchFamily="34" charset="0"/>
                        </a:rPr>
                        <a:t>Equity as a % of Total Capitalization</a:t>
                      </a:r>
                    </a:p>
                  </a:txBody>
                  <a:tcPr marL="0" marR="0" marT="0" marB="0" anchor="b">
                    <a:lnL>
                      <a:noFill/>
                    </a:lnL>
                    <a:lnR>
                      <a:noFill/>
                    </a:lnR>
                    <a:lnT>
                      <a:noFill/>
                    </a:lnT>
                    <a:lnB>
                      <a:noFill/>
                    </a:lnB>
                    <a:noFill/>
                  </a:tcPr>
                </a:tc>
                <a:tc>
                  <a:txBody>
                    <a:bodyPr/>
                    <a:lstStyle/>
                    <a:p>
                      <a:pPr algn="r" fontAlgn="b">
                        <a:buNone/>
                      </a:pPr>
                      <a:r>
                        <a:rPr lang="en-US" sz="900" b="0" i="0" u="none" strike="noStrike">
                          <a:solidFill>
                            <a:srgbClr val="000000"/>
                          </a:solidFill>
                          <a:effectLst/>
                          <a:latin typeface="Aptos Display" panose="020B0004020202020204" pitchFamily="34" charset="0"/>
                        </a:rPr>
                        <a:t>91.7%</a:t>
                      </a:r>
                    </a:p>
                  </a:txBody>
                  <a:tcPr marL="0" marR="0" marT="0" marB="0" anchor="b">
                    <a:lnL>
                      <a:noFill/>
                    </a:lnL>
                    <a:lnR>
                      <a:noFill/>
                    </a:lnR>
                    <a:lnT>
                      <a:noFill/>
                    </a:lnT>
                    <a:lnB>
                      <a:noFill/>
                    </a:lnB>
                    <a:solidFill>
                      <a:srgbClr val="DAE9F8"/>
                    </a:solidFill>
                  </a:tcPr>
                </a:tc>
                <a:extLst>
                  <a:ext uri="{0D108BD9-81ED-4DB2-BD59-A6C34878D82A}">
                    <a16:rowId xmlns:a16="http://schemas.microsoft.com/office/drawing/2014/main" val="1146786734"/>
                  </a:ext>
                </a:extLst>
              </a:tr>
              <a:tr h="145855">
                <a:tc>
                  <a:txBody>
                    <a:bodyPr/>
                    <a:lstStyle/>
                    <a:p>
                      <a:pPr algn="l" fontAlgn="b">
                        <a:buNone/>
                      </a:pPr>
                      <a:endParaRPr lang="en-US" sz="900" b="0" i="0" u="none" strike="noStrike">
                        <a:solidFill>
                          <a:srgbClr val="000000"/>
                        </a:solidFill>
                        <a:effectLst/>
                        <a:latin typeface="Aptos Display" panose="020B0004020202020204" pitchFamily="34" charset="0"/>
                      </a:endParaRPr>
                    </a:p>
                  </a:txBody>
                  <a:tcPr marL="0" marR="0" marT="0" marB="0" anchor="b">
                    <a:lnL>
                      <a:noFill/>
                    </a:lnL>
                    <a:lnR>
                      <a:noFill/>
                    </a:lnR>
                    <a:lnT>
                      <a:noFill/>
                    </a:lnT>
                    <a:lnB>
                      <a:noFill/>
                    </a:lnB>
                    <a:noFill/>
                  </a:tcPr>
                </a:tc>
                <a:tc>
                  <a:txBody>
                    <a:bodyPr/>
                    <a:lstStyle/>
                    <a:p>
                      <a:pPr algn="l" fontAlgn="b">
                        <a:buNone/>
                      </a:pPr>
                      <a:r>
                        <a:rPr lang="en-US" sz="900" b="0" i="0" u="none" strike="noStrike">
                          <a:solidFill>
                            <a:srgbClr val="0000FF"/>
                          </a:solidFill>
                          <a:effectLst/>
                          <a:latin typeface="Aptos Display" panose="020B0004020202020204" pitchFamily="34" charset="0"/>
                        </a:rPr>
                        <a:t> </a:t>
                      </a:r>
                    </a:p>
                  </a:txBody>
                  <a:tcPr marL="0" marR="0" marT="0" marB="0" anchor="b">
                    <a:lnL>
                      <a:noFill/>
                    </a:lnL>
                    <a:lnR>
                      <a:noFill/>
                    </a:lnR>
                    <a:lnT>
                      <a:noFill/>
                    </a:lnT>
                    <a:lnB>
                      <a:noFill/>
                    </a:lnB>
                    <a:solidFill>
                      <a:srgbClr val="DAE9F8"/>
                    </a:solidFill>
                  </a:tcPr>
                </a:tc>
                <a:extLst>
                  <a:ext uri="{0D108BD9-81ED-4DB2-BD59-A6C34878D82A}">
                    <a16:rowId xmlns:a16="http://schemas.microsoft.com/office/drawing/2014/main" val="2359719735"/>
                  </a:ext>
                </a:extLst>
              </a:tr>
              <a:tr h="145855">
                <a:tc>
                  <a:txBody>
                    <a:bodyPr/>
                    <a:lstStyle/>
                    <a:p>
                      <a:pPr algn="l" fontAlgn="b">
                        <a:buNone/>
                      </a:pPr>
                      <a:endParaRPr lang="en-US" sz="900" b="0" i="0" u="none" strike="noStrike">
                        <a:solidFill>
                          <a:srgbClr val="000000"/>
                        </a:solidFill>
                        <a:effectLst/>
                        <a:latin typeface="Aptos Display" panose="020B0004020202020204" pitchFamily="34" charset="0"/>
                      </a:endParaRPr>
                    </a:p>
                  </a:txBody>
                  <a:tcPr marL="0" marR="0" marT="0"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Display" panose="020B0004020202020204" pitchFamily="34" charset="0"/>
                        </a:rPr>
                        <a:t> </a:t>
                      </a:r>
                    </a:p>
                  </a:txBody>
                  <a:tcPr marL="0" marR="0" marT="0" marB="0" anchor="b">
                    <a:lnL>
                      <a:noFill/>
                    </a:lnL>
                    <a:lnR>
                      <a:noFill/>
                    </a:lnR>
                    <a:lnT>
                      <a:noFill/>
                    </a:lnT>
                    <a:lnB>
                      <a:noFill/>
                    </a:lnB>
                    <a:solidFill>
                      <a:srgbClr val="DAE9F8"/>
                    </a:solidFill>
                  </a:tcPr>
                </a:tc>
                <a:extLst>
                  <a:ext uri="{0D108BD9-81ED-4DB2-BD59-A6C34878D82A}">
                    <a16:rowId xmlns:a16="http://schemas.microsoft.com/office/drawing/2014/main" val="1422368797"/>
                  </a:ext>
                </a:extLst>
              </a:tr>
              <a:tr h="145855">
                <a:tc>
                  <a:txBody>
                    <a:bodyPr/>
                    <a:lstStyle/>
                    <a:p>
                      <a:pPr algn="l" fontAlgn="b">
                        <a:buNone/>
                      </a:pPr>
                      <a:endParaRPr lang="en-US" sz="900" b="0" i="0" u="none" strike="noStrike">
                        <a:solidFill>
                          <a:srgbClr val="000000"/>
                        </a:solidFill>
                        <a:effectLst/>
                        <a:latin typeface="Aptos Display" panose="020B0004020202020204" pitchFamily="34" charset="0"/>
                      </a:endParaRPr>
                    </a:p>
                  </a:txBody>
                  <a:tcPr marL="0" marR="0" marT="0"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Display" panose="020B0004020202020204" pitchFamily="34" charset="0"/>
                        </a:rPr>
                        <a:t> </a:t>
                      </a:r>
                    </a:p>
                  </a:txBody>
                  <a:tcPr marL="0" marR="0" marT="0" marB="0" anchor="b">
                    <a:lnL>
                      <a:noFill/>
                    </a:lnL>
                    <a:lnR>
                      <a:noFill/>
                    </a:lnR>
                    <a:lnT>
                      <a:noFill/>
                    </a:lnT>
                    <a:lnB>
                      <a:noFill/>
                    </a:lnB>
                    <a:solidFill>
                      <a:srgbClr val="DAE9F8"/>
                    </a:solidFill>
                  </a:tcPr>
                </a:tc>
                <a:extLst>
                  <a:ext uri="{0D108BD9-81ED-4DB2-BD59-A6C34878D82A}">
                    <a16:rowId xmlns:a16="http://schemas.microsoft.com/office/drawing/2014/main" val="1779966645"/>
                  </a:ext>
                </a:extLst>
              </a:tr>
              <a:tr h="145855">
                <a:tc>
                  <a:txBody>
                    <a:bodyPr/>
                    <a:lstStyle/>
                    <a:p>
                      <a:pPr algn="l" fontAlgn="b">
                        <a:buNone/>
                      </a:pPr>
                      <a:r>
                        <a:rPr lang="en-US" sz="900" b="0" i="0" u="sng" strike="noStrike">
                          <a:solidFill>
                            <a:srgbClr val="000000"/>
                          </a:solidFill>
                          <a:effectLst/>
                          <a:latin typeface="Aptos Display" panose="020B0004020202020204" pitchFamily="34" charset="0"/>
                        </a:rPr>
                        <a:t>Cost of Debt</a:t>
                      </a:r>
                    </a:p>
                  </a:txBody>
                  <a:tcPr marL="0" marR="0" marT="0"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Display" panose="020B0004020202020204" pitchFamily="34" charset="0"/>
                        </a:rPr>
                        <a:t> </a:t>
                      </a:r>
                    </a:p>
                  </a:txBody>
                  <a:tcPr marL="0" marR="0" marT="0" marB="0" anchor="b">
                    <a:lnL>
                      <a:noFill/>
                    </a:lnL>
                    <a:lnR>
                      <a:noFill/>
                    </a:lnR>
                    <a:lnT>
                      <a:noFill/>
                    </a:lnT>
                    <a:lnB>
                      <a:noFill/>
                    </a:lnB>
                    <a:solidFill>
                      <a:srgbClr val="DAE9F8"/>
                    </a:solidFill>
                  </a:tcPr>
                </a:tc>
                <a:extLst>
                  <a:ext uri="{0D108BD9-81ED-4DB2-BD59-A6C34878D82A}">
                    <a16:rowId xmlns:a16="http://schemas.microsoft.com/office/drawing/2014/main" val="1933017768"/>
                  </a:ext>
                </a:extLst>
              </a:tr>
              <a:tr h="145855">
                <a:tc>
                  <a:txBody>
                    <a:bodyPr/>
                    <a:lstStyle/>
                    <a:p>
                      <a:pPr algn="l" fontAlgn="b">
                        <a:buNone/>
                      </a:pPr>
                      <a:r>
                        <a:rPr lang="en-US" sz="900" b="0" i="0" u="none" strike="noStrike">
                          <a:solidFill>
                            <a:srgbClr val="000000"/>
                          </a:solidFill>
                          <a:effectLst/>
                          <a:latin typeface="Aptos Display" panose="020B0004020202020204" pitchFamily="34" charset="0"/>
                        </a:rPr>
                        <a:t>Debt Financing Interest Rate</a:t>
                      </a:r>
                    </a:p>
                  </a:txBody>
                  <a:tcPr marL="0" marR="0" marT="0" marB="0" anchor="b">
                    <a:lnL>
                      <a:noFill/>
                    </a:lnL>
                    <a:lnR>
                      <a:noFill/>
                    </a:lnR>
                    <a:lnT>
                      <a:noFill/>
                    </a:lnT>
                    <a:lnB>
                      <a:noFill/>
                    </a:lnB>
                    <a:noFill/>
                  </a:tcPr>
                </a:tc>
                <a:tc>
                  <a:txBody>
                    <a:bodyPr/>
                    <a:lstStyle/>
                    <a:p>
                      <a:pPr algn="r" fontAlgn="b">
                        <a:buNone/>
                      </a:pPr>
                      <a:r>
                        <a:rPr lang="en-US" sz="900" b="0" i="0" u="none" strike="noStrike">
                          <a:solidFill>
                            <a:srgbClr val="000000"/>
                          </a:solidFill>
                          <a:effectLst/>
                          <a:latin typeface="Aptos Display" panose="020B0004020202020204" pitchFamily="34" charset="0"/>
                        </a:rPr>
                        <a:t>5.06%</a:t>
                      </a:r>
                    </a:p>
                  </a:txBody>
                  <a:tcPr marL="0" marR="0" marT="0" marB="0" anchor="b">
                    <a:lnL>
                      <a:noFill/>
                    </a:lnL>
                    <a:lnR>
                      <a:noFill/>
                    </a:lnR>
                    <a:lnT>
                      <a:noFill/>
                    </a:lnT>
                    <a:lnB>
                      <a:noFill/>
                    </a:lnB>
                    <a:solidFill>
                      <a:srgbClr val="DAE9F8"/>
                    </a:solidFill>
                  </a:tcPr>
                </a:tc>
                <a:extLst>
                  <a:ext uri="{0D108BD9-81ED-4DB2-BD59-A6C34878D82A}">
                    <a16:rowId xmlns:a16="http://schemas.microsoft.com/office/drawing/2014/main" val="3413420174"/>
                  </a:ext>
                </a:extLst>
              </a:tr>
              <a:tr h="145855">
                <a:tc>
                  <a:txBody>
                    <a:bodyPr/>
                    <a:lstStyle/>
                    <a:p>
                      <a:pPr algn="l" fontAlgn="b">
                        <a:buNone/>
                      </a:pPr>
                      <a:r>
                        <a:rPr lang="en-US" sz="900" b="0" i="0" u="none" strike="noStrike">
                          <a:solidFill>
                            <a:srgbClr val="000000"/>
                          </a:solidFill>
                          <a:effectLst/>
                          <a:latin typeface="Aptos Display" panose="020B0004020202020204" pitchFamily="34" charset="0"/>
                        </a:rPr>
                        <a:t>Corporate Tax Rate (debt shield)</a:t>
                      </a:r>
                    </a:p>
                  </a:txBody>
                  <a:tcPr marL="0" marR="0" marT="0" marB="0" anchor="b">
                    <a:lnL>
                      <a:noFill/>
                    </a:lnL>
                    <a:lnR>
                      <a:noFill/>
                    </a:lnR>
                    <a:lnT>
                      <a:noFill/>
                    </a:lnT>
                    <a:lnB>
                      <a:noFill/>
                    </a:lnB>
                    <a:noFill/>
                  </a:tcPr>
                </a:tc>
                <a:tc>
                  <a:txBody>
                    <a:bodyPr/>
                    <a:lstStyle/>
                    <a:p>
                      <a:pPr algn="r" fontAlgn="b">
                        <a:buNone/>
                      </a:pPr>
                      <a:r>
                        <a:rPr lang="en-US" sz="900" b="0" i="0" u="none" strike="noStrike">
                          <a:solidFill>
                            <a:srgbClr val="000000"/>
                          </a:solidFill>
                          <a:effectLst/>
                          <a:latin typeface="Aptos Display" panose="020B0004020202020204" pitchFamily="34" charset="0"/>
                        </a:rPr>
                        <a:t>21.0%</a:t>
                      </a:r>
                    </a:p>
                  </a:txBody>
                  <a:tcPr marL="0" marR="0" marT="0" marB="0" anchor="b">
                    <a:lnL>
                      <a:noFill/>
                    </a:lnL>
                    <a:lnR>
                      <a:noFill/>
                    </a:lnR>
                    <a:lnT>
                      <a:noFill/>
                    </a:lnT>
                    <a:lnB>
                      <a:noFill/>
                    </a:lnB>
                    <a:solidFill>
                      <a:srgbClr val="DAE9F8"/>
                    </a:solidFill>
                  </a:tcPr>
                </a:tc>
                <a:extLst>
                  <a:ext uri="{0D108BD9-81ED-4DB2-BD59-A6C34878D82A}">
                    <a16:rowId xmlns:a16="http://schemas.microsoft.com/office/drawing/2014/main" val="710710841"/>
                  </a:ext>
                </a:extLst>
              </a:tr>
              <a:tr h="145855">
                <a:tc>
                  <a:txBody>
                    <a:bodyPr/>
                    <a:lstStyle/>
                    <a:p>
                      <a:pPr algn="l" fontAlgn="b">
                        <a:buNone/>
                      </a:pPr>
                      <a:r>
                        <a:rPr lang="en-US" sz="900" b="0" i="0" u="none" strike="noStrike">
                          <a:solidFill>
                            <a:srgbClr val="000000"/>
                          </a:solidFill>
                          <a:effectLst/>
                          <a:latin typeface="Aptos Display" panose="020B0004020202020204" pitchFamily="34" charset="0"/>
                        </a:rPr>
                        <a:t>Tax-affected Cost of Debt</a:t>
                      </a:r>
                    </a:p>
                  </a:txBody>
                  <a:tcPr marL="0" marR="0" marT="0" marB="0" anchor="b">
                    <a:lnL>
                      <a:noFill/>
                    </a:lnL>
                    <a:lnR>
                      <a:noFill/>
                    </a:lnR>
                    <a:lnT>
                      <a:noFill/>
                    </a:lnT>
                    <a:lnB>
                      <a:noFill/>
                    </a:lnB>
                    <a:noFill/>
                  </a:tcPr>
                </a:tc>
                <a:tc>
                  <a:txBody>
                    <a:bodyPr/>
                    <a:lstStyle/>
                    <a:p>
                      <a:pPr algn="r" fontAlgn="b">
                        <a:buNone/>
                      </a:pPr>
                      <a:r>
                        <a:rPr lang="en-US" sz="900" b="0" i="0" u="none" strike="noStrike">
                          <a:solidFill>
                            <a:srgbClr val="000000"/>
                          </a:solidFill>
                          <a:effectLst/>
                          <a:latin typeface="Aptos Display" panose="020B0004020202020204" pitchFamily="34" charset="0"/>
                        </a:rPr>
                        <a:t>4.0%</a:t>
                      </a:r>
                    </a:p>
                  </a:txBody>
                  <a:tcPr marL="0" marR="0" marT="0" marB="0" anchor="b">
                    <a:lnL>
                      <a:noFill/>
                    </a:lnL>
                    <a:lnR>
                      <a:noFill/>
                    </a:lnR>
                    <a:lnT>
                      <a:noFill/>
                    </a:lnT>
                    <a:lnB>
                      <a:noFill/>
                    </a:lnB>
                    <a:solidFill>
                      <a:srgbClr val="DAE9F8"/>
                    </a:solidFill>
                  </a:tcPr>
                </a:tc>
                <a:extLst>
                  <a:ext uri="{0D108BD9-81ED-4DB2-BD59-A6C34878D82A}">
                    <a16:rowId xmlns:a16="http://schemas.microsoft.com/office/drawing/2014/main" val="2230744639"/>
                  </a:ext>
                </a:extLst>
              </a:tr>
              <a:tr h="145855">
                <a:tc>
                  <a:txBody>
                    <a:bodyPr/>
                    <a:lstStyle/>
                    <a:p>
                      <a:pPr algn="l" fontAlgn="b">
                        <a:buNone/>
                      </a:pPr>
                      <a:endParaRPr lang="en-US" sz="900" b="0" i="0" u="none" strike="noStrike">
                        <a:solidFill>
                          <a:srgbClr val="000000"/>
                        </a:solidFill>
                        <a:effectLst/>
                        <a:latin typeface="Aptos Display" panose="020B0004020202020204" pitchFamily="34" charset="0"/>
                      </a:endParaRPr>
                    </a:p>
                  </a:txBody>
                  <a:tcPr marL="0" marR="0" marT="0"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Display" panose="020B0004020202020204" pitchFamily="34" charset="0"/>
                        </a:rPr>
                        <a:t> </a:t>
                      </a:r>
                    </a:p>
                  </a:txBody>
                  <a:tcPr marL="0" marR="0" marT="0" marB="0" anchor="b">
                    <a:lnL>
                      <a:noFill/>
                    </a:lnL>
                    <a:lnR>
                      <a:noFill/>
                    </a:lnR>
                    <a:lnT>
                      <a:noFill/>
                    </a:lnT>
                    <a:lnB>
                      <a:noFill/>
                    </a:lnB>
                    <a:solidFill>
                      <a:srgbClr val="DAE9F8"/>
                    </a:solidFill>
                  </a:tcPr>
                </a:tc>
                <a:extLst>
                  <a:ext uri="{0D108BD9-81ED-4DB2-BD59-A6C34878D82A}">
                    <a16:rowId xmlns:a16="http://schemas.microsoft.com/office/drawing/2014/main" val="1454914763"/>
                  </a:ext>
                </a:extLst>
              </a:tr>
              <a:tr h="145855">
                <a:tc>
                  <a:txBody>
                    <a:bodyPr/>
                    <a:lstStyle/>
                    <a:p>
                      <a:pPr algn="l" fontAlgn="b">
                        <a:buNone/>
                      </a:pPr>
                      <a:r>
                        <a:rPr lang="en-US" sz="900" b="0" i="0" u="sng" strike="noStrike">
                          <a:solidFill>
                            <a:srgbClr val="000000"/>
                          </a:solidFill>
                          <a:effectLst/>
                          <a:latin typeface="Aptos Display" panose="020B0004020202020204" pitchFamily="34" charset="0"/>
                        </a:rPr>
                        <a:t>Cost of Equity</a:t>
                      </a:r>
                    </a:p>
                  </a:txBody>
                  <a:tcPr marL="0" marR="0" marT="0"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Display" panose="020B0004020202020204" pitchFamily="34" charset="0"/>
                        </a:rPr>
                        <a:t> </a:t>
                      </a:r>
                    </a:p>
                  </a:txBody>
                  <a:tcPr marL="0" marR="0" marT="0" marB="0" anchor="b">
                    <a:lnL>
                      <a:noFill/>
                    </a:lnL>
                    <a:lnR>
                      <a:noFill/>
                    </a:lnR>
                    <a:lnT>
                      <a:noFill/>
                    </a:lnT>
                    <a:lnB>
                      <a:noFill/>
                    </a:lnB>
                    <a:solidFill>
                      <a:srgbClr val="DAE9F8"/>
                    </a:solidFill>
                  </a:tcPr>
                </a:tc>
                <a:extLst>
                  <a:ext uri="{0D108BD9-81ED-4DB2-BD59-A6C34878D82A}">
                    <a16:rowId xmlns:a16="http://schemas.microsoft.com/office/drawing/2014/main" val="2190976909"/>
                  </a:ext>
                </a:extLst>
              </a:tr>
              <a:tr h="145855">
                <a:tc>
                  <a:txBody>
                    <a:bodyPr/>
                    <a:lstStyle/>
                    <a:p>
                      <a:pPr algn="l" fontAlgn="b">
                        <a:buNone/>
                      </a:pPr>
                      <a:r>
                        <a:rPr lang="en-US" sz="900" b="0" i="0" u="none" strike="noStrike">
                          <a:solidFill>
                            <a:srgbClr val="000000"/>
                          </a:solidFill>
                          <a:effectLst/>
                          <a:latin typeface="Aptos Display" panose="020B0004020202020204" pitchFamily="34" charset="0"/>
                        </a:rPr>
                        <a:t>Risk-free Rate</a:t>
                      </a:r>
                    </a:p>
                  </a:txBody>
                  <a:tcPr marL="0" marR="0" marT="0" marB="0" anchor="b">
                    <a:lnL>
                      <a:noFill/>
                    </a:lnL>
                    <a:lnR>
                      <a:noFill/>
                    </a:lnR>
                    <a:lnT>
                      <a:noFill/>
                    </a:lnT>
                    <a:lnB>
                      <a:noFill/>
                    </a:lnB>
                    <a:noFill/>
                  </a:tcPr>
                </a:tc>
                <a:tc>
                  <a:txBody>
                    <a:bodyPr/>
                    <a:lstStyle/>
                    <a:p>
                      <a:pPr algn="r" fontAlgn="b">
                        <a:buNone/>
                      </a:pPr>
                      <a:r>
                        <a:rPr lang="en-US" sz="900" b="0" i="0" u="none" strike="noStrike">
                          <a:solidFill>
                            <a:srgbClr val="000000"/>
                          </a:solidFill>
                          <a:effectLst/>
                          <a:latin typeface="Aptos Display" panose="020B0004020202020204" pitchFamily="34" charset="0"/>
                        </a:rPr>
                        <a:t>4.31%</a:t>
                      </a:r>
                    </a:p>
                  </a:txBody>
                  <a:tcPr marL="0" marR="0" marT="0" marB="0" anchor="b">
                    <a:lnL>
                      <a:noFill/>
                    </a:lnL>
                    <a:lnR>
                      <a:noFill/>
                    </a:lnR>
                    <a:lnT>
                      <a:noFill/>
                    </a:lnT>
                    <a:lnB>
                      <a:noFill/>
                    </a:lnB>
                    <a:solidFill>
                      <a:srgbClr val="DAE9F8"/>
                    </a:solidFill>
                  </a:tcPr>
                </a:tc>
                <a:extLst>
                  <a:ext uri="{0D108BD9-81ED-4DB2-BD59-A6C34878D82A}">
                    <a16:rowId xmlns:a16="http://schemas.microsoft.com/office/drawing/2014/main" val="3040795215"/>
                  </a:ext>
                </a:extLst>
              </a:tr>
              <a:tr h="145855">
                <a:tc>
                  <a:txBody>
                    <a:bodyPr/>
                    <a:lstStyle/>
                    <a:p>
                      <a:pPr algn="l" fontAlgn="b">
                        <a:buNone/>
                      </a:pPr>
                      <a:r>
                        <a:rPr lang="en-US" sz="900" b="0" i="0" u="none" strike="noStrike">
                          <a:solidFill>
                            <a:srgbClr val="000000"/>
                          </a:solidFill>
                          <a:effectLst/>
                          <a:latin typeface="Aptos Display" panose="020B0004020202020204" pitchFamily="34" charset="0"/>
                        </a:rPr>
                        <a:t>Equity Risk Premium</a:t>
                      </a:r>
                    </a:p>
                  </a:txBody>
                  <a:tcPr marL="0" marR="0" marT="0" marB="0" anchor="b">
                    <a:lnL>
                      <a:noFill/>
                    </a:lnL>
                    <a:lnR>
                      <a:noFill/>
                    </a:lnR>
                    <a:lnT>
                      <a:noFill/>
                    </a:lnT>
                    <a:lnB>
                      <a:noFill/>
                    </a:lnB>
                    <a:noFill/>
                  </a:tcPr>
                </a:tc>
                <a:tc>
                  <a:txBody>
                    <a:bodyPr/>
                    <a:lstStyle/>
                    <a:p>
                      <a:pPr algn="r" fontAlgn="b">
                        <a:buNone/>
                      </a:pPr>
                      <a:r>
                        <a:rPr lang="en-US" sz="900" b="0" i="0" u="none" strike="noStrike">
                          <a:solidFill>
                            <a:srgbClr val="000000"/>
                          </a:solidFill>
                          <a:effectLst/>
                          <a:latin typeface="Aptos Display" panose="020B0004020202020204" pitchFamily="34" charset="0"/>
                        </a:rPr>
                        <a:t>4.46%</a:t>
                      </a:r>
                    </a:p>
                  </a:txBody>
                  <a:tcPr marL="0" marR="0" marT="0" marB="0" anchor="b">
                    <a:lnL>
                      <a:noFill/>
                    </a:lnL>
                    <a:lnR>
                      <a:noFill/>
                    </a:lnR>
                    <a:lnT>
                      <a:noFill/>
                    </a:lnT>
                    <a:lnB>
                      <a:noFill/>
                    </a:lnB>
                    <a:solidFill>
                      <a:srgbClr val="DAE9F8"/>
                    </a:solidFill>
                  </a:tcPr>
                </a:tc>
                <a:extLst>
                  <a:ext uri="{0D108BD9-81ED-4DB2-BD59-A6C34878D82A}">
                    <a16:rowId xmlns:a16="http://schemas.microsoft.com/office/drawing/2014/main" val="2187068007"/>
                  </a:ext>
                </a:extLst>
              </a:tr>
              <a:tr h="267401">
                <a:tc>
                  <a:txBody>
                    <a:bodyPr/>
                    <a:lstStyle/>
                    <a:p>
                      <a:pPr algn="l" fontAlgn="b">
                        <a:buNone/>
                      </a:pPr>
                      <a:r>
                        <a:rPr lang="en-US" sz="900" b="0" i="0" u="none" strike="noStrike">
                          <a:solidFill>
                            <a:srgbClr val="000000"/>
                          </a:solidFill>
                          <a:effectLst/>
                          <a:latin typeface="Aptos Display" panose="020B0004020202020204" pitchFamily="34" charset="0"/>
                        </a:rPr>
                        <a:t>Levered Beta</a:t>
                      </a:r>
                    </a:p>
                  </a:txBody>
                  <a:tcPr marL="0" marR="0" marT="0"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Display" panose="020B0004020202020204" pitchFamily="34" charset="0"/>
                        </a:rPr>
                        <a:t>                                 0.83 </a:t>
                      </a:r>
                    </a:p>
                  </a:txBody>
                  <a:tcPr marL="0" marR="0" marT="0" marB="0" anchor="b">
                    <a:lnL>
                      <a:noFill/>
                    </a:lnL>
                    <a:lnR>
                      <a:noFill/>
                    </a:lnR>
                    <a:lnT>
                      <a:noFill/>
                    </a:lnT>
                    <a:lnB>
                      <a:noFill/>
                    </a:lnB>
                    <a:solidFill>
                      <a:srgbClr val="DAE9F8"/>
                    </a:solidFill>
                  </a:tcPr>
                </a:tc>
                <a:extLst>
                  <a:ext uri="{0D108BD9-81ED-4DB2-BD59-A6C34878D82A}">
                    <a16:rowId xmlns:a16="http://schemas.microsoft.com/office/drawing/2014/main" val="1323515288"/>
                  </a:ext>
                </a:extLst>
              </a:tr>
              <a:tr h="145855">
                <a:tc>
                  <a:txBody>
                    <a:bodyPr/>
                    <a:lstStyle/>
                    <a:p>
                      <a:pPr algn="l" fontAlgn="b">
                        <a:buNone/>
                      </a:pPr>
                      <a:r>
                        <a:rPr lang="en-US" sz="900" b="0" i="0" u="none" strike="noStrike">
                          <a:solidFill>
                            <a:srgbClr val="000000"/>
                          </a:solidFill>
                          <a:effectLst/>
                          <a:latin typeface="Aptos Display" panose="020B0004020202020204" pitchFamily="34" charset="0"/>
                        </a:rPr>
                        <a:t>Cost of Equity</a:t>
                      </a:r>
                    </a:p>
                  </a:txBody>
                  <a:tcPr marL="0" marR="0" marT="0" marB="0" anchor="b">
                    <a:lnL>
                      <a:noFill/>
                    </a:lnL>
                    <a:lnR>
                      <a:noFill/>
                    </a:lnR>
                    <a:lnT>
                      <a:noFill/>
                    </a:lnT>
                    <a:lnB>
                      <a:noFill/>
                    </a:lnB>
                    <a:noFill/>
                  </a:tcPr>
                </a:tc>
                <a:tc>
                  <a:txBody>
                    <a:bodyPr/>
                    <a:lstStyle/>
                    <a:p>
                      <a:pPr algn="r" fontAlgn="b">
                        <a:buNone/>
                      </a:pPr>
                      <a:r>
                        <a:rPr lang="en-US" sz="900" b="0" i="0" u="none" strike="noStrike">
                          <a:solidFill>
                            <a:srgbClr val="000000"/>
                          </a:solidFill>
                          <a:effectLst/>
                          <a:latin typeface="Aptos Display" panose="020B0004020202020204" pitchFamily="34" charset="0"/>
                        </a:rPr>
                        <a:t>8.0%</a:t>
                      </a:r>
                    </a:p>
                  </a:txBody>
                  <a:tcPr marL="0" marR="0" marT="0" marB="0" anchor="b">
                    <a:lnL>
                      <a:noFill/>
                    </a:lnL>
                    <a:lnR>
                      <a:noFill/>
                    </a:lnR>
                    <a:lnT>
                      <a:noFill/>
                    </a:lnT>
                    <a:lnB>
                      <a:noFill/>
                    </a:lnB>
                    <a:solidFill>
                      <a:srgbClr val="DAE9F8"/>
                    </a:solidFill>
                  </a:tcPr>
                </a:tc>
                <a:extLst>
                  <a:ext uri="{0D108BD9-81ED-4DB2-BD59-A6C34878D82A}">
                    <a16:rowId xmlns:a16="http://schemas.microsoft.com/office/drawing/2014/main" val="22579271"/>
                  </a:ext>
                </a:extLst>
              </a:tr>
              <a:tr h="145855">
                <a:tc>
                  <a:txBody>
                    <a:bodyPr/>
                    <a:lstStyle/>
                    <a:p>
                      <a:pPr algn="l" fontAlgn="b">
                        <a:buNone/>
                      </a:pPr>
                      <a:endParaRPr lang="en-US" sz="900" b="0" i="0" u="none" strike="noStrike">
                        <a:solidFill>
                          <a:srgbClr val="000000"/>
                        </a:solidFill>
                        <a:effectLst/>
                        <a:latin typeface="Aptos Display" panose="020B0004020202020204" pitchFamily="34" charset="0"/>
                      </a:endParaRPr>
                    </a:p>
                  </a:txBody>
                  <a:tcPr marL="0" marR="0" marT="0" marB="0" anchor="b">
                    <a:lnL>
                      <a:noFill/>
                    </a:lnL>
                    <a:lnR>
                      <a:noFill/>
                    </a:lnR>
                    <a:lnT>
                      <a:noFill/>
                    </a:lnT>
                    <a:lnB>
                      <a:noFill/>
                    </a:lnB>
                    <a:noFill/>
                  </a:tcPr>
                </a:tc>
                <a:tc>
                  <a:txBody>
                    <a:bodyPr/>
                    <a:lstStyle/>
                    <a:p>
                      <a:pPr algn="l" fontAlgn="b">
                        <a:buNone/>
                      </a:pPr>
                      <a:r>
                        <a:rPr lang="en-US" sz="900" b="0" i="0" u="none" strike="noStrike">
                          <a:solidFill>
                            <a:srgbClr val="000000"/>
                          </a:solidFill>
                          <a:effectLst/>
                          <a:latin typeface="Aptos Display" panose="020B0004020202020204" pitchFamily="34" charset="0"/>
                        </a:rPr>
                        <a:t> </a:t>
                      </a:r>
                    </a:p>
                  </a:txBody>
                  <a:tcPr marL="0" marR="0" marT="0" marB="0" anchor="b">
                    <a:lnL>
                      <a:noFill/>
                    </a:lnL>
                    <a:lnR>
                      <a:noFill/>
                    </a:lnR>
                    <a:lnT>
                      <a:noFill/>
                    </a:lnT>
                    <a:lnB>
                      <a:noFill/>
                    </a:lnB>
                    <a:solidFill>
                      <a:srgbClr val="DAE9F8"/>
                    </a:solidFill>
                  </a:tcPr>
                </a:tc>
                <a:extLst>
                  <a:ext uri="{0D108BD9-81ED-4DB2-BD59-A6C34878D82A}">
                    <a16:rowId xmlns:a16="http://schemas.microsoft.com/office/drawing/2014/main" val="936105005"/>
                  </a:ext>
                </a:extLst>
              </a:tr>
              <a:tr h="145855">
                <a:tc>
                  <a:txBody>
                    <a:bodyPr/>
                    <a:lstStyle/>
                    <a:p>
                      <a:pPr algn="l" fontAlgn="b">
                        <a:buNone/>
                      </a:pPr>
                      <a:endParaRPr lang="en-US" sz="900" b="0" i="0" u="none" strike="noStrike">
                        <a:solidFill>
                          <a:srgbClr val="000000"/>
                        </a:solidFill>
                        <a:effectLst/>
                        <a:latin typeface="Aptos Display" panose="020B00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r>
                        <a:rPr lang="en-US" sz="900" b="0" i="0" u="none" strike="noStrike">
                          <a:solidFill>
                            <a:srgbClr val="000000"/>
                          </a:solidFill>
                          <a:effectLst/>
                          <a:latin typeface="Aptos Display" panose="020B0004020202020204" pitchFamily="34" charset="0"/>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AE9F8"/>
                    </a:solidFill>
                  </a:tcPr>
                </a:tc>
                <a:extLst>
                  <a:ext uri="{0D108BD9-81ED-4DB2-BD59-A6C34878D82A}">
                    <a16:rowId xmlns:a16="http://schemas.microsoft.com/office/drawing/2014/main" val="1925175523"/>
                  </a:ext>
                </a:extLst>
              </a:tr>
              <a:tr h="145855">
                <a:tc>
                  <a:txBody>
                    <a:bodyPr/>
                    <a:lstStyle/>
                    <a:p>
                      <a:pPr algn="l" fontAlgn="b">
                        <a:buNone/>
                      </a:pPr>
                      <a:r>
                        <a:rPr lang="en-US" sz="900" b="1" i="0" u="none" strike="noStrike">
                          <a:solidFill>
                            <a:srgbClr val="000000"/>
                          </a:solidFill>
                          <a:effectLst/>
                          <a:latin typeface="Aptos Display" panose="020B0004020202020204" pitchFamily="34" charset="0"/>
                        </a:rPr>
                        <a:t>Weighted Average Cost of Capital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buNone/>
                      </a:pPr>
                      <a:r>
                        <a:rPr lang="en-US" sz="900" b="1" i="0" u="none" strike="noStrike" dirty="0">
                          <a:solidFill>
                            <a:srgbClr val="000000"/>
                          </a:solidFill>
                          <a:effectLst/>
                          <a:latin typeface="Aptos Display" panose="020B0004020202020204" pitchFamily="34" charset="0"/>
                        </a:rPr>
                        <a:t>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extLst>
                  <a:ext uri="{0D108BD9-81ED-4DB2-BD59-A6C34878D82A}">
                    <a16:rowId xmlns:a16="http://schemas.microsoft.com/office/drawing/2014/main" val="3248859334"/>
                  </a:ext>
                </a:extLst>
              </a:tr>
            </a:tbl>
          </a:graphicData>
        </a:graphic>
      </p:graphicFrame>
      <p:graphicFrame>
        <p:nvGraphicFramePr>
          <p:cNvPr id="7" name="Table 6">
            <a:extLst>
              <a:ext uri="{FF2B5EF4-FFF2-40B4-BE49-F238E27FC236}">
                <a16:creationId xmlns:a16="http://schemas.microsoft.com/office/drawing/2014/main" id="{E5F70458-7AE4-79EB-DFD2-C22F99B07D0D}"/>
              </a:ext>
            </a:extLst>
          </p:cNvPr>
          <p:cNvGraphicFramePr>
            <a:graphicFrameLocks noGrp="1"/>
          </p:cNvGraphicFramePr>
          <p:nvPr>
            <p:extLst>
              <p:ext uri="{D42A27DB-BD31-4B8C-83A1-F6EECF244321}">
                <p14:modId xmlns:p14="http://schemas.microsoft.com/office/powerpoint/2010/main" val="3502752557"/>
              </p:ext>
            </p:extLst>
          </p:nvPr>
        </p:nvGraphicFramePr>
        <p:xfrm>
          <a:off x="4933543" y="1602983"/>
          <a:ext cx="7051310" cy="4351332"/>
        </p:xfrm>
        <a:graphic>
          <a:graphicData uri="http://schemas.openxmlformats.org/drawingml/2006/table">
            <a:tbl>
              <a:tblPr/>
              <a:tblGrid>
                <a:gridCol w="1253354">
                  <a:extLst>
                    <a:ext uri="{9D8B030D-6E8A-4147-A177-3AD203B41FA5}">
                      <a16:colId xmlns:a16="http://schemas.microsoft.com/office/drawing/2014/main" val="2416735397"/>
                    </a:ext>
                  </a:extLst>
                </a:gridCol>
                <a:gridCol w="631461">
                  <a:extLst>
                    <a:ext uri="{9D8B030D-6E8A-4147-A177-3AD203B41FA5}">
                      <a16:colId xmlns:a16="http://schemas.microsoft.com/office/drawing/2014/main" val="3618985706"/>
                    </a:ext>
                  </a:extLst>
                </a:gridCol>
                <a:gridCol w="574055">
                  <a:extLst>
                    <a:ext uri="{9D8B030D-6E8A-4147-A177-3AD203B41FA5}">
                      <a16:colId xmlns:a16="http://schemas.microsoft.com/office/drawing/2014/main" val="2668479678"/>
                    </a:ext>
                  </a:extLst>
                </a:gridCol>
                <a:gridCol w="574055">
                  <a:extLst>
                    <a:ext uri="{9D8B030D-6E8A-4147-A177-3AD203B41FA5}">
                      <a16:colId xmlns:a16="http://schemas.microsoft.com/office/drawing/2014/main" val="4169406733"/>
                    </a:ext>
                  </a:extLst>
                </a:gridCol>
                <a:gridCol w="574055">
                  <a:extLst>
                    <a:ext uri="{9D8B030D-6E8A-4147-A177-3AD203B41FA5}">
                      <a16:colId xmlns:a16="http://schemas.microsoft.com/office/drawing/2014/main" val="1553162185"/>
                    </a:ext>
                  </a:extLst>
                </a:gridCol>
                <a:gridCol w="574055">
                  <a:extLst>
                    <a:ext uri="{9D8B030D-6E8A-4147-A177-3AD203B41FA5}">
                      <a16:colId xmlns:a16="http://schemas.microsoft.com/office/drawing/2014/main" val="3469838715"/>
                    </a:ext>
                  </a:extLst>
                </a:gridCol>
                <a:gridCol w="574055">
                  <a:extLst>
                    <a:ext uri="{9D8B030D-6E8A-4147-A177-3AD203B41FA5}">
                      <a16:colId xmlns:a16="http://schemas.microsoft.com/office/drawing/2014/main" val="1274673072"/>
                    </a:ext>
                  </a:extLst>
                </a:gridCol>
                <a:gridCol w="574055">
                  <a:extLst>
                    <a:ext uri="{9D8B030D-6E8A-4147-A177-3AD203B41FA5}">
                      <a16:colId xmlns:a16="http://schemas.microsoft.com/office/drawing/2014/main" val="3815474073"/>
                    </a:ext>
                  </a:extLst>
                </a:gridCol>
                <a:gridCol w="574055">
                  <a:extLst>
                    <a:ext uri="{9D8B030D-6E8A-4147-A177-3AD203B41FA5}">
                      <a16:colId xmlns:a16="http://schemas.microsoft.com/office/drawing/2014/main" val="759291222"/>
                    </a:ext>
                  </a:extLst>
                </a:gridCol>
                <a:gridCol w="574055">
                  <a:extLst>
                    <a:ext uri="{9D8B030D-6E8A-4147-A177-3AD203B41FA5}">
                      <a16:colId xmlns:a16="http://schemas.microsoft.com/office/drawing/2014/main" val="3685165754"/>
                    </a:ext>
                  </a:extLst>
                </a:gridCol>
                <a:gridCol w="574055">
                  <a:extLst>
                    <a:ext uri="{9D8B030D-6E8A-4147-A177-3AD203B41FA5}">
                      <a16:colId xmlns:a16="http://schemas.microsoft.com/office/drawing/2014/main" val="566787754"/>
                    </a:ext>
                  </a:extLst>
                </a:gridCol>
              </a:tblGrid>
              <a:tr h="137773">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FY2021</a:t>
                      </a:r>
                    </a:p>
                  </a:txBody>
                  <a:tcPr marL="0" marR="0" marT="0" marB="0" anchor="b">
                    <a:lnL>
                      <a:noFill/>
                    </a:lnL>
                    <a:lnR>
                      <a:noFill/>
                    </a:lnR>
                    <a:lnT>
                      <a:noFill/>
                    </a:lnT>
                    <a:lnB>
                      <a:noFill/>
                    </a:lnB>
                    <a:solidFill>
                      <a:srgbClr val="F2F2F2"/>
                    </a:solidFill>
                  </a:tcPr>
                </a:tc>
                <a:tc>
                  <a:txBody>
                    <a:bodyPr/>
                    <a:lstStyle/>
                    <a:p>
                      <a:pPr algn="ctr" fontAlgn="b">
                        <a:buNone/>
                      </a:pPr>
                      <a:r>
                        <a:rPr lang="en-US" sz="800" b="1" i="0" u="none" strike="noStrike">
                          <a:solidFill>
                            <a:srgbClr val="000000"/>
                          </a:solidFill>
                          <a:effectLst/>
                          <a:latin typeface="Aptos Narrow" panose="020B0004020202020204" pitchFamily="34" charset="0"/>
                        </a:rPr>
                        <a:t>FY2022</a:t>
                      </a:r>
                    </a:p>
                  </a:txBody>
                  <a:tcPr marL="0" marR="0" marT="0" marB="0" anchor="b">
                    <a:lnL>
                      <a:noFill/>
                    </a:lnL>
                    <a:lnR>
                      <a:noFill/>
                    </a:lnR>
                    <a:lnT>
                      <a:noFill/>
                    </a:lnT>
                    <a:lnB>
                      <a:noFill/>
                    </a:lnB>
                    <a:solidFill>
                      <a:srgbClr val="F2F2F2"/>
                    </a:solidFill>
                  </a:tcPr>
                </a:tc>
                <a:tc>
                  <a:txBody>
                    <a:bodyPr/>
                    <a:lstStyle/>
                    <a:p>
                      <a:pPr algn="ctr" fontAlgn="b">
                        <a:buNone/>
                      </a:pPr>
                      <a:r>
                        <a:rPr lang="en-US" sz="800" b="1" i="0" u="none" strike="noStrike">
                          <a:solidFill>
                            <a:srgbClr val="000000"/>
                          </a:solidFill>
                          <a:effectLst/>
                          <a:latin typeface="Aptos Narrow" panose="020B0004020202020204" pitchFamily="34" charset="0"/>
                        </a:rPr>
                        <a:t>FY2023</a:t>
                      </a:r>
                    </a:p>
                  </a:txBody>
                  <a:tcPr marL="0" marR="0" marT="0" marB="0" anchor="b">
                    <a:lnL>
                      <a:noFill/>
                    </a:lnL>
                    <a:lnR>
                      <a:noFill/>
                    </a:lnR>
                    <a:lnT>
                      <a:noFill/>
                    </a:lnT>
                    <a:lnB>
                      <a:noFill/>
                    </a:lnB>
                    <a:solidFill>
                      <a:srgbClr val="F2F2F2"/>
                    </a:solidFill>
                  </a:tcPr>
                </a:tc>
                <a:tc>
                  <a:txBody>
                    <a:bodyPr/>
                    <a:lstStyle/>
                    <a:p>
                      <a:pPr algn="ctr" fontAlgn="b">
                        <a:buNone/>
                      </a:pPr>
                      <a:r>
                        <a:rPr lang="en-US" sz="800" b="1" i="0" u="none" strike="noStrike">
                          <a:solidFill>
                            <a:srgbClr val="000000"/>
                          </a:solidFill>
                          <a:effectLst/>
                          <a:latin typeface="Aptos Narrow" panose="020B0004020202020204" pitchFamily="34" charset="0"/>
                        </a:rPr>
                        <a:t>FY2024</a:t>
                      </a:r>
                    </a:p>
                  </a:txBody>
                  <a:tcPr marL="0" marR="0" marT="0" marB="0" anchor="b">
                    <a:lnL>
                      <a:noFill/>
                    </a:lnL>
                    <a:lnR>
                      <a:noFill/>
                    </a:lnR>
                    <a:lnT>
                      <a:noFill/>
                    </a:lnT>
                    <a:lnB>
                      <a:noFill/>
                    </a:lnB>
                    <a:solidFill>
                      <a:srgbClr val="F2F2F2"/>
                    </a:solidFill>
                  </a:tcPr>
                </a:tc>
                <a:tc>
                  <a:txBody>
                    <a:bodyPr/>
                    <a:lstStyle/>
                    <a:p>
                      <a:pPr algn="ctr" fontAlgn="b">
                        <a:buNone/>
                      </a:pPr>
                      <a:r>
                        <a:rPr lang="en-US" sz="800" b="1" i="0" u="none" strike="noStrike">
                          <a:solidFill>
                            <a:srgbClr val="000000"/>
                          </a:solidFill>
                          <a:effectLst/>
                          <a:latin typeface="Aptos Narrow" panose="020B0004020202020204" pitchFamily="34" charset="0"/>
                        </a:rPr>
                        <a:t>FY2025</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ctr" fontAlgn="b">
                        <a:buNone/>
                      </a:pPr>
                      <a:r>
                        <a:rPr lang="en-US" sz="800" b="1" i="0" u="none" strike="noStrike">
                          <a:solidFill>
                            <a:srgbClr val="000000"/>
                          </a:solidFill>
                          <a:effectLst/>
                          <a:latin typeface="Aptos Narrow" panose="020B0004020202020204" pitchFamily="34" charset="0"/>
                        </a:rPr>
                        <a:t>FY2026</a:t>
                      </a:r>
                    </a:p>
                  </a:txBody>
                  <a:tcPr marL="0" marR="0" marT="0" marB="0" anchor="b">
                    <a:lnL w="635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ctr" fontAlgn="b">
                        <a:buNone/>
                      </a:pPr>
                      <a:r>
                        <a:rPr lang="en-US" sz="800" b="1" i="0" u="none" strike="noStrike">
                          <a:solidFill>
                            <a:srgbClr val="000000"/>
                          </a:solidFill>
                          <a:effectLst/>
                          <a:latin typeface="Aptos Narrow" panose="020B0004020202020204" pitchFamily="34" charset="0"/>
                        </a:rPr>
                        <a:t>FY2027</a:t>
                      </a:r>
                    </a:p>
                  </a:txBody>
                  <a:tcPr marL="0" marR="0" marT="0" marB="0" anchor="b">
                    <a:lnL>
                      <a:noFill/>
                    </a:lnL>
                    <a:lnR>
                      <a:noFill/>
                    </a:lnR>
                    <a:lnT>
                      <a:noFill/>
                    </a:lnT>
                    <a:lnB>
                      <a:noFill/>
                    </a:lnB>
                    <a:solidFill>
                      <a:srgbClr val="F2F2F2"/>
                    </a:solidFill>
                  </a:tcPr>
                </a:tc>
                <a:tc>
                  <a:txBody>
                    <a:bodyPr/>
                    <a:lstStyle/>
                    <a:p>
                      <a:pPr algn="ctr" fontAlgn="b">
                        <a:buNone/>
                      </a:pPr>
                      <a:r>
                        <a:rPr lang="en-US" sz="800" b="1" i="0" u="none" strike="noStrike">
                          <a:solidFill>
                            <a:srgbClr val="000000"/>
                          </a:solidFill>
                          <a:effectLst/>
                          <a:latin typeface="Aptos Narrow" panose="020B0004020202020204" pitchFamily="34" charset="0"/>
                        </a:rPr>
                        <a:t>FY2028</a:t>
                      </a:r>
                    </a:p>
                  </a:txBody>
                  <a:tcPr marL="0" marR="0" marT="0" marB="0" anchor="b">
                    <a:lnL>
                      <a:noFill/>
                    </a:lnL>
                    <a:lnR>
                      <a:noFill/>
                    </a:lnR>
                    <a:lnT>
                      <a:noFill/>
                    </a:lnT>
                    <a:lnB>
                      <a:noFill/>
                    </a:lnB>
                    <a:solidFill>
                      <a:srgbClr val="F2F2F2"/>
                    </a:solidFill>
                  </a:tcPr>
                </a:tc>
                <a:tc>
                  <a:txBody>
                    <a:bodyPr/>
                    <a:lstStyle/>
                    <a:p>
                      <a:pPr algn="ctr" fontAlgn="b">
                        <a:buNone/>
                      </a:pPr>
                      <a:r>
                        <a:rPr lang="en-US" sz="800" b="1" i="0" u="none" strike="noStrike">
                          <a:solidFill>
                            <a:srgbClr val="000000"/>
                          </a:solidFill>
                          <a:effectLst/>
                          <a:latin typeface="Aptos Narrow" panose="020B0004020202020204" pitchFamily="34" charset="0"/>
                        </a:rPr>
                        <a:t>FY2029</a:t>
                      </a:r>
                    </a:p>
                  </a:txBody>
                  <a:tcPr marL="0" marR="0" marT="0" marB="0" anchor="b">
                    <a:lnL>
                      <a:noFill/>
                    </a:lnL>
                    <a:lnR>
                      <a:noFill/>
                    </a:lnR>
                    <a:lnT>
                      <a:noFill/>
                    </a:lnT>
                    <a:lnB>
                      <a:noFill/>
                    </a:lnB>
                    <a:solidFill>
                      <a:srgbClr val="F2F2F2"/>
                    </a:solidFill>
                  </a:tcPr>
                </a:tc>
                <a:tc>
                  <a:txBody>
                    <a:bodyPr/>
                    <a:lstStyle/>
                    <a:p>
                      <a:pPr algn="ctr" fontAlgn="b">
                        <a:buNone/>
                      </a:pPr>
                      <a:r>
                        <a:rPr lang="en-US" sz="800" b="1" i="0" u="none" strike="noStrike">
                          <a:solidFill>
                            <a:srgbClr val="000000"/>
                          </a:solidFill>
                          <a:effectLst/>
                          <a:latin typeface="Aptos Narrow" panose="020B0004020202020204" pitchFamily="34" charset="0"/>
                        </a:rPr>
                        <a:t>FY2030</a:t>
                      </a:r>
                    </a:p>
                  </a:txBody>
                  <a:tcPr marL="0" marR="0" marT="0" marB="0" anchor="b">
                    <a:lnL>
                      <a:noFill/>
                    </a:lnL>
                    <a:lnR>
                      <a:noFill/>
                    </a:lnR>
                    <a:lnT>
                      <a:noFill/>
                    </a:lnT>
                    <a:lnB>
                      <a:noFill/>
                    </a:lnB>
                    <a:solidFill>
                      <a:srgbClr val="F2F2F2"/>
                    </a:solidFill>
                  </a:tcPr>
                </a:tc>
                <a:extLst>
                  <a:ext uri="{0D108BD9-81ED-4DB2-BD59-A6C34878D82A}">
                    <a16:rowId xmlns:a16="http://schemas.microsoft.com/office/drawing/2014/main" val="777937121"/>
                  </a:ext>
                </a:extLst>
              </a:tr>
              <a:tr h="126292">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 </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1044132827"/>
                  </a:ext>
                </a:extLst>
              </a:tr>
              <a:tr h="137773">
                <a:tc>
                  <a:txBody>
                    <a:bodyPr/>
                    <a:lstStyle/>
                    <a:p>
                      <a:pPr algn="l" fontAlgn="b">
                        <a:buNone/>
                      </a:pPr>
                      <a:r>
                        <a:rPr lang="en-US" sz="800" b="1" i="0" u="none" strike="noStrike">
                          <a:solidFill>
                            <a:srgbClr val="000000"/>
                          </a:solidFill>
                          <a:effectLst/>
                          <a:latin typeface="Aptos Narrow" panose="020B0004020202020204" pitchFamily="34" charset="0"/>
                        </a:rPr>
                        <a:t>Revenue</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$18,884.00</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$22,237.00</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$25,098.00</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$28,167.00</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$32,791.00</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$37,198.14</a:t>
                      </a: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$41,865.05</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$46,799.94</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$53,038.03</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$60,162.42</a:t>
                      </a:r>
                    </a:p>
                  </a:txBody>
                  <a:tcPr marL="0" marR="0" marT="0" marB="0" anchor="b">
                    <a:lnL>
                      <a:noFill/>
                    </a:lnL>
                    <a:lnR>
                      <a:noFill/>
                    </a:lnR>
                    <a:lnT>
                      <a:noFill/>
                    </a:lnT>
                    <a:lnB>
                      <a:noFill/>
                    </a:lnB>
                    <a:noFill/>
                  </a:tcPr>
                </a:tc>
                <a:extLst>
                  <a:ext uri="{0D108BD9-81ED-4DB2-BD59-A6C34878D82A}">
                    <a16:rowId xmlns:a16="http://schemas.microsoft.com/office/drawing/2014/main" val="4237245844"/>
                  </a:ext>
                </a:extLst>
              </a:tr>
              <a:tr h="137773">
                <a:tc>
                  <a:txBody>
                    <a:bodyPr/>
                    <a:lstStyle/>
                    <a:p>
                      <a:pPr algn="l" fontAlgn="b">
                        <a:buNone/>
                      </a:pPr>
                      <a:r>
                        <a:rPr lang="en-US" sz="800" b="0" i="1" u="none" strike="noStrike">
                          <a:solidFill>
                            <a:srgbClr val="000000"/>
                          </a:solidFill>
                          <a:effectLst/>
                          <a:latin typeface="Aptos Narrow" panose="020B0004020202020204" pitchFamily="34" charset="0"/>
                        </a:rPr>
                        <a:t>Growth % YoY</a:t>
                      </a:r>
                    </a:p>
                  </a:txBody>
                  <a:tcPr marL="51665"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13%</a:t>
                      </a:r>
                    </a:p>
                  </a:txBody>
                  <a:tcPr marL="0" marR="0" marT="0" marB="0" anchor="b">
                    <a:lnL>
                      <a:noFill/>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12%</a:t>
                      </a:r>
                    </a:p>
                  </a:txBody>
                  <a:tcPr marL="0" marR="0" marT="0" marB="0" anchor="b">
                    <a:lnL>
                      <a:noFill/>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16%</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13%</a:t>
                      </a: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13%</a:t>
                      </a:r>
                    </a:p>
                  </a:txBody>
                  <a:tcPr marL="0" marR="0" marT="0" marB="0" anchor="b">
                    <a:lnL>
                      <a:noFill/>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12%</a:t>
                      </a:r>
                    </a:p>
                  </a:txBody>
                  <a:tcPr marL="0" marR="0" marT="0" marB="0" anchor="b">
                    <a:lnL>
                      <a:noFill/>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13%</a:t>
                      </a:r>
                    </a:p>
                  </a:txBody>
                  <a:tcPr marL="0" marR="0" marT="0" marB="0" anchor="b">
                    <a:lnL>
                      <a:noFill/>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13%</a:t>
                      </a:r>
                    </a:p>
                  </a:txBody>
                  <a:tcPr marL="0" marR="0" marT="0" marB="0" anchor="b">
                    <a:lnL>
                      <a:noFill/>
                    </a:lnL>
                    <a:lnR>
                      <a:noFill/>
                    </a:lnR>
                    <a:lnT>
                      <a:noFill/>
                    </a:lnT>
                    <a:lnB>
                      <a:noFill/>
                    </a:lnB>
                    <a:noFill/>
                  </a:tcPr>
                </a:tc>
                <a:extLst>
                  <a:ext uri="{0D108BD9-81ED-4DB2-BD59-A6C34878D82A}">
                    <a16:rowId xmlns:a16="http://schemas.microsoft.com/office/drawing/2014/main" val="1216092802"/>
                  </a:ext>
                </a:extLst>
              </a:tr>
              <a:tr h="137773">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 </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2939865443"/>
                  </a:ext>
                </a:extLst>
              </a:tr>
              <a:tr h="137773">
                <a:tc>
                  <a:txBody>
                    <a:bodyPr/>
                    <a:lstStyle/>
                    <a:p>
                      <a:pPr algn="l" fontAlgn="b">
                        <a:buNone/>
                      </a:pPr>
                      <a:r>
                        <a:rPr lang="en-US" sz="800" b="0" i="0" u="none" strike="noStrike">
                          <a:solidFill>
                            <a:srgbClr val="000000"/>
                          </a:solidFill>
                          <a:effectLst/>
                          <a:latin typeface="Aptos Narrow" panose="020B0004020202020204" pitchFamily="34" charset="0"/>
                        </a:rPr>
                        <a:t>Cost of Goods Sold</a:t>
                      </a:r>
                    </a:p>
                  </a:txBody>
                  <a:tcPr marL="51665"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0.00 </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0.00 </a:t>
                      </a:r>
                    </a:p>
                  </a:txBody>
                  <a:tcPr marL="0"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79626425"/>
                  </a:ext>
                </a:extLst>
              </a:tr>
              <a:tr h="137773">
                <a:tc>
                  <a:txBody>
                    <a:bodyPr/>
                    <a:lstStyle/>
                    <a:p>
                      <a:pPr algn="l" fontAlgn="b">
                        <a:buNone/>
                      </a:pPr>
                      <a:r>
                        <a:rPr lang="en-US" sz="800" b="1" i="0" u="none" strike="noStrike">
                          <a:solidFill>
                            <a:srgbClr val="000000"/>
                          </a:solidFill>
                          <a:effectLst/>
                          <a:latin typeface="Aptos Narrow" panose="020B0004020202020204" pitchFamily="34" charset="0"/>
                        </a:rPr>
                        <a:t>Gross Profit</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18,884.00 </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22,237.00 </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25,098.00 </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28,167.00 </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32,791.00 </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37,198.14 </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41,865.05 </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46,799.94 </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53,038.03 </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60,162.42 </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940559194"/>
                  </a:ext>
                </a:extLst>
              </a:tr>
              <a:tr h="137773">
                <a:tc>
                  <a:txBody>
                    <a:bodyPr/>
                    <a:lstStyle/>
                    <a:p>
                      <a:pPr algn="l" fontAlgn="b">
                        <a:buNone/>
                      </a:pPr>
                      <a:r>
                        <a:rPr lang="en-US" sz="800" b="0" i="1" u="none" strike="noStrike">
                          <a:solidFill>
                            <a:srgbClr val="000000"/>
                          </a:solidFill>
                          <a:effectLst/>
                          <a:latin typeface="Aptos Narrow" panose="020B0004020202020204" pitchFamily="34" charset="0"/>
                        </a:rPr>
                        <a:t>Gross Margin %</a:t>
                      </a:r>
                    </a:p>
                  </a:txBody>
                  <a:tcPr marL="51665" marR="0" marT="0" marB="0" anchor="b">
                    <a:lnL>
                      <a:noFill/>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100%</a:t>
                      </a:r>
                    </a:p>
                  </a:txBody>
                  <a:tcPr marL="0" marR="0" marT="0" marB="0" anchor="b">
                    <a:lnL>
                      <a:noFill/>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100%</a:t>
                      </a:r>
                    </a:p>
                  </a:txBody>
                  <a:tcPr marL="0" marR="0" marT="0" marB="0" anchor="b">
                    <a:lnL>
                      <a:noFill/>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100%</a:t>
                      </a:r>
                    </a:p>
                  </a:txBody>
                  <a:tcPr marL="0" marR="0" marT="0" marB="0" anchor="b">
                    <a:lnL>
                      <a:noFill/>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100%</a:t>
                      </a:r>
                    </a:p>
                  </a:txBody>
                  <a:tcPr marL="0" marR="0" marT="0" marB="0" anchor="b">
                    <a:lnL>
                      <a:noFill/>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100%</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100%</a:t>
                      </a: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100%</a:t>
                      </a:r>
                    </a:p>
                  </a:txBody>
                  <a:tcPr marL="0" marR="0" marT="0" marB="0" anchor="b">
                    <a:lnL>
                      <a:noFill/>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100%</a:t>
                      </a:r>
                    </a:p>
                  </a:txBody>
                  <a:tcPr marL="0" marR="0" marT="0" marB="0" anchor="b">
                    <a:lnL>
                      <a:noFill/>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100%</a:t>
                      </a:r>
                    </a:p>
                  </a:txBody>
                  <a:tcPr marL="0" marR="0" marT="0" marB="0" anchor="b">
                    <a:lnL>
                      <a:noFill/>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100%</a:t>
                      </a:r>
                    </a:p>
                  </a:txBody>
                  <a:tcPr marL="0" marR="0" marT="0" marB="0" anchor="b">
                    <a:lnL>
                      <a:noFill/>
                    </a:lnL>
                    <a:lnR>
                      <a:noFill/>
                    </a:lnR>
                    <a:lnT>
                      <a:noFill/>
                    </a:lnT>
                    <a:lnB>
                      <a:noFill/>
                    </a:lnB>
                    <a:noFill/>
                  </a:tcPr>
                </a:tc>
                <a:extLst>
                  <a:ext uri="{0D108BD9-81ED-4DB2-BD59-A6C34878D82A}">
                    <a16:rowId xmlns:a16="http://schemas.microsoft.com/office/drawing/2014/main" val="905457459"/>
                  </a:ext>
                </a:extLst>
              </a:tr>
              <a:tr h="126292">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 </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1684684481"/>
                  </a:ext>
                </a:extLst>
              </a:tr>
              <a:tr h="137773">
                <a:tc>
                  <a:txBody>
                    <a:bodyPr/>
                    <a:lstStyle/>
                    <a:p>
                      <a:pPr algn="l" fontAlgn="b">
                        <a:buNone/>
                      </a:pPr>
                      <a:r>
                        <a:rPr lang="en-US" sz="800" b="0" i="0" u="none" strike="noStrike">
                          <a:solidFill>
                            <a:srgbClr val="000000"/>
                          </a:solidFill>
                          <a:effectLst/>
                          <a:latin typeface="Aptos Narrow" panose="020B0004020202020204" pitchFamily="34" charset="0"/>
                        </a:rPr>
                        <a:t>General and administrative</a:t>
                      </a:r>
                    </a:p>
                  </a:txBody>
                  <a:tcPr marL="51665"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7,087.00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8,078.00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8,927.00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10,193.00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11,318.00 </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12,562.98 </a:t>
                      </a: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13,944.91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14,363.26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14,794.15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15,237.98 </a:t>
                      </a:r>
                    </a:p>
                  </a:txBody>
                  <a:tcPr marL="0" marR="0" marT="0" marB="0" anchor="b">
                    <a:lnL>
                      <a:noFill/>
                    </a:lnL>
                    <a:lnR>
                      <a:noFill/>
                    </a:lnR>
                    <a:lnT>
                      <a:noFill/>
                    </a:lnT>
                    <a:lnB>
                      <a:noFill/>
                    </a:lnB>
                    <a:noFill/>
                  </a:tcPr>
                </a:tc>
                <a:extLst>
                  <a:ext uri="{0D108BD9-81ED-4DB2-BD59-A6C34878D82A}">
                    <a16:rowId xmlns:a16="http://schemas.microsoft.com/office/drawing/2014/main" val="4151018575"/>
                  </a:ext>
                </a:extLst>
              </a:tr>
              <a:tr h="137773">
                <a:tc>
                  <a:txBody>
                    <a:bodyPr/>
                    <a:lstStyle/>
                    <a:p>
                      <a:pPr algn="l" fontAlgn="b">
                        <a:buNone/>
                      </a:pPr>
                      <a:r>
                        <a:rPr lang="en-US" sz="800" b="0" i="0" u="none" strike="noStrike">
                          <a:solidFill>
                            <a:srgbClr val="000000"/>
                          </a:solidFill>
                          <a:effectLst/>
                          <a:latin typeface="Aptos Narrow" panose="020B0004020202020204" pitchFamily="34" charset="0"/>
                        </a:rPr>
                        <a:t>Advertising and marketing</a:t>
                      </a:r>
                    </a:p>
                  </a:txBody>
                  <a:tcPr marL="51665"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895.00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789.00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825.00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815.00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929.00 </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956.87 </a:t>
                      </a: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985.58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1,015.14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1,045.60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1,076.97 </a:t>
                      </a:r>
                    </a:p>
                  </a:txBody>
                  <a:tcPr marL="0" marR="0" marT="0" marB="0" anchor="b">
                    <a:lnL>
                      <a:noFill/>
                    </a:lnL>
                    <a:lnR>
                      <a:noFill/>
                    </a:lnR>
                    <a:lnT>
                      <a:noFill/>
                    </a:lnT>
                    <a:lnB>
                      <a:noFill/>
                    </a:lnB>
                    <a:noFill/>
                  </a:tcPr>
                </a:tc>
                <a:extLst>
                  <a:ext uri="{0D108BD9-81ED-4DB2-BD59-A6C34878D82A}">
                    <a16:rowId xmlns:a16="http://schemas.microsoft.com/office/drawing/2014/main" val="3055010093"/>
                  </a:ext>
                </a:extLst>
              </a:tr>
              <a:tr h="252584">
                <a:tc>
                  <a:txBody>
                    <a:bodyPr/>
                    <a:lstStyle/>
                    <a:p>
                      <a:pPr algn="l" fontAlgn="b">
                        <a:buNone/>
                      </a:pPr>
                      <a:r>
                        <a:rPr lang="en-US" sz="800" b="0" i="0" u="none" strike="noStrike">
                          <a:solidFill>
                            <a:srgbClr val="000000"/>
                          </a:solidFill>
                          <a:effectLst/>
                          <a:latin typeface="Aptos Narrow" panose="020B0004020202020204" pitchFamily="34" charset="0"/>
                        </a:rPr>
                        <a:t>Provision for litigation settlement</a:t>
                      </a:r>
                    </a:p>
                  </a:txBody>
                  <a:tcPr marL="51665"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94.00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356.00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539.00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680.00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504.00 </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519.12 </a:t>
                      </a: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519.12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519.12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519.12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519.12 </a:t>
                      </a:r>
                    </a:p>
                  </a:txBody>
                  <a:tcPr marL="0" marR="0" marT="0" marB="0" anchor="b">
                    <a:lnL>
                      <a:noFill/>
                    </a:lnL>
                    <a:lnR>
                      <a:noFill/>
                    </a:lnR>
                    <a:lnT>
                      <a:noFill/>
                    </a:lnT>
                    <a:lnB>
                      <a:noFill/>
                    </a:lnB>
                    <a:noFill/>
                  </a:tcPr>
                </a:tc>
                <a:extLst>
                  <a:ext uri="{0D108BD9-81ED-4DB2-BD59-A6C34878D82A}">
                    <a16:rowId xmlns:a16="http://schemas.microsoft.com/office/drawing/2014/main" val="1888943876"/>
                  </a:ext>
                </a:extLst>
              </a:tr>
              <a:tr h="137773">
                <a:tc>
                  <a:txBody>
                    <a:bodyPr/>
                    <a:lstStyle/>
                    <a:p>
                      <a:pPr algn="l" fontAlgn="b">
                        <a:buNone/>
                      </a:pPr>
                      <a:r>
                        <a:rPr lang="en-US" sz="800" b="0" i="0" u="none" strike="noStrike">
                          <a:solidFill>
                            <a:srgbClr val="000000"/>
                          </a:solidFill>
                          <a:effectLst/>
                          <a:latin typeface="Aptos Narrow" panose="020B0004020202020204" pitchFamily="34" charset="0"/>
                        </a:rPr>
                        <a:t>D&amp;A</a:t>
                      </a:r>
                    </a:p>
                  </a:txBody>
                  <a:tcPr marL="51665"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726.00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750.00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799.00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897.00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1,143.00 </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1,485.90 </a:t>
                      </a: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1,530.48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1,576.39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1,623.68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1,672.39 </a:t>
                      </a:r>
                    </a:p>
                  </a:txBody>
                  <a:tcPr marL="0" marR="0" marT="0" marB="0" anchor="b">
                    <a:lnL>
                      <a:noFill/>
                    </a:lnL>
                    <a:lnR>
                      <a:noFill/>
                    </a:lnR>
                    <a:lnT>
                      <a:noFill/>
                    </a:lnT>
                    <a:lnB>
                      <a:noFill/>
                    </a:lnB>
                    <a:noFill/>
                  </a:tcPr>
                </a:tc>
                <a:extLst>
                  <a:ext uri="{0D108BD9-81ED-4DB2-BD59-A6C34878D82A}">
                    <a16:rowId xmlns:a16="http://schemas.microsoft.com/office/drawing/2014/main" val="1591555004"/>
                  </a:ext>
                </a:extLst>
              </a:tr>
              <a:tr h="137773">
                <a:tc>
                  <a:txBody>
                    <a:bodyPr/>
                    <a:lstStyle/>
                    <a:p>
                      <a:pPr algn="l" fontAlgn="b">
                        <a:buNone/>
                      </a:pPr>
                      <a:r>
                        <a:rPr lang="en-US" sz="800" b="0" i="0" u="none" strike="noStrike">
                          <a:solidFill>
                            <a:srgbClr val="000000"/>
                          </a:solidFill>
                          <a:effectLst/>
                          <a:latin typeface="Aptos Narrow" panose="020B0004020202020204" pitchFamily="34" charset="0"/>
                        </a:rPr>
                        <a:t>Operating Expenses</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8,802.00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9,973.00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11,090.00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12,585.00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13,894.00 </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15,524.87 </a:t>
                      </a: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16,980.08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17,473.91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17,982.55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18,506.46 </a:t>
                      </a:r>
                    </a:p>
                  </a:txBody>
                  <a:tcPr marL="0" marR="0" marT="0" marB="0" anchor="b">
                    <a:lnL>
                      <a:noFill/>
                    </a:lnL>
                    <a:lnR>
                      <a:noFill/>
                    </a:lnR>
                    <a:lnT>
                      <a:noFill/>
                    </a:lnT>
                    <a:lnB>
                      <a:noFill/>
                    </a:lnB>
                    <a:noFill/>
                  </a:tcPr>
                </a:tc>
                <a:extLst>
                  <a:ext uri="{0D108BD9-81ED-4DB2-BD59-A6C34878D82A}">
                    <a16:rowId xmlns:a16="http://schemas.microsoft.com/office/drawing/2014/main" val="182034107"/>
                  </a:ext>
                </a:extLst>
              </a:tr>
              <a:tr h="137773">
                <a:tc>
                  <a:txBody>
                    <a:bodyPr/>
                    <a:lstStyle/>
                    <a:p>
                      <a:pPr algn="l" fontAlgn="b">
                        <a:buNone/>
                      </a:pPr>
                      <a:r>
                        <a:rPr lang="en-US" sz="800" b="1" i="0" u="none" strike="noStrike">
                          <a:solidFill>
                            <a:srgbClr val="000000"/>
                          </a:solidFill>
                          <a:effectLst/>
                          <a:latin typeface="Aptos Narrow" panose="020B0004020202020204" pitchFamily="34" charset="0"/>
                        </a:rPr>
                        <a:t>EBIT</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10,082.00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12,264.00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14,008.00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15,582.00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18,897.00 </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21,673.27 </a:t>
                      </a: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24,884.97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29,326.03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35,055.47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41,655.96 </a:t>
                      </a:r>
                    </a:p>
                  </a:txBody>
                  <a:tcPr marL="0" marR="0" marT="0" marB="0" anchor="b">
                    <a:lnL>
                      <a:noFill/>
                    </a:lnL>
                    <a:lnR>
                      <a:noFill/>
                    </a:lnR>
                    <a:lnT>
                      <a:noFill/>
                    </a:lnT>
                    <a:lnB>
                      <a:noFill/>
                    </a:lnB>
                    <a:noFill/>
                  </a:tcPr>
                </a:tc>
                <a:extLst>
                  <a:ext uri="{0D108BD9-81ED-4DB2-BD59-A6C34878D82A}">
                    <a16:rowId xmlns:a16="http://schemas.microsoft.com/office/drawing/2014/main" val="4255427620"/>
                  </a:ext>
                </a:extLst>
              </a:tr>
              <a:tr h="137773">
                <a:tc>
                  <a:txBody>
                    <a:bodyPr/>
                    <a:lstStyle/>
                    <a:p>
                      <a:pPr algn="l" fontAlgn="b">
                        <a:buNone/>
                      </a:pPr>
                      <a:r>
                        <a:rPr lang="en-US" sz="800" b="0" i="1" u="none" strike="noStrike">
                          <a:solidFill>
                            <a:srgbClr val="000000"/>
                          </a:solidFill>
                          <a:effectLst/>
                          <a:latin typeface="Aptos Narrow" panose="020B0004020202020204" pitchFamily="34" charset="0"/>
                        </a:rPr>
                        <a:t>Operating Margin %</a:t>
                      </a:r>
                    </a:p>
                  </a:txBody>
                  <a:tcPr marL="51665" marR="0" marT="0" marB="0" anchor="b">
                    <a:lnL>
                      <a:noFill/>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53%</a:t>
                      </a:r>
                    </a:p>
                  </a:txBody>
                  <a:tcPr marL="0" marR="0" marT="0" marB="0" anchor="b">
                    <a:lnL>
                      <a:noFill/>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55%</a:t>
                      </a:r>
                    </a:p>
                  </a:txBody>
                  <a:tcPr marL="0" marR="0" marT="0" marB="0" anchor="b">
                    <a:lnL>
                      <a:noFill/>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56%</a:t>
                      </a:r>
                    </a:p>
                  </a:txBody>
                  <a:tcPr marL="0" marR="0" marT="0" marB="0" anchor="b">
                    <a:lnL>
                      <a:noFill/>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55%</a:t>
                      </a:r>
                    </a:p>
                  </a:txBody>
                  <a:tcPr marL="0" marR="0" marT="0" marB="0" anchor="b">
                    <a:lnL>
                      <a:noFill/>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58%</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58%</a:t>
                      </a: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59%</a:t>
                      </a:r>
                    </a:p>
                  </a:txBody>
                  <a:tcPr marL="0" marR="0" marT="0" marB="0" anchor="b">
                    <a:lnL>
                      <a:noFill/>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63%</a:t>
                      </a:r>
                    </a:p>
                  </a:txBody>
                  <a:tcPr marL="0" marR="0" marT="0" marB="0" anchor="b">
                    <a:lnL>
                      <a:noFill/>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66%</a:t>
                      </a:r>
                    </a:p>
                  </a:txBody>
                  <a:tcPr marL="0" marR="0" marT="0" marB="0" anchor="b">
                    <a:lnL>
                      <a:noFill/>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69%</a:t>
                      </a:r>
                    </a:p>
                  </a:txBody>
                  <a:tcPr marL="0" marR="0" marT="0" marB="0" anchor="b">
                    <a:lnL>
                      <a:noFill/>
                    </a:lnL>
                    <a:lnR>
                      <a:noFill/>
                    </a:lnR>
                    <a:lnT>
                      <a:noFill/>
                    </a:lnT>
                    <a:lnB>
                      <a:noFill/>
                    </a:lnB>
                    <a:noFill/>
                  </a:tcPr>
                </a:tc>
                <a:extLst>
                  <a:ext uri="{0D108BD9-81ED-4DB2-BD59-A6C34878D82A}">
                    <a16:rowId xmlns:a16="http://schemas.microsoft.com/office/drawing/2014/main" val="3468567979"/>
                  </a:ext>
                </a:extLst>
              </a:tr>
              <a:tr h="137773">
                <a:tc>
                  <a:txBody>
                    <a:bodyPr/>
                    <a:lstStyle/>
                    <a:p>
                      <a:pPr algn="l" fontAlgn="b">
                        <a:buNone/>
                      </a:pPr>
                      <a:r>
                        <a:rPr lang="en-US" sz="800" b="0" i="0" u="none" strike="noStrike">
                          <a:solidFill>
                            <a:srgbClr val="000000"/>
                          </a:solidFill>
                          <a:effectLst/>
                          <a:latin typeface="Aptos Narrow" panose="020B0004020202020204" pitchFamily="34" charset="0"/>
                        </a:rPr>
                        <a:t>Interest expense</a:t>
                      </a:r>
                    </a:p>
                  </a:txBody>
                  <a:tcPr marL="51665"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(431.00)</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(471.00)</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(575.00)</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(646.00)</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(722.00)</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(801.42)</a:t>
                      </a: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(889.58)</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(978.53)</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(1,007.89)</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(1,038.13)</a:t>
                      </a:r>
                    </a:p>
                  </a:txBody>
                  <a:tcPr marL="0" marR="0" marT="0" marB="0" anchor="b">
                    <a:lnL>
                      <a:noFill/>
                    </a:lnL>
                    <a:lnR>
                      <a:noFill/>
                    </a:lnR>
                    <a:lnT>
                      <a:noFill/>
                    </a:lnT>
                    <a:lnB>
                      <a:noFill/>
                    </a:lnB>
                    <a:noFill/>
                  </a:tcPr>
                </a:tc>
                <a:extLst>
                  <a:ext uri="{0D108BD9-81ED-4DB2-BD59-A6C34878D82A}">
                    <a16:rowId xmlns:a16="http://schemas.microsoft.com/office/drawing/2014/main" val="1850308282"/>
                  </a:ext>
                </a:extLst>
              </a:tr>
              <a:tr h="137773">
                <a:tc>
                  <a:txBody>
                    <a:bodyPr/>
                    <a:lstStyle/>
                    <a:p>
                      <a:pPr algn="l" fontAlgn="b">
                        <a:buNone/>
                      </a:pPr>
                      <a:r>
                        <a:rPr lang="en-US" sz="800" b="0" i="0" u="none" strike="noStrike">
                          <a:solidFill>
                            <a:srgbClr val="000000"/>
                          </a:solidFill>
                          <a:effectLst/>
                          <a:latin typeface="Aptos Narrow" panose="020B0004020202020204" pitchFamily="34" charset="0"/>
                        </a:rPr>
                        <a:t>Investment income</a:t>
                      </a:r>
                    </a:p>
                  </a:txBody>
                  <a:tcPr marL="51665"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11.00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61.00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274.00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327.00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325.00 </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325.00 </a:t>
                      </a: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325.00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325.00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325.00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325.00 </a:t>
                      </a:r>
                    </a:p>
                  </a:txBody>
                  <a:tcPr marL="0" marR="0" marT="0" marB="0" anchor="b">
                    <a:lnL>
                      <a:noFill/>
                    </a:lnL>
                    <a:lnR>
                      <a:noFill/>
                    </a:lnR>
                    <a:lnT>
                      <a:noFill/>
                    </a:lnT>
                    <a:lnB>
                      <a:noFill/>
                    </a:lnB>
                    <a:noFill/>
                  </a:tcPr>
                </a:tc>
                <a:extLst>
                  <a:ext uri="{0D108BD9-81ED-4DB2-BD59-A6C34878D82A}">
                    <a16:rowId xmlns:a16="http://schemas.microsoft.com/office/drawing/2014/main" val="1581234285"/>
                  </a:ext>
                </a:extLst>
              </a:tr>
              <a:tr h="252584">
                <a:tc>
                  <a:txBody>
                    <a:bodyPr/>
                    <a:lstStyle/>
                    <a:p>
                      <a:pPr algn="l" fontAlgn="b">
                        <a:buNone/>
                      </a:pPr>
                      <a:r>
                        <a:rPr lang="en-US" sz="800" b="0" i="0" u="none" strike="noStrike">
                          <a:solidFill>
                            <a:srgbClr val="000000"/>
                          </a:solidFill>
                          <a:effectLst/>
                          <a:latin typeface="Aptos Narrow" panose="020B0004020202020204" pitchFamily="34" charset="0"/>
                        </a:rPr>
                        <a:t>Gains (losses) on equity investments, net</a:t>
                      </a:r>
                    </a:p>
                  </a:txBody>
                  <a:tcPr marL="51665"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645.00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(145.00)</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(61.00)</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(29.00)</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(88.00)</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(88.00)</a:t>
                      </a: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(88.00)</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(88.00)</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(88.00)</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(88.00)</a:t>
                      </a:r>
                    </a:p>
                  </a:txBody>
                  <a:tcPr marL="0" marR="0" marT="0" marB="0" anchor="b">
                    <a:lnL>
                      <a:noFill/>
                    </a:lnL>
                    <a:lnR>
                      <a:noFill/>
                    </a:lnR>
                    <a:lnT>
                      <a:noFill/>
                    </a:lnT>
                    <a:lnB>
                      <a:noFill/>
                    </a:lnB>
                    <a:noFill/>
                  </a:tcPr>
                </a:tc>
                <a:extLst>
                  <a:ext uri="{0D108BD9-81ED-4DB2-BD59-A6C34878D82A}">
                    <a16:rowId xmlns:a16="http://schemas.microsoft.com/office/drawing/2014/main" val="970626338"/>
                  </a:ext>
                </a:extLst>
              </a:tr>
              <a:tr h="137773">
                <a:tc>
                  <a:txBody>
                    <a:bodyPr/>
                    <a:lstStyle/>
                    <a:p>
                      <a:pPr algn="l" fontAlgn="b">
                        <a:buNone/>
                      </a:pPr>
                      <a:r>
                        <a:rPr lang="en-US" sz="800" b="0" i="0" u="none" strike="noStrike">
                          <a:solidFill>
                            <a:srgbClr val="000000"/>
                          </a:solidFill>
                          <a:effectLst/>
                          <a:latin typeface="Aptos Narrow" panose="020B0004020202020204" pitchFamily="34" charset="0"/>
                        </a:rPr>
                        <a:t>Other income (expense), net</a:t>
                      </a:r>
                    </a:p>
                  </a:txBody>
                  <a:tcPr marL="51665"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23.00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(7.00)</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20.00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166.00 </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166.00 </a:t>
                      </a: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a:noFill/>
                    </a:lnB>
                    <a:noFill/>
                  </a:tcPr>
                </a:tc>
                <a:extLst>
                  <a:ext uri="{0D108BD9-81ED-4DB2-BD59-A6C34878D82A}">
                    <a16:rowId xmlns:a16="http://schemas.microsoft.com/office/drawing/2014/main" val="134631325"/>
                  </a:ext>
                </a:extLst>
              </a:tr>
              <a:tr h="137773">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51665"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 </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3864951212"/>
                  </a:ext>
                </a:extLst>
              </a:tr>
              <a:tr h="137773">
                <a:tc>
                  <a:txBody>
                    <a:bodyPr/>
                    <a:lstStyle/>
                    <a:p>
                      <a:pPr algn="l" fontAlgn="b">
                        <a:buNone/>
                      </a:pPr>
                      <a:r>
                        <a:rPr lang="en-US" sz="800" b="1" i="0" u="none" strike="noStrike">
                          <a:solidFill>
                            <a:srgbClr val="000000"/>
                          </a:solidFill>
                          <a:effectLst/>
                          <a:latin typeface="Aptos Narrow" panose="020B0004020202020204" pitchFamily="34" charset="0"/>
                        </a:rPr>
                        <a:t>EBT</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10,307.00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11,732.00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13,639.00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15,254.00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18,578.00 </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21,274.85 </a:t>
                      </a: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24,398.39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28,750.50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34,450.58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41,020.83 </a:t>
                      </a:r>
                    </a:p>
                  </a:txBody>
                  <a:tcPr marL="0" marR="0" marT="0" marB="0" anchor="b">
                    <a:lnL>
                      <a:noFill/>
                    </a:lnL>
                    <a:lnR>
                      <a:noFill/>
                    </a:lnR>
                    <a:lnT>
                      <a:noFill/>
                    </a:lnT>
                    <a:lnB>
                      <a:noFill/>
                    </a:lnB>
                    <a:noFill/>
                  </a:tcPr>
                </a:tc>
                <a:extLst>
                  <a:ext uri="{0D108BD9-81ED-4DB2-BD59-A6C34878D82A}">
                    <a16:rowId xmlns:a16="http://schemas.microsoft.com/office/drawing/2014/main" val="1130491413"/>
                  </a:ext>
                </a:extLst>
              </a:tr>
              <a:tr h="137773">
                <a:tc>
                  <a:txBody>
                    <a:bodyPr/>
                    <a:lstStyle/>
                    <a:p>
                      <a:pPr algn="l" fontAlgn="b">
                        <a:buNone/>
                      </a:pPr>
                      <a:r>
                        <a:rPr lang="en-US" sz="800" b="0" i="1" u="none" strike="noStrike">
                          <a:solidFill>
                            <a:srgbClr val="000000"/>
                          </a:solidFill>
                          <a:effectLst/>
                          <a:latin typeface="Aptos Narrow" panose="020B0004020202020204" pitchFamily="34" charset="0"/>
                        </a:rPr>
                        <a:t>Tax Rate</a:t>
                      </a:r>
                    </a:p>
                  </a:txBody>
                  <a:tcPr marL="51665" marR="0" marT="0" marB="0" anchor="b">
                    <a:lnL>
                      <a:noFill/>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15.72%</a:t>
                      </a:r>
                    </a:p>
                  </a:txBody>
                  <a:tcPr marL="0" marR="0" marT="0" marB="0" anchor="b">
                    <a:lnL>
                      <a:noFill/>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15.36%</a:t>
                      </a:r>
                    </a:p>
                  </a:txBody>
                  <a:tcPr marL="0" marR="0" marT="0" marB="0" anchor="b">
                    <a:lnL>
                      <a:noFill/>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17.92%</a:t>
                      </a:r>
                    </a:p>
                  </a:txBody>
                  <a:tcPr marL="0" marR="0" marT="0" marB="0" anchor="b">
                    <a:lnL>
                      <a:noFill/>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15.60%</a:t>
                      </a:r>
                    </a:p>
                  </a:txBody>
                  <a:tcPr marL="0" marR="0" marT="0" marB="0" anchor="b">
                    <a:lnL>
                      <a:noFill/>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19.43%</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20.00%</a:t>
                      </a: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20.00%</a:t>
                      </a:r>
                    </a:p>
                  </a:txBody>
                  <a:tcPr marL="0" marR="0" marT="0" marB="0" anchor="b">
                    <a:lnL>
                      <a:noFill/>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20.00%</a:t>
                      </a:r>
                    </a:p>
                  </a:txBody>
                  <a:tcPr marL="0" marR="0" marT="0" marB="0" anchor="b">
                    <a:lnL>
                      <a:noFill/>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20.00%</a:t>
                      </a:r>
                    </a:p>
                  </a:txBody>
                  <a:tcPr marL="0" marR="0" marT="0" marB="0" anchor="b">
                    <a:lnL>
                      <a:noFill/>
                    </a:lnL>
                    <a:lnR>
                      <a:noFill/>
                    </a:lnR>
                    <a:lnT>
                      <a:noFill/>
                    </a:lnT>
                    <a:lnB>
                      <a:noFill/>
                    </a:lnB>
                    <a:noFill/>
                  </a:tcPr>
                </a:tc>
                <a:tc>
                  <a:txBody>
                    <a:bodyPr/>
                    <a:lstStyle/>
                    <a:p>
                      <a:pPr algn="r" fontAlgn="b">
                        <a:buNone/>
                      </a:pPr>
                      <a:r>
                        <a:rPr lang="en-US" sz="800" b="0" i="1" u="none" strike="noStrike">
                          <a:solidFill>
                            <a:srgbClr val="000000"/>
                          </a:solidFill>
                          <a:effectLst/>
                          <a:latin typeface="Aptos Narrow" panose="020B0004020202020204" pitchFamily="34" charset="0"/>
                        </a:rPr>
                        <a:t>20.00%</a:t>
                      </a:r>
                    </a:p>
                  </a:txBody>
                  <a:tcPr marL="0" marR="0" marT="0" marB="0" anchor="b">
                    <a:lnL>
                      <a:noFill/>
                    </a:lnL>
                    <a:lnR>
                      <a:noFill/>
                    </a:lnR>
                    <a:lnT>
                      <a:noFill/>
                    </a:lnT>
                    <a:lnB>
                      <a:noFill/>
                    </a:lnB>
                    <a:noFill/>
                  </a:tcPr>
                </a:tc>
                <a:extLst>
                  <a:ext uri="{0D108BD9-81ED-4DB2-BD59-A6C34878D82A}">
                    <a16:rowId xmlns:a16="http://schemas.microsoft.com/office/drawing/2014/main" val="2453142446"/>
                  </a:ext>
                </a:extLst>
              </a:tr>
              <a:tr h="137773">
                <a:tc>
                  <a:txBody>
                    <a:bodyPr/>
                    <a:lstStyle/>
                    <a:p>
                      <a:pPr algn="l" fontAlgn="b">
                        <a:buNone/>
                      </a:pPr>
                      <a:r>
                        <a:rPr lang="en-US" sz="800" b="0" i="0" u="none" strike="noStrike">
                          <a:solidFill>
                            <a:srgbClr val="000000"/>
                          </a:solidFill>
                          <a:effectLst/>
                          <a:latin typeface="Aptos Narrow" panose="020B0004020202020204" pitchFamily="34" charset="0"/>
                        </a:rPr>
                        <a:t>Income tax expense</a:t>
                      </a:r>
                    </a:p>
                  </a:txBody>
                  <a:tcPr marL="51665"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1,620.00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1,802.00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2,444.00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2,380.00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3,610.00 </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4,254.97 </a:t>
                      </a: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4,879.68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5,750.10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6,890.12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8,204.17 </a:t>
                      </a:r>
                    </a:p>
                  </a:txBody>
                  <a:tcPr marL="0" marR="0" marT="0" marB="0" anchor="b">
                    <a:lnL>
                      <a:noFill/>
                    </a:lnL>
                    <a:lnR>
                      <a:noFill/>
                    </a:lnR>
                    <a:lnT>
                      <a:noFill/>
                    </a:lnT>
                    <a:lnB>
                      <a:noFill/>
                    </a:lnB>
                    <a:noFill/>
                  </a:tcPr>
                </a:tc>
                <a:extLst>
                  <a:ext uri="{0D108BD9-81ED-4DB2-BD59-A6C34878D82A}">
                    <a16:rowId xmlns:a16="http://schemas.microsoft.com/office/drawing/2014/main" val="207341987"/>
                  </a:ext>
                </a:extLst>
              </a:tr>
              <a:tr h="137773">
                <a:tc>
                  <a:txBody>
                    <a:bodyPr/>
                    <a:lstStyle/>
                    <a:p>
                      <a:pPr algn="l" fontAlgn="b">
                        <a:buNone/>
                      </a:pPr>
                      <a:r>
                        <a:rPr lang="en-US" sz="800" b="0" i="0" u="none" strike="noStrike">
                          <a:solidFill>
                            <a:srgbClr val="000000"/>
                          </a:solidFill>
                          <a:effectLst/>
                          <a:latin typeface="Aptos Narrow" panose="020B0004020202020204" pitchFamily="34" charset="0"/>
                        </a:rPr>
                        <a:t>Error Fix </a:t>
                      </a:r>
                    </a:p>
                  </a:txBody>
                  <a:tcPr marL="51665"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(0.79)</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(0.79)</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(0.74)</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(0.71)</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(0.67)</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endParaRPr lang="en-US" sz="800" b="0"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en-US" sz="800" b="1"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ctr"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ctr"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ctr"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2331741535"/>
                  </a:ext>
                </a:extLst>
              </a:tr>
              <a:tr h="137773">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Aptos Narrow" panose="020B0004020202020204" pitchFamily="34" charset="0"/>
                        </a:rPr>
                        <a:t> </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tc>
                  <a:txBody>
                    <a:bodyPr/>
                    <a:lstStyle/>
                    <a:p>
                      <a:pPr algn="l" fontAlgn="b">
                        <a:buNone/>
                      </a:pPr>
                      <a:endParaRPr lang="en-US" sz="8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3706164231"/>
                  </a:ext>
                </a:extLst>
              </a:tr>
              <a:tr h="137773">
                <a:tc>
                  <a:txBody>
                    <a:bodyPr/>
                    <a:lstStyle/>
                    <a:p>
                      <a:pPr algn="l" fontAlgn="b">
                        <a:buNone/>
                      </a:pPr>
                      <a:r>
                        <a:rPr lang="en-US" sz="800" b="0" i="0" u="none" strike="noStrike">
                          <a:solidFill>
                            <a:srgbClr val="000000"/>
                          </a:solidFill>
                          <a:effectLst/>
                          <a:latin typeface="Aptos Narrow" panose="020B0004020202020204" pitchFamily="34" charset="0"/>
                        </a:rPr>
                        <a:t>Net Income</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8,414.79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9,635.79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10,735.74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12,348.71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14,371.67 </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17,019.88 </a:t>
                      </a: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19,518.71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23,000.40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27,560.47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32,816.67 </a:t>
                      </a:r>
                    </a:p>
                  </a:txBody>
                  <a:tcPr marL="0" marR="0" marT="0" marB="0" anchor="b">
                    <a:lnL>
                      <a:noFill/>
                    </a:lnL>
                    <a:lnR>
                      <a:noFill/>
                    </a:lnR>
                    <a:lnT>
                      <a:noFill/>
                    </a:lnT>
                    <a:lnB>
                      <a:noFill/>
                    </a:lnB>
                    <a:noFill/>
                  </a:tcPr>
                </a:tc>
                <a:extLst>
                  <a:ext uri="{0D108BD9-81ED-4DB2-BD59-A6C34878D82A}">
                    <a16:rowId xmlns:a16="http://schemas.microsoft.com/office/drawing/2014/main" val="1907314913"/>
                  </a:ext>
                </a:extLst>
              </a:tr>
              <a:tr h="137773">
                <a:tc>
                  <a:txBody>
                    <a:bodyPr/>
                    <a:lstStyle/>
                    <a:p>
                      <a:pPr algn="l" fontAlgn="b">
                        <a:buNone/>
                      </a:pPr>
                      <a:r>
                        <a:rPr lang="en-US" sz="800" b="0" i="0" u="none" strike="noStrike">
                          <a:solidFill>
                            <a:srgbClr val="000000"/>
                          </a:solidFill>
                          <a:effectLst/>
                          <a:latin typeface="Aptos Narrow" panose="020B0004020202020204" pitchFamily="34" charset="0"/>
                        </a:rPr>
                        <a:t>NCI &amp; Other</a:t>
                      </a:r>
                    </a:p>
                  </a:txBody>
                  <a:tcPr marL="51665"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0.00 </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en-US" sz="800" b="1" i="0" u="none" strike="noStrike">
                          <a:solidFill>
                            <a:srgbClr val="000000"/>
                          </a:solidFill>
                          <a:effectLst/>
                          <a:latin typeface="Aptos Narrow" panose="020B0004020202020204" pitchFamily="34" charset="0"/>
                        </a:rPr>
                        <a:t>0.00 </a:t>
                      </a: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r" fontAlgn="b">
                        <a:buNone/>
                      </a:pPr>
                      <a:r>
                        <a:rPr lang="en-US" sz="8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a:noFill/>
                    </a:lnB>
                    <a:noFill/>
                  </a:tcPr>
                </a:tc>
                <a:tc>
                  <a:txBody>
                    <a:bodyPr/>
                    <a:lstStyle/>
                    <a:p>
                      <a:pPr algn="r" fontAlgn="b">
                        <a:buNone/>
                      </a:pPr>
                      <a:r>
                        <a:rPr lang="en-US" sz="8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a:noFill/>
                    </a:lnB>
                    <a:noFill/>
                  </a:tcPr>
                </a:tc>
                <a:tc>
                  <a:txBody>
                    <a:bodyPr/>
                    <a:lstStyle/>
                    <a:p>
                      <a:pPr algn="r" fontAlgn="b">
                        <a:buNone/>
                      </a:pPr>
                      <a:r>
                        <a:rPr lang="en-US" sz="8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a:noFill/>
                    </a:lnB>
                    <a:noFill/>
                  </a:tcPr>
                </a:tc>
                <a:tc>
                  <a:txBody>
                    <a:bodyPr/>
                    <a:lstStyle/>
                    <a:p>
                      <a:pPr algn="r" fontAlgn="b">
                        <a:buNone/>
                      </a:pPr>
                      <a:r>
                        <a:rPr lang="en-US" sz="800" b="1" i="0" u="none" strike="noStrike">
                          <a:solidFill>
                            <a:srgbClr val="000000"/>
                          </a:solidFill>
                          <a:effectLst/>
                          <a:latin typeface="Aptos Narrow" panose="020B0004020202020204" pitchFamily="34" charset="0"/>
                        </a:rPr>
                        <a:t>0.00 </a:t>
                      </a:r>
                    </a:p>
                  </a:txBody>
                  <a:tcPr marL="0" marR="0" marT="0" marB="0" anchor="b">
                    <a:lnL>
                      <a:noFill/>
                    </a:lnL>
                    <a:lnR>
                      <a:noFill/>
                    </a:lnR>
                    <a:lnT>
                      <a:noFill/>
                    </a:lnT>
                    <a:lnB>
                      <a:noFill/>
                    </a:lnB>
                    <a:noFill/>
                  </a:tcPr>
                </a:tc>
                <a:extLst>
                  <a:ext uri="{0D108BD9-81ED-4DB2-BD59-A6C34878D82A}">
                    <a16:rowId xmlns:a16="http://schemas.microsoft.com/office/drawing/2014/main" val="3301883873"/>
                  </a:ext>
                </a:extLst>
              </a:tr>
              <a:tr h="143514">
                <a:tc>
                  <a:txBody>
                    <a:bodyPr/>
                    <a:lstStyle/>
                    <a:p>
                      <a:pPr algn="l" fontAlgn="b">
                        <a:buNone/>
                      </a:pPr>
                      <a:r>
                        <a:rPr lang="en-US" sz="800" b="0" i="0" u="none" strike="noStrike">
                          <a:solidFill>
                            <a:srgbClr val="000000"/>
                          </a:solidFill>
                          <a:effectLst/>
                          <a:latin typeface="Aptos Narrow" panose="020B0004020202020204" pitchFamily="34" charset="0"/>
                        </a:rPr>
                        <a:t> </a:t>
                      </a:r>
                    </a:p>
                  </a:txBody>
                  <a:tcPr marL="0" marR="0" marT="0" marB="0" anchor="b">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l" fontAlgn="b">
                        <a:buNone/>
                      </a:pPr>
                      <a:r>
                        <a:rPr lang="en-US" sz="800" b="0" i="0" u="none" strike="noStrike">
                          <a:solidFill>
                            <a:srgbClr val="000000"/>
                          </a:solidFill>
                          <a:effectLst/>
                          <a:latin typeface="Aptos Narrow" panose="020B0004020202020204" pitchFamily="34" charset="0"/>
                        </a:rPr>
                        <a:t> </a:t>
                      </a:r>
                    </a:p>
                  </a:txBody>
                  <a:tcPr marL="0" marR="0" marT="0" marB="0" anchor="b">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l" fontAlgn="b">
                        <a:buNone/>
                      </a:pPr>
                      <a:r>
                        <a:rPr lang="en-US" sz="800" b="0" i="0" u="none" strike="noStrike">
                          <a:solidFill>
                            <a:srgbClr val="000000"/>
                          </a:solidFill>
                          <a:effectLst/>
                          <a:latin typeface="Aptos Narrow" panose="020B0004020202020204" pitchFamily="34" charset="0"/>
                        </a:rPr>
                        <a:t> </a:t>
                      </a:r>
                    </a:p>
                  </a:txBody>
                  <a:tcPr marL="0" marR="0" marT="0" marB="0" anchor="b">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l" fontAlgn="b">
                        <a:buNone/>
                      </a:pPr>
                      <a:r>
                        <a:rPr lang="en-US" sz="800" b="0" i="0" u="none" strike="noStrike">
                          <a:solidFill>
                            <a:srgbClr val="000000"/>
                          </a:solidFill>
                          <a:effectLst/>
                          <a:latin typeface="Aptos Narrow" panose="020B0004020202020204" pitchFamily="34" charset="0"/>
                        </a:rPr>
                        <a:t> </a:t>
                      </a:r>
                    </a:p>
                  </a:txBody>
                  <a:tcPr marL="0" marR="0" marT="0" marB="0" anchor="b">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l" fontAlgn="b">
                        <a:buNone/>
                      </a:pPr>
                      <a:r>
                        <a:rPr lang="en-US" sz="800" b="0" i="0" u="none" strike="noStrike">
                          <a:solidFill>
                            <a:srgbClr val="000000"/>
                          </a:solidFill>
                          <a:effectLst/>
                          <a:latin typeface="Aptos Narrow" panose="020B0004020202020204" pitchFamily="34" charset="0"/>
                        </a:rPr>
                        <a:t> </a:t>
                      </a:r>
                    </a:p>
                  </a:txBody>
                  <a:tcPr marL="0" marR="0" marT="0" marB="0" anchor="b">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l" fontAlgn="b">
                        <a:buNone/>
                      </a:pPr>
                      <a:r>
                        <a:rPr lang="en-US" sz="800" b="0" i="0" u="none" strike="noStrike">
                          <a:solidFill>
                            <a:srgbClr val="000000"/>
                          </a:solidFill>
                          <a:effectLst/>
                          <a:latin typeface="Aptos Narrow" panose="020B0004020202020204" pitchFamily="34" charset="0"/>
                        </a:rPr>
                        <a:t> </a:t>
                      </a:r>
                    </a:p>
                  </a:txBody>
                  <a:tcPr marL="0" marR="0" marT="0" marB="0" anchor="b">
                    <a:lnL>
                      <a:noFill/>
                    </a:lnL>
                    <a:lnR w="63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noFill/>
                  </a:tcPr>
                </a:tc>
                <a:tc>
                  <a:txBody>
                    <a:bodyPr/>
                    <a:lstStyle/>
                    <a:p>
                      <a:pPr algn="l" fontAlgn="b">
                        <a:buNone/>
                      </a:pPr>
                      <a:r>
                        <a:rPr lang="en-US" sz="800" b="0" i="0" u="none" strike="noStrike">
                          <a:solidFill>
                            <a:srgbClr val="000000"/>
                          </a:solidFill>
                          <a:effectLst/>
                          <a:latin typeface="Aptos Narrow" panose="020B0004020202020204" pitchFamily="34" charset="0"/>
                        </a:rPr>
                        <a:t> </a:t>
                      </a:r>
                    </a:p>
                  </a:txBody>
                  <a:tcPr marL="0" marR="0" marT="0" marB="0" anchor="b">
                    <a:lnL w="6350" cap="flat" cmpd="sng" algn="ctr">
                      <a:solidFill>
                        <a:srgbClr val="000000"/>
                      </a:solidFill>
                      <a:prstDash val="solid"/>
                      <a:round/>
                      <a:headEnd type="none" w="med" len="med"/>
                      <a:tailEnd type="none" w="med" len="med"/>
                    </a:lnL>
                    <a:lnR>
                      <a:noFill/>
                    </a:lnR>
                    <a:lnT>
                      <a:noFill/>
                    </a:lnT>
                    <a:lnB w="25400" cap="flat" cmpd="dbl" algn="ctr">
                      <a:solidFill>
                        <a:srgbClr val="000000"/>
                      </a:solidFill>
                      <a:prstDash val="solid"/>
                      <a:round/>
                      <a:headEnd type="none" w="med" len="med"/>
                      <a:tailEnd type="none" w="med" len="med"/>
                    </a:lnB>
                    <a:noFill/>
                  </a:tcPr>
                </a:tc>
                <a:tc>
                  <a:txBody>
                    <a:bodyPr/>
                    <a:lstStyle/>
                    <a:p>
                      <a:pPr algn="l" fontAlgn="b">
                        <a:buNone/>
                      </a:pPr>
                      <a:r>
                        <a:rPr lang="en-US" sz="800" b="0" i="0" u="none" strike="noStrike">
                          <a:solidFill>
                            <a:srgbClr val="000000"/>
                          </a:solidFill>
                          <a:effectLst/>
                          <a:latin typeface="Aptos Narrow" panose="020B0004020202020204" pitchFamily="34" charset="0"/>
                        </a:rPr>
                        <a:t> </a:t>
                      </a:r>
                    </a:p>
                  </a:txBody>
                  <a:tcPr marL="0" marR="0" marT="0" marB="0" anchor="b">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l" fontAlgn="b">
                        <a:buNone/>
                      </a:pPr>
                      <a:r>
                        <a:rPr lang="en-US" sz="800" b="0" i="0" u="none" strike="noStrike">
                          <a:solidFill>
                            <a:srgbClr val="000000"/>
                          </a:solidFill>
                          <a:effectLst/>
                          <a:latin typeface="Aptos Narrow" panose="020B0004020202020204" pitchFamily="34" charset="0"/>
                        </a:rPr>
                        <a:t> </a:t>
                      </a:r>
                    </a:p>
                  </a:txBody>
                  <a:tcPr marL="0" marR="0" marT="0" marB="0" anchor="b">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l" fontAlgn="b">
                        <a:buNone/>
                      </a:pPr>
                      <a:r>
                        <a:rPr lang="en-US" sz="800" b="0" i="0" u="none" strike="noStrike">
                          <a:solidFill>
                            <a:srgbClr val="000000"/>
                          </a:solidFill>
                          <a:effectLst/>
                          <a:latin typeface="Aptos Narrow" panose="020B0004020202020204" pitchFamily="34" charset="0"/>
                        </a:rPr>
                        <a:t> </a:t>
                      </a:r>
                    </a:p>
                  </a:txBody>
                  <a:tcPr marL="0" marR="0" marT="0" marB="0" anchor="b">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l" fontAlgn="b">
                        <a:buNone/>
                      </a:pPr>
                      <a:r>
                        <a:rPr lang="en-US" sz="800" b="0" i="0" u="none" strike="noStrike">
                          <a:solidFill>
                            <a:srgbClr val="000000"/>
                          </a:solidFill>
                          <a:effectLst/>
                          <a:latin typeface="Aptos Narrow" panose="020B0004020202020204" pitchFamily="34" charset="0"/>
                        </a:rPr>
                        <a:t> </a:t>
                      </a:r>
                    </a:p>
                  </a:txBody>
                  <a:tcPr marL="0" marR="0" marT="0" marB="0" anchor="b">
                    <a:lnL>
                      <a:noFill/>
                    </a:lnL>
                    <a:lnR>
                      <a:noFill/>
                    </a:lnR>
                    <a:lnT>
                      <a:noFill/>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1999930392"/>
                  </a:ext>
                </a:extLst>
              </a:tr>
              <a:tr h="143514">
                <a:tc>
                  <a:txBody>
                    <a:bodyPr/>
                    <a:lstStyle/>
                    <a:p>
                      <a:pPr algn="l" fontAlgn="b">
                        <a:buNone/>
                      </a:pPr>
                      <a:r>
                        <a:rPr lang="en-US" sz="800" b="1" i="0" u="none" strike="noStrike">
                          <a:solidFill>
                            <a:srgbClr val="000000"/>
                          </a:solidFill>
                          <a:effectLst/>
                          <a:latin typeface="Aptos Narrow" panose="020B0004020202020204" pitchFamily="34" charset="0"/>
                        </a:rPr>
                        <a:t>Net Income to UBER</a:t>
                      </a:r>
                    </a:p>
                  </a:txBody>
                  <a:tcPr marL="0" marR="0" marT="0"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8,414.79 </a:t>
                      </a:r>
                    </a:p>
                  </a:txBody>
                  <a:tcPr marL="0" marR="0" marT="0"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9,635.79 </a:t>
                      </a:r>
                    </a:p>
                  </a:txBody>
                  <a:tcPr marL="0" marR="0" marT="0"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10,735.74 </a:t>
                      </a:r>
                    </a:p>
                  </a:txBody>
                  <a:tcPr marL="0" marR="0" marT="0"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12,348.71 </a:t>
                      </a:r>
                    </a:p>
                  </a:txBody>
                  <a:tcPr marL="0" marR="0" marT="0"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14,371.67 </a:t>
                      </a:r>
                    </a:p>
                  </a:txBody>
                  <a:tcPr marL="0" marR="0" marT="0" marB="0" anchor="b">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17,019.88 </a:t>
                      </a:r>
                    </a:p>
                  </a:txBody>
                  <a:tcPr marL="0" marR="0" marT="0" marB="0" anchor="b">
                    <a:lnL w="63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19,518.71 </a:t>
                      </a:r>
                    </a:p>
                  </a:txBody>
                  <a:tcPr marL="0" marR="0" marT="0"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23,000.40 </a:t>
                      </a:r>
                    </a:p>
                  </a:txBody>
                  <a:tcPr marL="0" marR="0" marT="0"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ctr" fontAlgn="b">
                        <a:buNone/>
                      </a:pPr>
                      <a:r>
                        <a:rPr lang="en-US" sz="800" b="1" i="0" u="none" strike="noStrike">
                          <a:solidFill>
                            <a:srgbClr val="000000"/>
                          </a:solidFill>
                          <a:effectLst/>
                          <a:latin typeface="Aptos Narrow" panose="020B0004020202020204" pitchFamily="34" charset="0"/>
                        </a:rPr>
                        <a:t>27,560.47 </a:t>
                      </a:r>
                    </a:p>
                  </a:txBody>
                  <a:tcPr marL="0" marR="0" marT="0"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ctr" fontAlgn="b">
                        <a:buNone/>
                      </a:pPr>
                      <a:r>
                        <a:rPr lang="en-US" sz="800" b="1" i="0" u="none" strike="noStrike" dirty="0">
                          <a:solidFill>
                            <a:srgbClr val="000000"/>
                          </a:solidFill>
                          <a:effectLst/>
                          <a:latin typeface="Aptos Narrow" panose="020B0004020202020204" pitchFamily="34" charset="0"/>
                        </a:rPr>
                        <a:t>32,816.67 </a:t>
                      </a:r>
                    </a:p>
                  </a:txBody>
                  <a:tcPr marL="0" marR="0" marT="0" marB="0" anchor="b">
                    <a:lnL>
                      <a:noFill/>
                    </a:lnL>
                    <a:lnR>
                      <a:noFill/>
                    </a:lnR>
                    <a:lnT w="25400" cap="flat" cmpd="dbl"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89064989"/>
                  </a:ext>
                </a:extLst>
              </a:tr>
            </a:tbl>
          </a:graphicData>
        </a:graphic>
      </p:graphicFrame>
    </p:spTree>
    <p:extLst>
      <p:ext uri="{BB962C8B-B14F-4D97-AF65-F5344CB8AC3E}">
        <p14:creationId xmlns:p14="http://schemas.microsoft.com/office/powerpoint/2010/main" val="2137388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7329575-6611-35CF-1C88-0EB1625D1E83}"/>
            </a:ext>
          </a:extLst>
        </p:cNvPr>
        <p:cNvGrpSpPr/>
        <p:nvPr/>
      </p:nvGrpSpPr>
      <p:grpSpPr>
        <a:xfrm>
          <a:off x="0" y="0"/>
          <a:ext cx="0" cy="0"/>
          <a:chOff x="0" y="0"/>
          <a:chExt cx="0" cy="0"/>
        </a:xfrm>
      </p:grpSpPr>
      <p:pic>
        <p:nvPicPr>
          <p:cNvPr id="3" name="Picture 2" descr="Photo of Trees Across Mountains · Free Stock Photo">
            <a:extLst>
              <a:ext uri="{FF2B5EF4-FFF2-40B4-BE49-F238E27FC236}">
                <a16:creationId xmlns:a16="http://schemas.microsoft.com/office/drawing/2014/main" id="{85BB8791-BC50-9C87-BD97-37A5201143B3}"/>
              </a:ext>
            </a:extLst>
          </p:cNvPr>
          <p:cNvPicPr>
            <a:picLocks/>
          </p:cNvPicPr>
          <p:nvPr/>
        </p:nvPicPr>
        <p:blipFill rotWithShape="1">
          <a:blip r:embed="rId3">
            <a:alphaModFix amt="13000"/>
            <a:duotone>
              <a:prstClr val="black"/>
              <a:srgbClr val="FF9300">
                <a:tint val="45000"/>
                <a:satMod val="400000"/>
              </a:srgbClr>
            </a:duotone>
            <a:extLst>
              <a:ext uri="{28A0092B-C50C-407E-A947-70E740481C1C}">
                <a14:useLocalDpi xmlns:a14="http://schemas.microsoft.com/office/drawing/2010/main" val="0"/>
              </a:ext>
            </a:extLst>
          </a:blip>
          <a:srcRect l="523" t="16406" r="1213" b="534"/>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id="{BEC859C6-42BB-0393-A3E7-B0C9E966D4F9}"/>
              </a:ext>
            </a:extLst>
          </p:cNvPr>
          <p:cNvCxnSpPr>
            <a:cxnSpLocks/>
          </p:cNvCxnSpPr>
          <p:nvPr/>
        </p:nvCxnSpPr>
        <p:spPr>
          <a:xfrm flipH="1">
            <a:off x="0" y="903685"/>
            <a:ext cx="121920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5" name="Picture 4" descr="Mastercard Logo, symbol, meaning, history, PNG, brand">
            <a:extLst>
              <a:ext uri="{FF2B5EF4-FFF2-40B4-BE49-F238E27FC236}">
                <a16:creationId xmlns:a16="http://schemas.microsoft.com/office/drawing/2014/main" id="{5D225D8E-392A-681C-80F6-AF1948B210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147" y="-699116"/>
            <a:ext cx="4217919" cy="234601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084129A0-4CFC-E970-F6E4-D76CDFAF686F}"/>
              </a:ext>
            </a:extLst>
          </p:cNvPr>
          <p:cNvPicPr>
            <a:picLocks noChangeAspect="1"/>
          </p:cNvPicPr>
          <p:nvPr/>
        </p:nvPicPr>
        <p:blipFill>
          <a:blip r:embed="rId5"/>
          <a:stretch>
            <a:fillRect/>
          </a:stretch>
        </p:blipFill>
        <p:spPr>
          <a:xfrm>
            <a:off x="1231458" y="1646899"/>
            <a:ext cx="9729083" cy="4357315"/>
          </a:xfrm>
          <a:prstGeom prst="rect">
            <a:avLst/>
          </a:prstGeom>
        </p:spPr>
      </p:pic>
    </p:spTree>
    <p:extLst>
      <p:ext uri="{BB962C8B-B14F-4D97-AF65-F5344CB8AC3E}">
        <p14:creationId xmlns:p14="http://schemas.microsoft.com/office/powerpoint/2010/main" val="12389132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CEE13-A6A5-FF8E-FFFB-2C3BDEC0A56D}"/>
            </a:ext>
          </a:extLst>
        </p:cNvPr>
        <p:cNvGrpSpPr/>
        <p:nvPr/>
      </p:nvGrpSpPr>
      <p:grpSpPr>
        <a:xfrm>
          <a:off x="0" y="0"/>
          <a:ext cx="0" cy="0"/>
          <a:chOff x="0" y="0"/>
          <a:chExt cx="0" cy="0"/>
        </a:xfrm>
      </p:grpSpPr>
      <p:pic>
        <p:nvPicPr>
          <p:cNvPr id="8" name="Picture 6" descr="Photo of Trees Across Mountains · Free Stock Photo">
            <a:extLst>
              <a:ext uri="{FF2B5EF4-FFF2-40B4-BE49-F238E27FC236}">
                <a16:creationId xmlns:a16="http://schemas.microsoft.com/office/drawing/2014/main" id="{A2042C03-5654-E2A1-B80F-0436C28D56B0}"/>
              </a:ext>
            </a:extLst>
          </p:cNvPr>
          <p:cNvPicPr>
            <a:picLocks/>
          </p:cNvPicPr>
          <p:nvPr/>
        </p:nvPicPr>
        <p:blipFill rotWithShape="1">
          <a:blip r:embed="rId3">
            <a:grayscl/>
            <a:alphaModFix amt="20000"/>
            <a:extLst>
              <a:ext uri="{28A0092B-C50C-407E-A947-70E740481C1C}">
                <a14:useLocalDpi xmlns:a14="http://schemas.microsoft.com/office/drawing/2010/main" val="0"/>
              </a:ext>
            </a:extLst>
          </a:blip>
          <a:srcRect l="523" t="16406" r="1213" b="534"/>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id="{2426661F-6796-806D-01AE-BD575FD74294}"/>
              </a:ext>
            </a:extLst>
          </p:cNvPr>
          <p:cNvCxnSpPr>
            <a:cxnSpLocks/>
          </p:cNvCxnSpPr>
          <p:nvPr/>
        </p:nvCxnSpPr>
        <p:spPr>
          <a:xfrm flipH="1">
            <a:off x="0" y="903685"/>
            <a:ext cx="121920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2" descr="BlackRock Logo and symbol, meaning, history, PNG">
            <a:extLst>
              <a:ext uri="{FF2B5EF4-FFF2-40B4-BE49-F238E27FC236}">
                <a16:creationId xmlns:a16="http://schemas.microsoft.com/office/drawing/2014/main" id="{87A4FB6A-774B-E95C-14AC-84CC77BF812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9133"/>
          <a:stretch>
            <a:fillRect/>
          </a:stretch>
        </p:blipFill>
        <p:spPr bwMode="auto">
          <a:xfrm>
            <a:off x="72956" y="-90982"/>
            <a:ext cx="4643876" cy="192448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A49AD3CC-BA85-35B6-DE8B-BEC5DE86644C}"/>
              </a:ext>
            </a:extLst>
          </p:cNvPr>
          <p:cNvPicPr>
            <a:picLocks noChangeAspect="1"/>
          </p:cNvPicPr>
          <p:nvPr/>
        </p:nvPicPr>
        <p:blipFill>
          <a:blip r:embed="rId5"/>
          <a:stretch>
            <a:fillRect/>
          </a:stretch>
        </p:blipFill>
        <p:spPr>
          <a:xfrm>
            <a:off x="1868759" y="1383392"/>
            <a:ext cx="7811590" cy="5191850"/>
          </a:xfrm>
          <a:prstGeom prst="rect">
            <a:avLst/>
          </a:prstGeom>
        </p:spPr>
      </p:pic>
      <p:pic>
        <p:nvPicPr>
          <p:cNvPr id="12" name="Picture 11">
            <a:extLst>
              <a:ext uri="{FF2B5EF4-FFF2-40B4-BE49-F238E27FC236}">
                <a16:creationId xmlns:a16="http://schemas.microsoft.com/office/drawing/2014/main" id="{29F0F768-CF39-7E38-C4D1-38E8A19B398D}"/>
              </a:ext>
            </a:extLst>
          </p:cNvPr>
          <p:cNvPicPr>
            <a:picLocks noChangeAspect="1"/>
          </p:cNvPicPr>
          <p:nvPr/>
        </p:nvPicPr>
        <p:blipFill>
          <a:blip r:embed="rId6"/>
          <a:stretch>
            <a:fillRect/>
          </a:stretch>
        </p:blipFill>
        <p:spPr>
          <a:xfrm>
            <a:off x="5672833" y="1177016"/>
            <a:ext cx="4051906" cy="191579"/>
          </a:xfrm>
          <a:prstGeom prst="rect">
            <a:avLst/>
          </a:prstGeom>
        </p:spPr>
      </p:pic>
    </p:spTree>
    <p:extLst>
      <p:ext uri="{BB962C8B-B14F-4D97-AF65-F5344CB8AC3E}">
        <p14:creationId xmlns:p14="http://schemas.microsoft.com/office/powerpoint/2010/main" val="28591929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5F93129-A97D-82BD-019B-64FABF0909EA}"/>
            </a:ext>
          </a:extLst>
        </p:cNvPr>
        <p:cNvGrpSpPr/>
        <p:nvPr/>
      </p:nvGrpSpPr>
      <p:grpSpPr>
        <a:xfrm>
          <a:off x="0" y="0"/>
          <a:ext cx="0" cy="0"/>
          <a:chOff x="0" y="0"/>
          <a:chExt cx="0" cy="0"/>
        </a:xfrm>
      </p:grpSpPr>
      <p:pic>
        <p:nvPicPr>
          <p:cNvPr id="8" name="Picture 6" descr="Photo of Trees Across Mountains · Free Stock Photo">
            <a:extLst>
              <a:ext uri="{FF2B5EF4-FFF2-40B4-BE49-F238E27FC236}">
                <a16:creationId xmlns:a16="http://schemas.microsoft.com/office/drawing/2014/main" id="{2D5D79D5-24BD-C4BC-A6CE-BE0C12EC0791}"/>
              </a:ext>
            </a:extLst>
          </p:cNvPr>
          <p:cNvPicPr>
            <a:picLocks/>
          </p:cNvPicPr>
          <p:nvPr/>
        </p:nvPicPr>
        <p:blipFill rotWithShape="1">
          <a:blip r:embed="rId3">
            <a:grayscl/>
            <a:alphaModFix amt="20000"/>
            <a:extLst>
              <a:ext uri="{28A0092B-C50C-407E-A947-70E740481C1C}">
                <a14:useLocalDpi xmlns:a14="http://schemas.microsoft.com/office/drawing/2010/main" val="0"/>
              </a:ext>
            </a:extLst>
          </a:blip>
          <a:srcRect l="523" t="16406" r="1213" b="534"/>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id="{D9FD1BF3-062C-6D2E-2CCB-051B22A44994}"/>
              </a:ext>
            </a:extLst>
          </p:cNvPr>
          <p:cNvCxnSpPr>
            <a:cxnSpLocks/>
          </p:cNvCxnSpPr>
          <p:nvPr/>
        </p:nvCxnSpPr>
        <p:spPr>
          <a:xfrm flipH="1">
            <a:off x="0" y="903685"/>
            <a:ext cx="121920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2" descr="BlackRock Logo and symbol, meaning, history, PNG">
            <a:extLst>
              <a:ext uri="{FF2B5EF4-FFF2-40B4-BE49-F238E27FC236}">
                <a16:creationId xmlns:a16="http://schemas.microsoft.com/office/drawing/2014/main" id="{45059B9F-704B-2C2B-47EB-B8101B87325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9133"/>
          <a:stretch>
            <a:fillRect/>
          </a:stretch>
        </p:blipFill>
        <p:spPr bwMode="auto">
          <a:xfrm>
            <a:off x="72956" y="-90982"/>
            <a:ext cx="4643876" cy="192448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9DF96422-AEF2-BDB1-EFB7-66945037B4D4}"/>
              </a:ext>
            </a:extLst>
          </p:cNvPr>
          <p:cNvPicPr>
            <a:picLocks noChangeAspect="1"/>
          </p:cNvPicPr>
          <p:nvPr/>
        </p:nvPicPr>
        <p:blipFill>
          <a:blip r:embed="rId5"/>
          <a:stretch>
            <a:fillRect/>
          </a:stretch>
        </p:blipFill>
        <p:spPr>
          <a:xfrm>
            <a:off x="1442373" y="1753204"/>
            <a:ext cx="9516803" cy="4201111"/>
          </a:xfrm>
          <a:prstGeom prst="rect">
            <a:avLst/>
          </a:prstGeom>
        </p:spPr>
      </p:pic>
    </p:spTree>
    <p:extLst>
      <p:ext uri="{BB962C8B-B14F-4D97-AF65-F5344CB8AC3E}">
        <p14:creationId xmlns:p14="http://schemas.microsoft.com/office/powerpoint/2010/main" val="3568651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AEEA8-C13C-9ED4-B2D1-FC84366584D8}"/>
            </a:ext>
          </a:extLst>
        </p:cNvPr>
        <p:cNvGrpSpPr/>
        <p:nvPr/>
      </p:nvGrpSpPr>
      <p:grpSpPr>
        <a:xfrm>
          <a:off x="0" y="0"/>
          <a:ext cx="0" cy="0"/>
          <a:chOff x="0" y="0"/>
          <a:chExt cx="0" cy="0"/>
        </a:xfrm>
      </p:grpSpPr>
      <p:pic>
        <p:nvPicPr>
          <p:cNvPr id="29" name="Picture 6" descr="Photo of Trees Across Mountains · Free Stock Photo">
            <a:extLst>
              <a:ext uri="{FF2B5EF4-FFF2-40B4-BE49-F238E27FC236}">
                <a16:creationId xmlns:a16="http://schemas.microsoft.com/office/drawing/2014/main" id="{4FBB5DEE-784D-84F3-ED41-D95E7473394D}"/>
              </a:ext>
            </a:extLst>
          </p:cNvPr>
          <p:cNvPicPr>
            <a:picLocks/>
          </p:cNvPicPr>
          <p:nvPr/>
        </p:nvPicPr>
        <p:blipFill rotWithShape="1">
          <a:blip r:embed="rId3">
            <a:grayscl/>
            <a:alphaModFix amt="20000"/>
            <a:extLst>
              <a:ext uri="{28A0092B-C50C-407E-A947-70E740481C1C}">
                <a14:useLocalDpi xmlns:a14="http://schemas.microsoft.com/office/drawing/2010/main" val="0"/>
              </a:ext>
            </a:extLst>
          </a:blip>
          <a:srcRect l="523" t="16406" r="1213" b="534"/>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astercard Logo, symbol, meaning, history, PNG, brand">
            <a:extLst>
              <a:ext uri="{FF2B5EF4-FFF2-40B4-BE49-F238E27FC236}">
                <a16:creationId xmlns:a16="http://schemas.microsoft.com/office/drawing/2014/main" id="{4EF8D231-ACEA-20D2-51E0-526D65F947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2936" y="-765168"/>
            <a:ext cx="4379642" cy="243706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BlackRock Logo and symbol, meaning, history, PNG">
            <a:extLst>
              <a:ext uri="{FF2B5EF4-FFF2-40B4-BE49-F238E27FC236}">
                <a16:creationId xmlns:a16="http://schemas.microsoft.com/office/drawing/2014/main" id="{A772293D-B7B7-1B41-D0D9-C838F97D75B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9133"/>
          <a:stretch>
            <a:fillRect/>
          </a:stretch>
        </p:blipFill>
        <p:spPr bwMode="auto">
          <a:xfrm>
            <a:off x="810931" y="-95203"/>
            <a:ext cx="4643876" cy="192448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74FB4804-25FD-15B9-3A65-08A5157FF668}"/>
              </a:ext>
            </a:extLst>
          </p:cNvPr>
          <p:cNvSpPr>
            <a:spLocks/>
          </p:cNvSpPr>
          <p:nvPr/>
        </p:nvSpPr>
        <p:spPr>
          <a:xfrm>
            <a:off x="-264542" y="7766199"/>
            <a:ext cx="12456542" cy="1330036"/>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2" name="Straight Connector 21">
            <a:extLst>
              <a:ext uri="{FF2B5EF4-FFF2-40B4-BE49-F238E27FC236}">
                <a16:creationId xmlns:a16="http://schemas.microsoft.com/office/drawing/2014/main" id="{B68846CB-2FA4-F6DF-7A44-A1F5C3765960}"/>
              </a:ext>
            </a:extLst>
          </p:cNvPr>
          <p:cNvCxnSpPr>
            <a:cxnSpLocks/>
          </p:cNvCxnSpPr>
          <p:nvPr/>
        </p:nvCxnSpPr>
        <p:spPr>
          <a:xfrm flipV="1">
            <a:off x="2322160" y="8242479"/>
            <a:ext cx="0" cy="45858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19861ACB-6DB8-2C25-AF39-5D70D83FA686}"/>
              </a:ext>
            </a:extLst>
          </p:cNvPr>
          <p:cNvSpPr txBox="1"/>
          <p:nvPr/>
        </p:nvSpPr>
        <p:spPr>
          <a:xfrm>
            <a:off x="2364938" y="8154115"/>
            <a:ext cx="3906982" cy="1077218"/>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Myles Manoli</a:t>
            </a:r>
          </a:p>
          <a:p>
            <a:endParaRPr lang="en-US" sz="32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D5FBDED6-2CB8-321B-D348-1215772F8BEE}"/>
              </a:ext>
            </a:extLst>
          </p:cNvPr>
          <p:cNvSpPr txBox="1"/>
          <p:nvPr/>
        </p:nvSpPr>
        <p:spPr>
          <a:xfrm>
            <a:off x="730915" y="8154115"/>
            <a:ext cx="1564274" cy="1077218"/>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Analyst</a:t>
            </a:r>
          </a:p>
          <a:p>
            <a:endParaRPr lang="en-US" sz="3200" dirty="0">
              <a:latin typeface="Arial" panose="020B0604020202020204" pitchFamily="34" charset="0"/>
              <a:cs typeface="Arial" panose="020B0604020202020204" pitchFamily="34" charset="0"/>
            </a:endParaRPr>
          </a:p>
        </p:txBody>
      </p:sp>
      <p:pic>
        <p:nvPicPr>
          <p:cNvPr id="25" name="Picture 24">
            <a:extLst>
              <a:ext uri="{FF2B5EF4-FFF2-40B4-BE49-F238E27FC236}">
                <a16:creationId xmlns:a16="http://schemas.microsoft.com/office/drawing/2014/main" id="{59DEB690-1DAB-FDE8-7C9A-616697931F93}"/>
              </a:ext>
            </a:extLst>
          </p:cNvPr>
          <p:cNvPicPr>
            <a:picLocks noChangeAspect="1"/>
          </p:cNvPicPr>
          <p:nvPr/>
        </p:nvPicPr>
        <p:blipFill>
          <a:blip r:embed="rId6"/>
          <a:stretch>
            <a:fillRect/>
          </a:stretch>
        </p:blipFill>
        <p:spPr>
          <a:xfrm>
            <a:off x="9978452" y="7891553"/>
            <a:ext cx="1160584" cy="1079327"/>
          </a:xfrm>
          <a:prstGeom prst="rect">
            <a:avLst/>
          </a:prstGeom>
        </p:spPr>
      </p:pic>
      <p:cxnSp>
        <p:nvCxnSpPr>
          <p:cNvPr id="5" name="Straight Connector 4">
            <a:extLst>
              <a:ext uri="{FF2B5EF4-FFF2-40B4-BE49-F238E27FC236}">
                <a16:creationId xmlns:a16="http://schemas.microsoft.com/office/drawing/2014/main" id="{636D45BF-DAFA-F9C8-29F2-63D96683A2AD}"/>
              </a:ext>
            </a:extLst>
          </p:cNvPr>
          <p:cNvCxnSpPr>
            <a:cxnSpLocks/>
          </p:cNvCxnSpPr>
          <p:nvPr/>
        </p:nvCxnSpPr>
        <p:spPr>
          <a:xfrm flipV="1">
            <a:off x="6096000" y="0"/>
            <a:ext cx="0" cy="1454379"/>
          </a:xfrm>
          <a:prstGeom prst="line">
            <a:avLst/>
          </a:prstGeom>
          <a:ln w="1905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 name="Straight Connector 8">
            <a:extLst>
              <a:ext uri="{FF2B5EF4-FFF2-40B4-BE49-F238E27FC236}">
                <a16:creationId xmlns:a16="http://schemas.microsoft.com/office/drawing/2014/main" id="{701CDAD7-7E50-1F81-83CB-04B9A0FA22FB}"/>
              </a:ext>
            </a:extLst>
          </p:cNvPr>
          <p:cNvCxnSpPr>
            <a:cxnSpLocks/>
          </p:cNvCxnSpPr>
          <p:nvPr/>
        </p:nvCxnSpPr>
        <p:spPr>
          <a:xfrm>
            <a:off x="217912" y="3884623"/>
            <a:ext cx="11793238" cy="0"/>
          </a:xfrm>
          <a:prstGeom prst="line">
            <a:avLst/>
          </a:prstGeom>
          <a:ln w="19050">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992CA8F0-F443-871B-82A2-A7D1DEAA2747}"/>
              </a:ext>
            </a:extLst>
          </p:cNvPr>
          <p:cNvSpPr txBox="1"/>
          <p:nvPr/>
        </p:nvSpPr>
        <p:spPr>
          <a:xfrm>
            <a:off x="966266" y="2188625"/>
            <a:ext cx="4465567" cy="1569660"/>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BlackRock is a scale-driven, fee-based asset manager positioned to benefit from long-term growth in global financial markets, continued inflows into passive investment products, and increasing demand for institutional portfolio management and risk analytics.</a:t>
            </a:r>
            <a:endParaRPr lang="en-US" sz="1700" dirty="0">
              <a:latin typeface="Arial" panose="020B0604020202020204" pitchFamily="34" charset="0"/>
              <a:cs typeface="Arial" panose="020B0604020202020204" pitchFamily="34" charset="0"/>
            </a:endParaRPr>
          </a:p>
        </p:txBody>
      </p:sp>
      <p:sp>
        <p:nvSpPr>
          <p:cNvPr id="12" name="Rounded Rectangle 36">
            <a:extLst>
              <a:ext uri="{FF2B5EF4-FFF2-40B4-BE49-F238E27FC236}">
                <a16:creationId xmlns:a16="http://schemas.microsoft.com/office/drawing/2014/main" id="{D5FF1CB2-558E-85C4-C43D-9CCE89D2AB1A}"/>
              </a:ext>
            </a:extLst>
          </p:cNvPr>
          <p:cNvSpPr/>
          <p:nvPr/>
        </p:nvSpPr>
        <p:spPr>
          <a:xfrm>
            <a:off x="6858020" y="935792"/>
            <a:ext cx="4541139" cy="408723"/>
          </a:xfrm>
          <a:prstGeom prst="roundRect">
            <a:avLst/>
          </a:prstGeom>
          <a:solidFill>
            <a:srgbClr val="D7EAC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Arial" panose="020B0604020202020204" pitchFamily="34" charset="0"/>
                <a:cs typeface="Arial" panose="020B0604020202020204" pitchFamily="34" charset="0"/>
              </a:rPr>
              <a:t>Hold</a:t>
            </a:r>
            <a:endParaRPr lang="en-US" dirty="0">
              <a:solidFill>
                <a:schemeClr val="tx1"/>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141552E4-2B51-632C-DFE2-8068453F3AD8}"/>
              </a:ext>
            </a:extLst>
          </p:cNvPr>
          <p:cNvSpPr txBox="1"/>
          <p:nvPr/>
        </p:nvSpPr>
        <p:spPr>
          <a:xfrm>
            <a:off x="959567" y="4382216"/>
            <a:ext cx="3571790" cy="1585049"/>
          </a:xfrm>
          <a:prstGeom prst="rect">
            <a:avLst/>
          </a:prstGeom>
          <a:noFill/>
        </p:spPr>
        <p:txBody>
          <a:bodyPr wrap="square" rtlCol="0">
            <a:spAutoFit/>
          </a:bodyPr>
          <a:lstStyle/>
          <a:p>
            <a:endParaRPr lang="en-US" sz="1600" dirty="0"/>
          </a:p>
          <a:p>
            <a:endParaRPr lang="en-US" sz="1600" dirty="0"/>
          </a:p>
          <a:p>
            <a:endParaRPr lang="en-US" sz="1600" dirty="0"/>
          </a:p>
          <a:p>
            <a:endParaRPr lang="en-US" sz="1600" dirty="0"/>
          </a:p>
          <a:p>
            <a:endParaRPr lang="en-US" sz="1600" dirty="0"/>
          </a:p>
          <a:p>
            <a:pPr algn="ctr"/>
            <a:endParaRPr lang="en-US" sz="1700" dirty="0">
              <a:latin typeface="Agency FB" panose="020B0503020202020204" pitchFamily="34" charset="0"/>
            </a:endParaRPr>
          </a:p>
        </p:txBody>
      </p:sp>
      <p:sp>
        <p:nvSpPr>
          <p:cNvPr id="17" name="Rounded Rectangle 36">
            <a:extLst>
              <a:ext uri="{FF2B5EF4-FFF2-40B4-BE49-F238E27FC236}">
                <a16:creationId xmlns:a16="http://schemas.microsoft.com/office/drawing/2014/main" id="{47AC844E-41C7-7B43-4CA1-B14557DFABCD}"/>
              </a:ext>
            </a:extLst>
          </p:cNvPr>
          <p:cNvSpPr/>
          <p:nvPr/>
        </p:nvSpPr>
        <p:spPr>
          <a:xfrm>
            <a:off x="766207" y="935792"/>
            <a:ext cx="4541139" cy="408723"/>
          </a:xfrm>
          <a:prstGeom prst="roundRect">
            <a:avLst/>
          </a:prstGeom>
          <a:solidFill>
            <a:srgbClr val="D7EAC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Arial" panose="020B0604020202020204" pitchFamily="34" charset="0"/>
                <a:cs typeface="Arial" panose="020B0604020202020204" pitchFamily="34" charset="0"/>
              </a:rPr>
              <a:t>Hold</a:t>
            </a:r>
            <a:endParaRPr lang="en-US" dirty="0">
              <a:solidFill>
                <a:schemeClr val="tx1"/>
              </a:solidFill>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F644CF34-7BD2-F756-07D5-83CC3AE3D26D}"/>
              </a:ext>
            </a:extLst>
          </p:cNvPr>
          <p:cNvSpPr/>
          <p:nvPr/>
        </p:nvSpPr>
        <p:spPr>
          <a:xfrm>
            <a:off x="3410260" y="1654449"/>
            <a:ext cx="5371479" cy="395429"/>
          </a:xfrm>
          <a:prstGeom prst="rect">
            <a:avLst/>
          </a:prstGeom>
          <a:gradFill>
            <a:gsLst>
              <a:gs pos="31000">
                <a:schemeClr val="tx1">
                  <a:lumMod val="85000"/>
                  <a:lumOff val="15000"/>
                </a:schemeClr>
              </a:gs>
              <a:gs pos="75000">
                <a:schemeClr val="tx1">
                  <a:lumMod val="65000"/>
                  <a:lumOff val="35000"/>
                </a:schemeClr>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latin typeface="Arial" panose="020B0604020202020204" pitchFamily="34" charset="0"/>
                <a:cs typeface="Arial" panose="020B0604020202020204" pitchFamily="34" charset="0"/>
              </a:rPr>
              <a:t>Investment Thesis</a:t>
            </a:r>
          </a:p>
        </p:txBody>
      </p:sp>
      <p:sp>
        <p:nvSpPr>
          <p:cNvPr id="20" name="TextBox 19">
            <a:extLst>
              <a:ext uri="{FF2B5EF4-FFF2-40B4-BE49-F238E27FC236}">
                <a16:creationId xmlns:a16="http://schemas.microsoft.com/office/drawing/2014/main" id="{5A0A1CF3-5C68-5656-B5C4-4CBF2F35053D}"/>
              </a:ext>
            </a:extLst>
          </p:cNvPr>
          <p:cNvSpPr txBox="1"/>
          <p:nvPr/>
        </p:nvSpPr>
        <p:spPr>
          <a:xfrm>
            <a:off x="6979275" y="2311657"/>
            <a:ext cx="4351895" cy="1323439"/>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High margin, asset light payments network that benefits from the global transition from cash to digital payments, growing transaction volumes, and strong network effects that create a durable competitive moat.</a:t>
            </a:r>
            <a:endParaRPr lang="en-US" sz="1700" dirty="0">
              <a:latin typeface="Arial" panose="020B0604020202020204" pitchFamily="34" charset="0"/>
              <a:cs typeface="Arial" panose="020B0604020202020204" pitchFamily="34" charset="0"/>
            </a:endParaRPr>
          </a:p>
        </p:txBody>
      </p:sp>
      <p:sp>
        <p:nvSpPr>
          <p:cNvPr id="33" name="Rectangle 5">
            <a:extLst>
              <a:ext uri="{FF2B5EF4-FFF2-40B4-BE49-F238E27FC236}">
                <a16:creationId xmlns:a16="http://schemas.microsoft.com/office/drawing/2014/main" id="{B8F8E371-F10F-13A9-DC35-80E102F2BA10}"/>
              </a:ext>
            </a:extLst>
          </p:cNvPr>
          <p:cNvSpPr>
            <a:spLocks noChangeArrowheads="1"/>
          </p:cNvSpPr>
          <p:nvPr/>
        </p:nvSpPr>
        <p:spPr bwMode="auto">
          <a:xfrm>
            <a:off x="6445928" y="4117594"/>
            <a:ext cx="5359350" cy="2646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fontAlgn="base" hangingPunct="0">
              <a:spcBef>
                <a:spcPct val="0"/>
              </a:spcBef>
              <a:spcAft>
                <a:spcPct val="0"/>
              </a:spcAft>
            </a:pPr>
            <a:endParaRPr lang="en-US" altLang="en-US" b="1" dirty="0">
              <a:latin typeface="Arial" panose="020B0604020202020204" pitchFamily="34" charset="0"/>
            </a:endParaRPr>
          </a:p>
          <a:p>
            <a:pPr algn="ctr" eaLnBrk="0" fontAlgn="base" hangingPunct="0">
              <a:spcBef>
                <a:spcPct val="0"/>
              </a:spcBef>
              <a:spcAft>
                <a:spcPct val="0"/>
              </a:spcAft>
            </a:pPr>
            <a:endParaRPr kumimoji="0" lang="en-US" altLang="en-US" sz="1600" b="1"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latin typeface="Arial" panose="020B0604020202020204" pitchFamily="34" charset="0"/>
              </a:rPr>
              <a:t>Secular Shift to Digital Payments</a:t>
            </a:r>
            <a:r>
              <a:rPr kumimoji="0" lang="en-US" altLang="en-US" sz="1600" b="0" i="0" u="none" strike="noStrike" cap="none" normalizeH="0" baseline="0" dirty="0">
                <a:ln>
                  <a:noFill/>
                </a:ln>
                <a:solidFill>
                  <a:schemeClr val="tx1"/>
                </a:solidFill>
                <a:effectLst/>
                <a:latin typeface="Arial" panose="020B0604020202020204" pitchFamily="34" charset="0"/>
              </a:rPr>
              <a:t> </a:t>
            </a:r>
          </a:p>
          <a:p>
            <a:pPr marL="0" marR="0" lvl="0" indent="0" algn="ctr" defTabSz="914400" rtl="0" eaLnBrk="0" fontAlgn="base" latinLnBrk="0" hangingPunct="0">
              <a:lnSpc>
                <a:spcPct val="100000"/>
              </a:lnSpc>
              <a:spcBef>
                <a:spcPct val="0"/>
              </a:spcBef>
              <a:spcAft>
                <a:spcPct val="0"/>
              </a:spcAft>
              <a:buClrTx/>
              <a:buSzTx/>
              <a:tabLst/>
            </a:pPr>
            <a:r>
              <a:rPr kumimoji="0" lang="en-US" altLang="en-US" sz="1600" b="0" i="0" u="none" strike="noStrike" cap="none" normalizeH="0" baseline="0" dirty="0">
                <a:ln>
                  <a:noFill/>
                </a:ln>
                <a:solidFill>
                  <a:schemeClr val="tx1"/>
                </a:solidFill>
                <a:effectLst/>
                <a:latin typeface="Arial" panose="020B0604020202020204" pitchFamily="34" charset="0"/>
              </a:rPr>
              <a:t>Long-term decline of cash globally </a:t>
            </a:r>
          </a:p>
          <a:p>
            <a:pPr marL="0" marR="0" lvl="0" indent="0" algn="ctr"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latin typeface="Arial" panose="020B0604020202020204" pitchFamily="34" charset="0"/>
              </a:rPr>
              <a:t>Cross-Border Transactions</a:t>
            </a:r>
            <a:r>
              <a:rPr kumimoji="0" lang="en-US" altLang="en-US" sz="1600" b="0" i="0" u="none" strike="noStrike" cap="none" normalizeH="0" baseline="0" dirty="0">
                <a:ln>
                  <a:noFill/>
                </a:ln>
                <a:solidFill>
                  <a:schemeClr val="tx1"/>
                </a:solidFill>
                <a:effectLst/>
                <a:latin typeface="Arial" panose="020B0604020202020204" pitchFamily="34" charset="0"/>
              </a:rPr>
              <a:t> </a:t>
            </a:r>
          </a:p>
          <a:p>
            <a:pPr marL="0" marR="0" lvl="0" indent="0" algn="ctr" defTabSz="914400" rtl="0" eaLnBrk="0" fontAlgn="base" latinLnBrk="0" hangingPunct="0">
              <a:lnSpc>
                <a:spcPct val="100000"/>
              </a:lnSpc>
              <a:spcBef>
                <a:spcPct val="0"/>
              </a:spcBef>
              <a:spcAft>
                <a:spcPct val="0"/>
              </a:spcAft>
              <a:buClrTx/>
              <a:buSzTx/>
              <a:tabLst/>
            </a:pPr>
            <a:r>
              <a:rPr kumimoji="0" lang="en-US" altLang="en-US" sz="1600" b="0" i="0" u="none" strike="noStrike" cap="none" normalizeH="0" baseline="0" dirty="0">
                <a:ln>
                  <a:noFill/>
                </a:ln>
                <a:solidFill>
                  <a:schemeClr val="tx1"/>
                </a:solidFill>
                <a:effectLst/>
                <a:latin typeface="Arial" panose="020B0604020202020204" pitchFamily="34" charset="0"/>
              </a:rPr>
              <a:t>High-margin revenue stream tied to global travel and commerce </a:t>
            </a:r>
          </a:p>
          <a:p>
            <a:pPr marL="0" marR="0" lvl="0" indent="0" algn="ctr"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latin typeface="Arial" panose="020B0604020202020204" pitchFamily="34" charset="0"/>
              </a:rPr>
              <a:t>Network Effects</a:t>
            </a:r>
            <a:r>
              <a:rPr kumimoji="0" lang="en-US" altLang="en-US" sz="1600" b="0" i="0" u="none" strike="noStrike" cap="none" normalizeH="0" baseline="0" dirty="0">
                <a:ln>
                  <a:noFill/>
                </a:ln>
                <a:solidFill>
                  <a:schemeClr val="tx1"/>
                </a:solidFill>
                <a:effectLst/>
                <a:latin typeface="Arial" panose="020B0604020202020204" pitchFamily="34" charset="0"/>
              </a:rPr>
              <a:t> </a:t>
            </a:r>
          </a:p>
          <a:p>
            <a:pPr marL="0" marR="0" lvl="0" indent="0" algn="ctr" defTabSz="914400" rtl="0" eaLnBrk="0" fontAlgn="base" latinLnBrk="0" hangingPunct="0">
              <a:lnSpc>
                <a:spcPct val="100000"/>
              </a:lnSpc>
              <a:spcBef>
                <a:spcPct val="0"/>
              </a:spcBef>
              <a:spcAft>
                <a:spcPct val="0"/>
              </a:spcAft>
              <a:buClrTx/>
              <a:buSzTx/>
              <a:tabLst/>
            </a:pPr>
            <a:r>
              <a:rPr kumimoji="0" lang="en-US" altLang="en-US" sz="1600" b="0" i="0" u="none" strike="noStrike" cap="none" normalizeH="0" baseline="0" dirty="0">
                <a:ln>
                  <a:noFill/>
                </a:ln>
                <a:solidFill>
                  <a:schemeClr val="tx1"/>
                </a:solidFill>
                <a:effectLst/>
                <a:latin typeface="Arial" panose="020B0604020202020204" pitchFamily="34" charset="0"/>
              </a:rPr>
              <a:t>More users, more merchants, stronger ecosystem</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35" name="Rectangle 6">
            <a:extLst>
              <a:ext uri="{FF2B5EF4-FFF2-40B4-BE49-F238E27FC236}">
                <a16:creationId xmlns:a16="http://schemas.microsoft.com/office/drawing/2014/main" id="{9CBAF207-CAC8-1CC5-F698-45EC48DDF645}"/>
              </a:ext>
            </a:extLst>
          </p:cNvPr>
          <p:cNvSpPr>
            <a:spLocks noChangeArrowheads="1"/>
          </p:cNvSpPr>
          <p:nvPr/>
        </p:nvSpPr>
        <p:spPr bwMode="auto">
          <a:xfrm>
            <a:off x="351785" y="4148282"/>
            <a:ext cx="5686026" cy="2369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pPr>
            <a:endParaRPr lang="en-US" altLang="en-US" b="1" dirty="0">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tabLst/>
            </a:pPr>
            <a:endParaRPr kumimoji="0" lang="en-US" altLang="en-US" b="1"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latin typeface="Arial" panose="020B0604020202020204" pitchFamily="34" charset="0"/>
              </a:rPr>
              <a:t>Equity Market Appreciation</a:t>
            </a:r>
            <a:r>
              <a:rPr kumimoji="0" lang="en-US" altLang="en-US" sz="1600" b="0" i="0" u="none" strike="noStrike" cap="none" normalizeH="0" baseline="0" dirty="0">
                <a:ln>
                  <a:noFill/>
                </a:ln>
                <a:solidFill>
                  <a:schemeClr val="tx1"/>
                </a:solidFill>
                <a:effectLst/>
                <a:latin typeface="Arial" panose="020B0604020202020204" pitchFamily="34" charset="0"/>
              </a:rPr>
              <a:t> </a:t>
            </a:r>
          </a:p>
          <a:p>
            <a:pPr marL="0" marR="0" lvl="0" indent="0" algn="ctr" defTabSz="914400" rtl="0" eaLnBrk="0" fontAlgn="base" latinLnBrk="0" hangingPunct="0">
              <a:lnSpc>
                <a:spcPct val="100000"/>
              </a:lnSpc>
              <a:spcBef>
                <a:spcPct val="0"/>
              </a:spcBef>
              <a:spcAft>
                <a:spcPct val="0"/>
              </a:spcAft>
              <a:buClrTx/>
              <a:buSzTx/>
              <a:tabLst/>
            </a:pPr>
            <a:r>
              <a:rPr kumimoji="0" lang="en-US" altLang="en-US" sz="1600" b="0" i="0" u="none" strike="noStrike" cap="none" normalizeH="0" baseline="0" dirty="0">
                <a:ln>
                  <a:noFill/>
                </a:ln>
                <a:solidFill>
                  <a:schemeClr val="tx1"/>
                </a:solidFill>
                <a:effectLst/>
                <a:latin typeface="Arial" panose="020B0604020202020204" pitchFamily="34" charset="0"/>
              </a:rPr>
              <a:t>Higher market levels directly increase AUM and fee revenue </a:t>
            </a:r>
          </a:p>
          <a:p>
            <a:pPr marL="0" marR="0" lvl="0" indent="0" algn="ctr"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latin typeface="Arial" panose="020B0604020202020204" pitchFamily="34" charset="0"/>
              </a:rPr>
              <a:t>Continued ETF Inflows</a:t>
            </a:r>
            <a:r>
              <a:rPr kumimoji="0" lang="en-US" altLang="en-US" sz="1600" b="0" i="0" u="none" strike="noStrike" cap="none" normalizeH="0" baseline="0" dirty="0">
                <a:ln>
                  <a:noFill/>
                </a:ln>
                <a:solidFill>
                  <a:schemeClr val="tx1"/>
                </a:solidFill>
                <a:effectLst/>
                <a:latin typeface="Arial" panose="020B0604020202020204" pitchFamily="34" charset="0"/>
              </a:rPr>
              <a:t> </a:t>
            </a:r>
          </a:p>
          <a:p>
            <a:pPr marL="0" marR="0" lvl="0" indent="0" algn="ctr" defTabSz="914400" rtl="0" eaLnBrk="0" fontAlgn="base" latinLnBrk="0" hangingPunct="0">
              <a:lnSpc>
                <a:spcPct val="100000"/>
              </a:lnSpc>
              <a:spcBef>
                <a:spcPct val="0"/>
              </a:spcBef>
              <a:spcAft>
                <a:spcPct val="0"/>
              </a:spcAft>
              <a:buClrTx/>
              <a:buSzTx/>
              <a:tabLst/>
            </a:pPr>
            <a:r>
              <a:rPr kumimoji="0" lang="en-US" altLang="en-US" sz="1600" b="0" i="0" u="none" strike="noStrike" cap="none" normalizeH="0" baseline="0" dirty="0">
                <a:ln>
                  <a:noFill/>
                </a:ln>
                <a:solidFill>
                  <a:schemeClr val="tx1"/>
                </a:solidFill>
                <a:effectLst/>
                <a:latin typeface="Arial" panose="020B0604020202020204" pitchFamily="34" charset="0"/>
              </a:rPr>
              <a:t>Structural shift toward passive investing drives steady inflows </a:t>
            </a:r>
          </a:p>
          <a:p>
            <a:pPr marL="0" marR="0" lvl="0" indent="0" algn="ctr"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latin typeface="Arial" panose="020B0604020202020204" pitchFamily="34" charset="0"/>
              </a:rPr>
              <a:t>Institutional Adoption of Aladdin</a:t>
            </a:r>
            <a:r>
              <a:rPr kumimoji="0" lang="en-US" altLang="en-US" sz="1600" b="0" i="0" u="none" strike="noStrike" cap="none" normalizeH="0" baseline="0" dirty="0">
                <a:ln>
                  <a:noFill/>
                </a:ln>
                <a:solidFill>
                  <a:schemeClr val="tx1"/>
                </a:solidFill>
                <a:effectLst/>
                <a:latin typeface="Arial" panose="020B0604020202020204" pitchFamily="34" charset="0"/>
              </a:rPr>
              <a:t> </a:t>
            </a:r>
          </a:p>
          <a:p>
            <a:pPr marL="0" marR="0" lvl="0" indent="0" algn="ctr" defTabSz="914400" rtl="0" eaLnBrk="0" fontAlgn="base" latinLnBrk="0" hangingPunct="0">
              <a:lnSpc>
                <a:spcPct val="100000"/>
              </a:lnSpc>
              <a:spcBef>
                <a:spcPct val="0"/>
              </a:spcBef>
              <a:spcAft>
                <a:spcPct val="0"/>
              </a:spcAft>
              <a:buClrTx/>
              <a:buSzTx/>
              <a:tabLst/>
            </a:pPr>
            <a:r>
              <a:rPr kumimoji="0" lang="en-US" altLang="en-US" sz="1600" b="0" i="0" u="none" strike="noStrike" cap="none" normalizeH="0" baseline="0" dirty="0">
                <a:ln>
                  <a:noFill/>
                </a:ln>
                <a:solidFill>
                  <a:schemeClr val="tx1"/>
                </a:solidFill>
                <a:effectLst/>
                <a:latin typeface="Arial" panose="020B0604020202020204" pitchFamily="34" charset="0"/>
              </a:rPr>
              <a:t>Expansion of technology platform increases high-margin revenue share </a:t>
            </a:r>
          </a:p>
        </p:txBody>
      </p:sp>
      <p:cxnSp>
        <p:nvCxnSpPr>
          <p:cNvPr id="37" name="Straight Connector 36">
            <a:extLst>
              <a:ext uri="{FF2B5EF4-FFF2-40B4-BE49-F238E27FC236}">
                <a16:creationId xmlns:a16="http://schemas.microsoft.com/office/drawing/2014/main" id="{0E63FE16-B65C-3397-ABCA-1727192B7C9C}"/>
              </a:ext>
            </a:extLst>
          </p:cNvPr>
          <p:cNvCxnSpPr>
            <a:cxnSpLocks/>
          </p:cNvCxnSpPr>
          <p:nvPr/>
        </p:nvCxnSpPr>
        <p:spPr>
          <a:xfrm flipH="1">
            <a:off x="0" y="1454379"/>
            <a:ext cx="121920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 name="Rectangle 3">
            <a:extLst>
              <a:ext uri="{FF2B5EF4-FFF2-40B4-BE49-F238E27FC236}">
                <a16:creationId xmlns:a16="http://schemas.microsoft.com/office/drawing/2014/main" id="{94AD9F87-8C90-E682-2DFB-973ADBE775D3}"/>
              </a:ext>
            </a:extLst>
          </p:cNvPr>
          <p:cNvSpPr/>
          <p:nvPr/>
        </p:nvSpPr>
        <p:spPr>
          <a:xfrm>
            <a:off x="3410260" y="4052886"/>
            <a:ext cx="5371479" cy="395429"/>
          </a:xfrm>
          <a:prstGeom prst="rect">
            <a:avLst/>
          </a:prstGeom>
          <a:gradFill>
            <a:gsLst>
              <a:gs pos="31000">
                <a:schemeClr val="tx1">
                  <a:lumMod val="85000"/>
                  <a:lumOff val="15000"/>
                </a:schemeClr>
              </a:gs>
              <a:gs pos="75000">
                <a:schemeClr val="tx1">
                  <a:lumMod val="65000"/>
                  <a:lumOff val="35000"/>
                </a:schemeClr>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latin typeface="Arial" panose="020B0604020202020204" pitchFamily="34" charset="0"/>
                <a:cs typeface="Arial" panose="020B0604020202020204" pitchFamily="34" charset="0"/>
              </a:rPr>
              <a:t>Key Catalysts</a:t>
            </a:r>
          </a:p>
        </p:txBody>
      </p:sp>
    </p:spTree>
    <p:extLst>
      <p:ext uri="{BB962C8B-B14F-4D97-AF65-F5344CB8AC3E}">
        <p14:creationId xmlns:p14="http://schemas.microsoft.com/office/powerpoint/2010/main" val="24538271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6" descr="Photo of Trees Across Mountains · Free Stock Photo">
            <a:extLst>
              <a:ext uri="{FF2B5EF4-FFF2-40B4-BE49-F238E27FC236}">
                <a16:creationId xmlns:a16="http://schemas.microsoft.com/office/drawing/2014/main" id="{77BE691C-0B71-F5A0-692D-1A33006DEEB7}"/>
              </a:ext>
            </a:extLst>
          </p:cNvPr>
          <p:cNvPicPr>
            <a:picLocks/>
          </p:cNvPicPr>
          <p:nvPr/>
        </p:nvPicPr>
        <p:blipFill rotWithShape="1">
          <a:blip r:embed="rId3">
            <a:grayscl/>
            <a:alphaModFix amt="20000"/>
            <a:extLst>
              <a:ext uri="{28A0092B-C50C-407E-A947-70E740481C1C}">
                <a14:useLocalDpi xmlns:a14="http://schemas.microsoft.com/office/drawing/2010/main" val="0"/>
              </a:ext>
            </a:extLst>
          </a:blip>
          <a:srcRect l="523" t="16406" r="1213" b="534"/>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 descr="Mastercard Logo, symbol, meaning, history, PNG, brand">
            <a:extLst>
              <a:ext uri="{FF2B5EF4-FFF2-40B4-BE49-F238E27FC236}">
                <a16:creationId xmlns:a16="http://schemas.microsoft.com/office/drawing/2014/main" id="{589C8F16-BB9A-3897-57AF-06BBF027F1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78485" y="-814273"/>
            <a:ext cx="3913107" cy="217647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ECA6A3A4-4F5B-1653-109A-B282A5FE6102}"/>
              </a:ext>
            </a:extLst>
          </p:cNvPr>
          <p:cNvSpPr txBox="1">
            <a:spLocks/>
          </p:cNvSpPr>
          <p:nvPr/>
        </p:nvSpPr>
        <p:spPr>
          <a:xfrm>
            <a:off x="265322" y="11631860"/>
            <a:ext cx="3906982" cy="1077218"/>
          </a:xfrm>
          <a:prstGeom prst="rect">
            <a:avLst/>
          </a:prstGeom>
          <a:noFill/>
        </p:spPr>
        <p:txBody>
          <a:bodyPr wrap="square" rtlCol="0">
            <a:spAutoFit/>
          </a:bodyPr>
          <a:lstStyle/>
          <a:p>
            <a:r>
              <a:rPr lang="en-US" sz="3200" dirty="0" err="1">
                <a:latin typeface="Agency FB" panose="020B0503020202020204" pitchFamily="34" charset="0"/>
                <a:cs typeface="72 Light" panose="020B0303030000000003" pitchFamily="34" charset="0"/>
              </a:rPr>
              <a:t>Metrcs</a:t>
            </a:r>
            <a:endParaRPr lang="en-US" sz="3200" dirty="0">
              <a:latin typeface="Agency FB" panose="020B0503020202020204" pitchFamily="34" charset="0"/>
              <a:cs typeface="72 Light" panose="020B0303030000000003" pitchFamily="34" charset="0"/>
            </a:endParaRPr>
          </a:p>
          <a:p>
            <a:endParaRPr lang="en-US" sz="3200" dirty="0"/>
          </a:p>
        </p:txBody>
      </p:sp>
      <p:cxnSp>
        <p:nvCxnSpPr>
          <p:cNvPr id="12" name="Straight Connector 11">
            <a:extLst>
              <a:ext uri="{FF2B5EF4-FFF2-40B4-BE49-F238E27FC236}">
                <a16:creationId xmlns:a16="http://schemas.microsoft.com/office/drawing/2014/main" id="{2F32AAE8-3571-8E58-3447-60AC30334F66}"/>
              </a:ext>
            </a:extLst>
          </p:cNvPr>
          <p:cNvCxnSpPr>
            <a:cxnSpLocks/>
          </p:cNvCxnSpPr>
          <p:nvPr/>
        </p:nvCxnSpPr>
        <p:spPr>
          <a:xfrm flipH="1">
            <a:off x="0" y="903685"/>
            <a:ext cx="121920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aphicFrame>
        <p:nvGraphicFramePr>
          <p:cNvPr id="21" name="Diagram 20">
            <a:extLst>
              <a:ext uri="{FF2B5EF4-FFF2-40B4-BE49-F238E27FC236}">
                <a16:creationId xmlns:a16="http://schemas.microsoft.com/office/drawing/2014/main" id="{30E045CE-9EC9-ACCE-7D5F-DB38A91B25E1}"/>
              </a:ext>
            </a:extLst>
          </p:cNvPr>
          <p:cNvGraphicFramePr/>
          <p:nvPr>
            <p:extLst>
              <p:ext uri="{D42A27DB-BD31-4B8C-83A1-F6EECF244321}">
                <p14:modId xmlns:p14="http://schemas.microsoft.com/office/powerpoint/2010/main" val="2005820189"/>
              </p:ext>
            </p:extLst>
          </p:nvPr>
        </p:nvGraphicFramePr>
        <p:xfrm>
          <a:off x="1943338" y="9554506"/>
          <a:ext cx="10058501" cy="523015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2" name="TextBox 21">
            <a:extLst>
              <a:ext uri="{FF2B5EF4-FFF2-40B4-BE49-F238E27FC236}">
                <a16:creationId xmlns:a16="http://schemas.microsoft.com/office/drawing/2014/main" id="{E46658C0-E9FC-9CDF-D0FA-5FFAED4CAB2A}"/>
              </a:ext>
            </a:extLst>
          </p:cNvPr>
          <p:cNvSpPr txBox="1">
            <a:spLocks/>
          </p:cNvSpPr>
          <p:nvPr/>
        </p:nvSpPr>
        <p:spPr>
          <a:xfrm>
            <a:off x="4393011" y="11447194"/>
            <a:ext cx="1820260" cy="369332"/>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sz="1800" dirty="0"/>
              <a:t>Price P.S.</a:t>
            </a:r>
          </a:p>
        </p:txBody>
      </p:sp>
      <p:sp>
        <p:nvSpPr>
          <p:cNvPr id="23" name="TextBox 22">
            <a:extLst>
              <a:ext uri="{FF2B5EF4-FFF2-40B4-BE49-F238E27FC236}">
                <a16:creationId xmlns:a16="http://schemas.microsoft.com/office/drawing/2014/main" id="{EBBFC61B-B4AA-202A-5C53-39DB325CE25D}"/>
              </a:ext>
            </a:extLst>
          </p:cNvPr>
          <p:cNvSpPr txBox="1">
            <a:spLocks/>
          </p:cNvSpPr>
          <p:nvPr/>
        </p:nvSpPr>
        <p:spPr>
          <a:xfrm>
            <a:off x="2375490" y="11462583"/>
            <a:ext cx="1820260" cy="369332"/>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sz="1800" dirty="0"/>
              <a:t>Mrkt Cap</a:t>
            </a:r>
          </a:p>
        </p:txBody>
      </p:sp>
      <p:sp>
        <p:nvSpPr>
          <p:cNvPr id="24" name="TextBox 23">
            <a:extLst>
              <a:ext uri="{FF2B5EF4-FFF2-40B4-BE49-F238E27FC236}">
                <a16:creationId xmlns:a16="http://schemas.microsoft.com/office/drawing/2014/main" id="{1D741E02-441A-89E9-6343-6BEB4AA796B6}"/>
              </a:ext>
            </a:extLst>
          </p:cNvPr>
          <p:cNvSpPr txBox="1">
            <a:spLocks/>
          </p:cNvSpPr>
          <p:nvPr/>
        </p:nvSpPr>
        <p:spPr>
          <a:xfrm>
            <a:off x="6571911" y="11431805"/>
            <a:ext cx="1820260" cy="400110"/>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dirty="0"/>
              <a:t>Beta</a:t>
            </a:r>
          </a:p>
        </p:txBody>
      </p:sp>
      <p:sp>
        <p:nvSpPr>
          <p:cNvPr id="25" name="TextBox 24">
            <a:extLst>
              <a:ext uri="{FF2B5EF4-FFF2-40B4-BE49-F238E27FC236}">
                <a16:creationId xmlns:a16="http://schemas.microsoft.com/office/drawing/2014/main" id="{2D41FE11-CF15-9E67-73F7-79548F3CEA05}"/>
              </a:ext>
            </a:extLst>
          </p:cNvPr>
          <p:cNvSpPr txBox="1">
            <a:spLocks/>
          </p:cNvSpPr>
          <p:nvPr/>
        </p:nvSpPr>
        <p:spPr>
          <a:xfrm>
            <a:off x="8326579" y="11447194"/>
            <a:ext cx="1820260" cy="369332"/>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sz="1800" dirty="0"/>
              <a:t>Avg Volume</a:t>
            </a:r>
          </a:p>
        </p:txBody>
      </p:sp>
      <p:sp>
        <p:nvSpPr>
          <p:cNvPr id="27" name="TextBox 26">
            <a:extLst>
              <a:ext uri="{FF2B5EF4-FFF2-40B4-BE49-F238E27FC236}">
                <a16:creationId xmlns:a16="http://schemas.microsoft.com/office/drawing/2014/main" id="{1E5864F6-67B0-55FD-A5BE-8D812A8D3B25}"/>
              </a:ext>
            </a:extLst>
          </p:cNvPr>
          <p:cNvSpPr txBox="1">
            <a:spLocks/>
          </p:cNvSpPr>
          <p:nvPr/>
        </p:nvSpPr>
        <p:spPr>
          <a:xfrm>
            <a:off x="10360899" y="11429115"/>
            <a:ext cx="1820260" cy="369332"/>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sz="1800" dirty="0"/>
              <a:t>Q1 Earnings</a:t>
            </a:r>
          </a:p>
        </p:txBody>
      </p:sp>
      <p:pic>
        <p:nvPicPr>
          <p:cNvPr id="35" name="Picture 2" descr="BlackRock Logo and symbol, meaning, history, PNG">
            <a:extLst>
              <a:ext uri="{FF2B5EF4-FFF2-40B4-BE49-F238E27FC236}">
                <a16:creationId xmlns:a16="http://schemas.microsoft.com/office/drawing/2014/main" id="{446479F6-1980-DD5A-B204-06EE938B359E}"/>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29133"/>
          <a:stretch>
            <a:fillRect/>
          </a:stretch>
        </p:blipFill>
        <p:spPr bwMode="auto">
          <a:xfrm>
            <a:off x="72956" y="-90982"/>
            <a:ext cx="4643876" cy="192448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Chart 1">
            <a:extLst>
              <a:ext uri="{FF2B5EF4-FFF2-40B4-BE49-F238E27FC236}">
                <a16:creationId xmlns:a16="http://schemas.microsoft.com/office/drawing/2014/main" id="{699BE4E1-262C-B81B-061F-F9982C126365}"/>
              </a:ext>
            </a:extLst>
          </p:cNvPr>
          <p:cNvGraphicFramePr>
            <a:graphicFrameLocks/>
          </p:cNvGraphicFramePr>
          <p:nvPr>
            <p:extLst>
              <p:ext uri="{D42A27DB-BD31-4B8C-83A1-F6EECF244321}">
                <p14:modId xmlns:p14="http://schemas.microsoft.com/office/powerpoint/2010/main" val="1154795986"/>
              </p:ext>
            </p:extLst>
          </p:nvPr>
        </p:nvGraphicFramePr>
        <p:xfrm>
          <a:off x="6332561" y="2911804"/>
          <a:ext cx="6232150" cy="3838755"/>
        </p:xfrm>
        <a:graphic>
          <a:graphicData uri="http://schemas.openxmlformats.org/drawingml/2006/chart">
            <c:chart xmlns:c="http://schemas.openxmlformats.org/drawingml/2006/chart" xmlns:r="http://schemas.openxmlformats.org/officeDocument/2006/relationships" r:id="rId11"/>
          </a:graphicData>
        </a:graphic>
      </p:graphicFrame>
      <p:sp>
        <p:nvSpPr>
          <p:cNvPr id="8" name="TextBox 7">
            <a:extLst>
              <a:ext uri="{FF2B5EF4-FFF2-40B4-BE49-F238E27FC236}">
                <a16:creationId xmlns:a16="http://schemas.microsoft.com/office/drawing/2014/main" id="{07AEF8C1-A289-D6AF-367C-C1454728DAEA}"/>
              </a:ext>
            </a:extLst>
          </p:cNvPr>
          <p:cNvSpPr txBox="1"/>
          <p:nvPr/>
        </p:nvSpPr>
        <p:spPr>
          <a:xfrm>
            <a:off x="259945" y="3361954"/>
            <a:ext cx="6093882" cy="3093154"/>
          </a:xfrm>
          <a:prstGeom prst="rect">
            <a:avLst/>
          </a:prstGeom>
          <a:noFill/>
          <a:ln w="19050">
            <a:solidFill>
              <a:schemeClr val="tx1"/>
            </a:solidFill>
            <a:prstDash val="sysDot"/>
          </a:ln>
        </p:spPr>
        <p:txBody>
          <a:bodyPr wrap="square">
            <a:spAutoFit/>
          </a:bodyPr>
          <a:lstStyle/>
          <a:p>
            <a:r>
              <a:rPr lang="en-US" sz="1300" b="1" dirty="0">
                <a:latin typeface="Arial" panose="020B0604020202020204" pitchFamily="34" charset="0"/>
                <a:cs typeface="Arial" panose="020B0604020202020204" pitchFamily="34" charset="0"/>
              </a:rPr>
              <a:t>Investment Advisory, Administration Fees &amp; Securities Lending (79%)</a:t>
            </a:r>
            <a:br>
              <a:rPr lang="en-US" sz="1300" dirty="0">
                <a:latin typeface="Arial" panose="020B0604020202020204" pitchFamily="34" charset="0"/>
                <a:cs typeface="Arial" panose="020B0604020202020204" pitchFamily="34" charset="0"/>
              </a:rPr>
            </a:br>
            <a:r>
              <a:rPr lang="en-US" sz="1300" dirty="0">
                <a:latin typeface="Arial" panose="020B0604020202020204" pitchFamily="34" charset="0"/>
                <a:cs typeface="Arial" panose="020B0604020202020204" pitchFamily="34" charset="0"/>
              </a:rPr>
              <a:t>BlackRock’s main revenue source, earned as a percentage of assets under management across funds and ETFs; revenue grows with market performance and investor inflows, and includes income from lending securities.</a:t>
            </a:r>
          </a:p>
          <a:p>
            <a:r>
              <a:rPr lang="en-US" sz="1300" b="1" dirty="0">
                <a:latin typeface="Arial" panose="020B0604020202020204" pitchFamily="34" charset="0"/>
                <a:cs typeface="Arial" panose="020B0604020202020204" pitchFamily="34" charset="0"/>
              </a:rPr>
              <a:t>Investment Advisory Performance Fees (6%)</a:t>
            </a:r>
            <a:br>
              <a:rPr lang="en-US" sz="1300" dirty="0">
                <a:latin typeface="Arial" panose="020B0604020202020204" pitchFamily="34" charset="0"/>
                <a:cs typeface="Arial" panose="020B0604020202020204" pitchFamily="34" charset="0"/>
              </a:rPr>
            </a:br>
            <a:r>
              <a:rPr lang="en-US" sz="1300" dirty="0">
                <a:latin typeface="Arial" panose="020B0604020202020204" pitchFamily="34" charset="0"/>
                <a:cs typeface="Arial" panose="020B0604020202020204" pitchFamily="34" charset="0"/>
              </a:rPr>
              <a:t>Fees earned when certain funds outperform benchmarks, meaning revenue depends on investment performance and is less consistent.</a:t>
            </a:r>
          </a:p>
          <a:p>
            <a:r>
              <a:rPr lang="en-US" sz="1300" b="1" dirty="0">
                <a:latin typeface="Arial" panose="020B0604020202020204" pitchFamily="34" charset="0"/>
                <a:cs typeface="Arial" panose="020B0604020202020204" pitchFamily="34" charset="0"/>
              </a:rPr>
              <a:t>BlackRock Solutions &amp; Advisory (8%)</a:t>
            </a:r>
            <a:br>
              <a:rPr lang="en-US" sz="1300" dirty="0">
                <a:latin typeface="Arial" panose="020B0604020202020204" pitchFamily="34" charset="0"/>
                <a:cs typeface="Arial" panose="020B0604020202020204" pitchFamily="34" charset="0"/>
              </a:rPr>
            </a:br>
            <a:r>
              <a:rPr lang="en-US" sz="1300" dirty="0">
                <a:latin typeface="Arial" panose="020B0604020202020204" pitchFamily="34" charset="0"/>
                <a:cs typeface="Arial" panose="020B0604020202020204" pitchFamily="34" charset="0"/>
              </a:rPr>
              <a:t>Revenue from Aladdin and advisory services, providing portfolio analytics to institutions; high-margin and more stable than asset-based fees.</a:t>
            </a:r>
          </a:p>
          <a:p>
            <a:r>
              <a:rPr lang="en-US" sz="1300" b="1" dirty="0">
                <a:latin typeface="Arial" panose="020B0604020202020204" pitchFamily="34" charset="0"/>
                <a:cs typeface="Arial" panose="020B0604020202020204" pitchFamily="34" charset="0"/>
              </a:rPr>
              <a:t>Distribution Fees (6%)</a:t>
            </a:r>
            <a:br>
              <a:rPr lang="en-US" sz="1300" dirty="0">
                <a:latin typeface="Arial" panose="020B0604020202020204" pitchFamily="34" charset="0"/>
                <a:cs typeface="Arial" panose="020B0604020202020204" pitchFamily="34" charset="0"/>
              </a:rPr>
            </a:br>
            <a:r>
              <a:rPr lang="en-US" sz="1300" dirty="0">
                <a:latin typeface="Arial" panose="020B0604020202020204" pitchFamily="34" charset="0"/>
                <a:cs typeface="Arial" panose="020B0604020202020204" pitchFamily="34" charset="0"/>
              </a:rPr>
              <a:t>Fees tied to distributing BlackRock’s products through brokers and advisors, supporting access to a wide investor base.</a:t>
            </a:r>
          </a:p>
          <a:p>
            <a:r>
              <a:rPr lang="en-US" sz="1300" b="1" dirty="0">
                <a:latin typeface="Arial" panose="020B0604020202020204" pitchFamily="34" charset="0"/>
                <a:cs typeface="Arial" panose="020B0604020202020204" pitchFamily="34" charset="0"/>
              </a:rPr>
              <a:t>Other Revenue (1%)</a:t>
            </a:r>
            <a:br>
              <a:rPr lang="en-US" sz="1300" dirty="0">
                <a:latin typeface="Arial" panose="020B0604020202020204" pitchFamily="34" charset="0"/>
                <a:cs typeface="Arial" panose="020B0604020202020204" pitchFamily="34" charset="0"/>
              </a:rPr>
            </a:br>
            <a:r>
              <a:rPr lang="en-US" sz="1300" dirty="0">
                <a:latin typeface="Arial" panose="020B0604020202020204" pitchFamily="34" charset="0"/>
                <a:cs typeface="Arial" panose="020B0604020202020204" pitchFamily="34" charset="0"/>
              </a:rPr>
              <a:t>Minor income from miscellaneous sources that are not core to the business.</a:t>
            </a:r>
          </a:p>
        </p:txBody>
      </p:sp>
      <p:pic>
        <p:nvPicPr>
          <p:cNvPr id="15" name="Graphic 14">
            <a:extLst>
              <a:ext uri="{FF2B5EF4-FFF2-40B4-BE49-F238E27FC236}">
                <a16:creationId xmlns:a16="http://schemas.microsoft.com/office/drawing/2014/main" id="{8207EAE9-F37A-0188-70E6-83F8BF99C99C}"/>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9692691" y="497452"/>
            <a:ext cx="3156675" cy="638725"/>
          </a:xfrm>
          <a:prstGeom prst="rect">
            <a:avLst/>
          </a:prstGeom>
        </p:spPr>
      </p:pic>
      <p:sp>
        <p:nvSpPr>
          <p:cNvPr id="19" name="TextBox 18">
            <a:extLst>
              <a:ext uri="{FF2B5EF4-FFF2-40B4-BE49-F238E27FC236}">
                <a16:creationId xmlns:a16="http://schemas.microsoft.com/office/drawing/2014/main" id="{4484B797-5A96-B17D-AF26-2B3389F232D1}"/>
              </a:ext>
            </a:extLst>
          </p:cNvPr>
          <p:cNvSpPr txBox="1"/>
          <p:nvPr/>
        </p:nvSpPr>
        <p:spPr>
          <a:xfrm>
            <a:off x="6583546" y="1475457"/>
            <a:ext cx="5311844" cy="1169551"/>
          </a:xfrm>
          <a:prstGeom prst="rect">
            <a:avLst/>
          </a:prstGeom>
          <a:noFill/>
          <a:ln w="19050">
            <a:solidFill>
              <a:sysClr val="windowText" lastClr="000000"/>
            </a:solidFill>
            <a:prstDash val="sysDot"/>
          </a:ln>
        </p:spPr>
        <p:txBody>
          <a:bodyPr wrap="square">
            <a:spAutoFit/>
          </a:bodyPr>
          <a:lstStyle/>
          <a:p>
            <a:pPr algn="ctr"/>
            <a:r>
              <a:rPr lang="en-US" sz="1400" b="1" dirty="0">
                <a:latin typeface="Arial" panose="020B0604020202020204" pitchFamily="34" charset="0"/>
                <a:cs typeface="Arial" panose="020B0604020202020204" pitchFamily="34" charset="0"/>
              </a:rPr>
              <a:t>BlackRock</a:t>
            </a:r>
            <a:r>
              <a:rPr lang="en-US" sz="1400" dirty="0">
                <a:latin typeface="Arial" panose="020B0604020202020204" pitchFamily="34" charset="0"/>
                <a:cs typeface="Arial" panose="020B0604020202020204" pitchFamily="34" charset="0"/>
              </a:rPr>
              <a:t> is the world’s largest asset manager, serving institutions and individuals by allocating capital across global financial markets. The firm offers a broad range of investment products, including ETFs, mutual funds, and alternative strategies, as well as a software product used for PM.</a:t>
            </a:r>
            <a:endParaRPr lang="en-US" sz="1400" b="1" dirty="0">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69C58261-CA91-DD11-322D-78689B075403}"/>
              </a:ext>
            </a:extLst>
          </p:cNvPr>
          <p:cNvSpPr/>
          <p:nvPr/>
        </p:nvSpPr>
        <p:spPr>
          <a:xfrm>
            <a:off x="-300967" y="9244847"/>
            <a:ext cx="12492967" cy="1818086"/>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DA4F484E-5ADC-670D-799C-8650F31CB2EE}"/>
              </a:ext>
            </a:extLst>
          </p:cNvPr>
          <p:cNvSpPr txBox="1">
            <a:spLocks/>
          </p:cNvSpPr>
          <p:nvPr/>
        </p:nvSpPr>
        <p:spPr>
          <a:xfrm>
            <a:off x="38538" y="9757051"/>
            <a:ext cx="3906982" cy="1077218"/>
          </a:xfrm>
          <a:prstGeom prst="rect">
            <a:avLst/>
          </a:prstGeom>
          <a:noFill/>
        </p:spPr>
        <p:txBody>
          <a:bodyPr wrap="square" rtlCol="0">
            <a:spAutoFit/>
          </a:bodyPr>
          <a:lstStyle/>
          <a:p>
            <a:r>
              <a:rPr lang="en-US" sz="3200" dirty="0">
                <a:latin typeface="Agency FB" panose="020B0503020202020204" pitchFamily="34" charset="0"/>
                <a:cs typeface="72 Light" panose="020B0303030000000003" pitchFamily="34" charset="0"/>
              </a:rPr>
              <a:t>Metrics</a:t>
            </a:r>
          </a:p>
          <a:p>
            <a:endParaRPr lang="en-US" sz="3200" dirty="0"/>
          </a:p>
        </p:txBody>
      </p:sp>
      <p:graphicFrame>
        <p:nvGraphicFramePr>
          <p:cNvPr id="13" name="Diagram 12">
            <a:extLst>
              <a:ext uri="{FF2B5EF4-FFF2-40B4-BE49-F238E27FC236}">
                <a16:creationId xmlns:a16="http://schemas.microsoft.com/office/drawing/2014/main" id="{688E5BF7-6572-4301-AEEE-BDF36E84D5A0}"/>
              </a:ext>
            </a:extLst>
          </p:cNvPr>
          <p:cNvGraphicFramePr/>
          <p:nvPr>
            <p:extLst>
              <p:ext uri="{D42A27DB-BD31-4B8C-83A1-F6EECF244321}">
                <p14:modId xmlns:p14="http://schemas.microsoft.com/office/powerpoint/2010/main" val="4173197430"/>
              </p:ext>
            </p:extLst>
          </p:nvPr>
        </p:nvGraphicFramePr>
        <p:xfrm>
          <a:off x="1716554" y="7761685"/>
          <a:ext cx="10058501" cy="5230159"/>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pic>
        <p:nvPicPr>
          <p:cNvPr id="14" name="Graphic 13">
            <a:extLst>
              <a:ext uri="{FF2B5EF4-FFF2-40B4-BE49-F238E27FC236}">
                <a16:creationId xmlns:a16="http://schemas.microsoft.com/office/drawing/2014/main" id="{E8FBC8CC-B521-21E4-55F4-18119714D8F3}"/>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207731" y="10295660"/>
            <a:ext cx="1000125" cy="19050"/>
          </a:xfrm>
          <a:prstGeom prst="rect">
            <a:avLst/>
          </a:prstGeom>
        </p:spPr>
      </p:pic>
      <p:sp>
        <p:nvSpPr>
          <p:cNvPr id="16" name="TextBox 15">
            <a:extLst>
              <a:ext uri="{FF2B5EF4-FFF2-40B4-BE49-F238E27FC236}">
                <a16:creationId xmlns:a16="http://schemas.microsoft.com/office/drawing/2014/main" id="{E18294BA-33AA-EB7E-1F45-040209B246E1}"/>
              </a:ext>
            </a:extLst>
          </p:cNvPr>
          <p:cNvSpPr txBox="1">
            <a:spLocks/>
          </p:cNvSpPr>
          <p:nvPr/>
        </p:nvSpPr>
        <p:spPr>
          <a:xfrm>
            <a:off x="4276382" y="9572385"/>
            <a:ext cx="1820260" cy="369332"/>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sz="1800" dirty="0"/>
              <a:t>Price P.S.</a:t>
            </a:r>
          </a:p>
        </p:txBody>
      </p:sp>
      <p:sp>
        <p:nvSpPr>
          <p:cNvPr id="18" name="TextBox 17">
            <a:extLst>
              <a:ext uri="{FF2B5EF4-FFF2-40B4-BE49-F238E27FC236}">
                <a16:creationId xmlns:a16="http://schemas.microsoft.com/office/drawing/2014/main" id="{48D6A334-4A4D-7A7D-3EEB-0216AD2367CF}"/>
              </a:ext>
            </a:extLst>
          </p:cNvPr>
          <p:cNvSpPr txBox="1">
            <a:spLocks/>
          </p:cNvSpPr>
          <p:nvPr/>
        </p:nvSpPr>
        <p:spPr>
          <a:xfrm>
            <a:off x="2258861" y="9572385"/>
            <a:ext cx="1820260" cy="369332"/>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sz="1800" dirty="0"/>
              <a:t>Mrkt Cap</a:t>
            </a:r>
          </a:p>
        </p:txBody>
      </p:sp>
      <p:sp>
        <p:nvSpPr>
          <p:cNvPr id="20" name="TextBox 19">
            <a:extLst>
              <a:ext uri="{FF2B5EF4-FFF2-40B4-BE49-F238E27FC236}">
                <a16:creationId xmlns:a16="http://schemas.microsoft.com/office/drawing/2014/main" id="{78E7A921-4996-0C9D-5ED5-E8F72A39D603}"/>
              </a:ext>
            </a:extLst>
          </p:cNvPr>
          <p:cNvSpPr txBox="1">
            <a:spLocks/>
          </p:cNvSpPr>
          <p:nvPr/>
        </p:nvSpPr>
        <p:spPr>
          <a:xfrm>
            <a:off x="6455282" y="9541607"/>
            <a:ext cx="1820260" cy="400110"/>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dirty="0"/>
              <a:t>Beta</a:t>
            </a:r>
          </a:p>
        </p:txBody>
      </p:sp>
      <p:sp>
        <p:nvSpPr>
          <p:cNvPr id="26" name="TextBox 25">
            <a:extLst>
              <a:ext uri="{FF2B5EF4-FFF2-40B4-BE49-F238E27FC236}">
                <a16:creationId xmlns:a16="http://schemas.microsoft.com/office/drawing/2014/main" id="{27E5635D-EAA8-B423-6C8A-233208DD898E}"/>
              </a:ext>
            </a:extLst>
          </p:cNvPr>
          <p:cNvSpPr txBox="1">
            <a:spLocks/>
          </p:cNvSpPr>
          <p:nvPr/>
        </p:nvSpPr>
        <p:spPr>
          <a:xfrm>
            <a:off x="8472803" y="9539404"/>
            <a:ext cx="1820260" cy="400110"/>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dirty="0"/>
              <a:t>P/E</a:t>
            </a:r>
          </a:p>
        </p:txBody>
      </p:sp>
      <p:sp>
        <p:nvSpPr>
          <p:cNvPr id="28" name="TextBox 27">
            <a:extLst>
              <a:ext uri="{FF2B5EF4-FFF2-40B4-BE49-F238E27FC236}">
                <a16:creationId xmlns:a16="http://schemas.microsoft.com/office/drawing/2014/main" id="{53D31447-319E-FC29-24C3-F2CAC3DB5D9A}"/>
              </a:ext>
            </a:extLst>
          </p:cNvPr>
          <p:cNvSpPr txBox="1">
            <a:spLocks/>
          </p:cNvSpPr>
          <p:nvPr/>
        </p:nvSpPr>
        <p:spPr>
          <a:xfrm>
            <a:off x="10238509" y="9572385"/>
            <a:ext cx="1820260" cy="369332"/>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sz="1800" dirty="0"/>
              <a:t>Q1 Earnings</a:t>
            </a:r>
          </a:p>
        </p:txBody>
      </p:sp>
      <p:graphicFrame>
        <p:nvGraphicFramePr>
          <p:cNvPr id="30" name="Chart 29">
            <a:extLst>
              <a:ext uri="{FF2B5EF4-FFF2-40B4-BE49-F238E27FC236}">
                <a16:creationId xmlns:a16="http://schemas.microsoft.com/office/drawing/2014/main" id="{E519F1DE-774C-3D53-8AFC-D1120C72CC1C}"/>
              </a:ext>
            </a:extLst>
          </p:cNvPr>
          <p:cNvGraphicFramePr>
            <a:graphicFrameLocks/>
          </p:cNvGraphicFramePr>
          <p:nvPr>
            <p:extLst>
              <p:ext uri="{D42A27DB-BD31-4B8C-83A1-F6EECF244321}">
                <p14:modId xmlns:p14="http://schemas.microsoft.com/office/powerpoint/2010/main" val="2235959340"/>
              </p:ext>
            </p:extLst>
          </p:nvPr>
        </p:nvGraphicFramePr>
        <p:xfrm>
          <a:off x="301361" y="994668"/>
          <a:ext cx="6035950" cy="2344102"/>
        </p:xfrm>
        <a:graphic>
          <a:graphicData uri="http://schemas.openxmlformats.org/drawingml/2006/chart">
            <c:chart xmlns:c="http://schemas.openxmlformats.org/drawingml/2006/chart" xmlns:r="http://schemas.openxmlformats.org/officeDocument/2006/relationships" r:id="rId19"/>
          </a:graphicData>
        </a:graphic>
      </p:graphicFrame>
    </p:spTree>
    <p:extLst>
      <p:ext uri="{BB962C8B-B14F-4D97-AF65-F5344CB8AC3E}">
        <p14:creationId xmlns:p14="http://schemas.microsoft.com/office/powerpoint/2010/main" val="30495464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C9A46-967D-9FC0-3FE8-34060C970470}"/>
            </a:ext>
          </a:extLst>
        </p:cNvPr>
        <p:cNvGrpSpPr/>
        <p:nvPr/>
      </p:nvGrpSpPr>
      <p:grpSpPr>
        <a:xfrm>
          <a:off x="0" y="0"/>
          <a:ext cx="0" cy="0"/>
          <a:chOff x="0" y="0"/>
          <a:chExt cx="0" cy="0"/>
        </a:xfrm>
      </p:grpSpPr>
      <p:pic>
        <p:nvPicPr>
          <p:cNvPr id="13" name="Picture 6" descr="Photo of Trees Across Mountains · Free Stock Photo">
            <a:extLst>
              <a:ext uri="{FF2B5EF4-FFF2-40B4-BE49-F238E27FC236}">
                <a16:creationId xmlns:a16="http://schemas.microsoft.com/office/drawing/2014/main" id="{05DCD8AB-924F-881F-55CE-5A1B6A1C38DB}"/>
              </a:ext>
            </a:extLst>
          </p:cNvPr>
          <p:cNvPicPr>
            <a:picLocks/>
          </p:cNvPicPr>
          <p:nvPr/>
        </p:nvPicPr>
        <p:blipFill rotWithShape="1">
          <a:blip r:embed="rId3">
            <a:grayscl/>
            <a:alphaModFix amt="20000"/>
            <a:extLst>
              <a:ext uri="{28A0092B-C50C-407E-A947-70E740481C1C}">
                <a14:useLocalDpi xmlns:a14="http://schemas.microsoft.com/office/drawing/2010/main" val="0"/>
              </a:ext>
            </a:extLst>
          </a:blip>
          <a:srcRect l="523" t="16406" r="1213" b="534"/>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293DD44E-AEEB-EB25-9ECB-D652AFFD4B26}"/>
              </a:ext>
            </a:extLst>
          </p:cNvPr>
          <p:cNvPicPr>
            <a:picLocks noChangeAspect="1"/>
          </p:cNvPicPr>
          <p:nvPr/>
        </p:nvPicPr>
        <p:blipFill>
          <a:blip r:embed="rId4"/>
          <a:stretch>
            <a:fillRect/>
          </a:stretch>
        </p:blipFill>
        <p:spPr>
          <a:xfrm>
            <a:off x="7684882" y="903685"/>
            <a:ext cx="18290" cy="5968501"/>
          </a:xfrm>
          <a:prstGeom prst="rect">
            <a:avLst/>
          </a:prstGeom>
        </p:spPr>
      </p:pic>
      <p:sp>
        <p:nvSpPr>
          <p:cNvPr id="4" name="Rectangle 3">
            <a:extLst>
              <a:ext uri="{FF2B5EF4-FFF2-40B4-BE49-F238E27FC236}">
                <a16:creationId xmlns:a16="http://schemas.microsoft.com/office/drawing/2014/main" id="{658A89CD-55EE-A368-5943-7450B8F56662}"/>
              </a:ext>
            </a:extLst>
          </p:cNvPr>
          <p:cNvSpPr/>
          <p:nvPr/>
        </p:nvSpPr>
        <p:spPr>
          <a:xfrm>
            <a:off x="-150484" y="5039914"/>
            <a:ext cx="12492967" cy="1818086"/>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CD6EF25A-D033-BB57-3540-6865157AC06F}"/>
              </a:ext>
            </a:extLst>
          </p:cNvPr>
          <p:cNvSpPr txBox="1"/>
          <p:nvPr/>
        </p:nvSpPr>
        <p:spPr>
          <a:xfrm>
            <a:off x="3040380" y="2787134"/>
            <a:ext cx="6126480" cy="369332"/>
          </a:xfrm>
          <a:prstGeom prst="rect">
            <a:avLst/>
          </a:prstGeom>
          <a:noFill/>
        </p:spPr>
        <p:txBody>
          <a:bodyPr wrap="square">
            <a:spAutoFit/>
          </a:bodyPr>
          <a:lstStyle/>
          <a:p>
            <a:r>
              <a:rPr lang="en-US" b="0" i="0" dirty="0">
                <a:solidFill>
                  <a:srgbClr val="000000"/>
                </a:solidFill>
                <a:effectLst/>
                <a:latin typeface="Times"/>
              </a:rPr>
              <a:t> </a:t>
            </a:r>
            <a:endParaRPr lang="en-US" dirty="0"/>
          </a:p>
        </p:txBody>
      </p:sp>
      <p:pic>
        <p:nvPicPr>
          <p:cNvPr id="17" name="Picture 2" descr="BlackRock Logo and symbol, meaning, history, PNG">
            <a:extLst>
              <a:ext uri="{FF2B5EF4-FFF2-40B4-BE49-F238E27FC236}">
                <a16:creationId xmlns:a16="http://schemas.microsoft.com/office/drawing/2014/main" id="{43625192-5BF6-A1AD-9633-60750F86A1B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9133"/>
          <a:stretch>
            <a:fillRect/>
          </a:stretch>
        </p:blipFill>
        <p:spPr bwMode="auto">
          <a:xfrm>
            <a:off x="72956" y="-90982"/>
            <a:ext cx="4643876" cy="1924487"/>
          </a:xfrm>
          <a:prstGeom prst="rect">
            <a:avLst/>
          </a:prstGeom>
          <a:noFill/>
          <a:extLst>
            <a:ext uri="{909E8E84-426E-40DD-AFC4-6F175D3DCCD1}">
              <a14:hiddenFill xmlns:a14="http://schemas.microsoft.com/office/drawing/2010/main">
                <a:solidFill>
                  <a:srgbClr val="FFFFFF"/>
                </a:solidFill>
              </a14:hiddenFill>
            </a:ext>
          </a:extLst>
        </p:spPr>
      </p:pic>
      <p:cxnSp>
        <p:nvCxnSpPr>
          <p:cNvPr id="21" name="Straight Connector 20">
            <a:extLst>
              <a:ext uri="{FF2B5EF4-FFF2-40B4-BE49-F238E27FC236}">
                <a16:creationId xmlns:a16="http://schemas.microsoft.com/office/drawing/2014/main" id="{5810265B-5F27-A57B-3E89-52F4CACCE1C8}"/>
              </a:ext>
            </a:extLst>
          </p:cNvPr>
          <p:cNvCxnSpPr>
            <a:cxnSpLocks/>
          </p:cNvCxnSpPr>
          <p:nvPr/>
        </p:nvCxnSpPr>
        <p:spPr>
          <a:xfrm flipH="1">
            <a:off x="0" y="903685"/>
            <a:ext cx="121920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82E285F1-041B-AB19-72C0-D3EE60DAC8CB}"/>
              </a:ext>
            </a:extLst>
          </p:cNvPr>
          <p:cNvSpPr txBox="1"/>
          <p:nvPr/>
        </p:nvSpPr>
        <p:spPr>
          <a:xfrm>
            <a:off x="7986571" y="1093671"/>
            <a:ext cx="4072198" cy="3713324"/>
          </a:xfrm>
          <a:prstGeom prst="rect">
            <a:avLst/>
          </a:prstGeom>
          <a:noFill/>
          <a:ln w="19050">
            <a:solidFill>
              <a:schemeClr val="tx1"/>
            </a:solidFill>
            <a:prstDash val="sysDot"/>
          </a:ln>
        </p:spPr>
        <p:txBody>
          <a:bodyPr wrap="square">
            <a:spAutoFit/>
          </a:bodyPr>
          <a:lstStyle/>
          <a:p>
            <a:pPr algn="ctr"/>
            <a:r>
              <a:rPr lang="en-US" sz="1600" b="1" dirty="0">
                <a:latin typeface="Arial" panose="020B0604020202020204" pitchFamily="34" charset="0"/>
                <a:cs typeface="Arial" panose="020B0604020202020204" pitchFamily="34" charset="0"/>
              </a:rPr>
              <a:t>Key Events</a:t>
            </a:r>
          </a:p>
          <a:p>
            <a:pPr>
              <a:buNone/>
            </a:pPr>
            <a:endParaRPr lang="en-US" sz="1290" b="1" dirty="0">
              <a:latin typeface="Arial" panose="020B0604020202020204" pitchFamily="34" charset="0"/>
              <a:cs typeface="Arial" panose="020B0604020202020204" pitchFamily="34" charset="0"/>
            </a:endParaRPr>
          </a:p>
          <a:p>
            <a:pPr>
              <a:buNone/>
            </a:pPr>
            <a:r>
              <a:rPr lang="en-US" sz="1290" b="1" dirty="0">
                <a:latin typeface="Arial" panose="020B0604020202020204" pitchFamily="34" charset="0"/>
                <a:cs typeface="Arial" panose="020B0604020202020204" pitchFamily="34" charset="0"/>
              </a:rPr>
              <a:t>Jan 12, 2024:Q4 Earnings &amp; Strong Inflows</a:t>
            </a:r>
            <a:br>
              <a:rPr lang="en-US" sz="1290" dirty="0">
                <a:latin typeface="Arial" panose="020B0604020202020204" pitchFamily="34" charset="0"/>
                <a:cs typeface="Arial" panose="020B0604020202020204" pitchFamily="34" charset="0"/>
              </a:rPr>
            </a:br>
            <a:r>
              <a:rPr lang="en-US" sz="1290" dirty="0">
                <a:latin typeface="Arial" panose="020B0604020202020204" pitchFamily="34" charset="0"/>
                <a:cs typeface="Arial" panose="020B0604020202020204" pitchFamily="34" charset="0"/>
              </a:rPr>
              <a:t>Strong results driven by ETF inflows and higher AUM, reinforcing BlackRock’s scale and market leadership.</a:t>
            </a:r>
            <a:br>
              <a:rPr lang="en-US" sz="1290" dirty="0">
                <a:latin typeface="Arial" panose="020B0604020202020204" pitchFamily="34" charset="0"/>
                <a:cs typeface="Arial" panose="020B0604020202020204" pitchFamily="34" charset="0"/>
              </a:rPr>
            </a:br>
            <a:r>
              <a:rPr lang="en-US" sz="1290" dirty="0">
                <a:latin typeface="Arial" panose="020B0604020202020204" pitchFamily="34" charset="0"/>
                <a:cs typeface="Arial" panose="020B0604020202020204" pitchFamily="34" charset="0"/>
              </a:rPr>
              <a:t>Stock impact: +2 to 3% (positive earnings reaction)</a:t>
            </a:r>
            <a:r>
              <a:rPr lang="en-US" sz="1290" b="1" dirty="0">
                <a:latin typeface="Arial" panose="020B0604020202020204" pitchFamily="34" charset="0"/>
                <a:cs typeface="Arial" panose="020B0604020202020204" pitchFamily="34" charset="0"/>
              </a:rPr>
              <a:t> </a:t>
            </a:r>
          </a:p>
          <a:p>
            <a:pPr>
              <a:buNone/>
            </a:pPr>
            <a:r>
              <a:rPr lang="en-US" sz="1290" b="1" dirty="0">
                <a:latin typeface="Arial" panose="020B0604020202020204" pitchFamily="34" charset="0"/>
                <a:cs typeface="Arial" panose="020B0604020202020204" pitchFamily="34" charset="0"/>
              </a:rPr>
              <a:t>Jan 27 – Feb 10, 2025: Broad Market Selloff</a:t>
            </a:r>
            <a:br>
              <a:rPr lang="en-US" sz="1290" dirty="0">
                <a:latin typeface="Arial" panose="020B0604020202020204" pitchFamily="34" charset="0"/>
                <a:cs typeface="Arial" panose="020B0604020202020204" pitchFamily="34" charset="0"/>
              </a:rPr>
            </a:br>
            <a:r>
              <a:rPr lang="en-US" sz="1290" dirty="0">
                <a:latin typeface="Arial" panose="020B0604020202020204" pitchFamily="34" charset="0"/>
                <a:cs typeface="Arial" panose="020B0604020202020204" pitchFamily="34" charset="0"/>
              </a:rPr>
              <a:t>No company-specific catalyst; decline driven by global equity weakness and AUM sensitivity to falling markets.</a:t>
            </a:r>
            <a:br>
              <a:rPr lang="en-US" sz="1290" dirty="0">
                <a:latin typeface="Arial" panose="020B0604020202020204" pitchFamily="34" charset="0"/>
                <a:cs typeface="Arial" panose="020B0604020202020204" pitchFamily="34" charset="0"/>
              </a:rPr>
            </a:br>
            <a:r>
              <a:rPr lang="en-US" sz="1290" dirty="0">
                <a:latin typeface="Arial" panose="020B0604020202020204" pitchFamily="34" charset="0"/>
                <a:cs typeface="Arial" panose="020B0604020202020204" pitchFamily="34" charset="0"/>
              </a:rPr>
              <a:t>Stock impact: −18 to 20% (sharp macro-driven drawdown)</a:t>
            </a:r>
            <a:endParaRPr lang="en-US" sz="1290" b="1" dirty="0">
              <a:latin typeface="Arial" panose="020B0604020202020204" pitchFamily="34" charset="0"/>
              <a:cs typeface="Arial" panose="020B0604020202020204" pitchFamily="34" charset="0"/>
            </a:endParaRPr>
          </a:p>
          <a:p>
            <a:pPr>
              <a:buNone/>
            </a:pPr>
            <a:r>
              <a:rPr lang="en-US" sz="1290" b="1" dirty="0">
                <a:latin typeface="Arial" panose="020B0604020202020204" pitchFamily="34" charset="0"/>
                <a:cs typeface="Arial" panose="020B0604020202020204" pitchFamily="34" charset="0"/>
              </a:rPr>
              <a:t>Mar 31 – Apr 3, 2025: Failed Rebound</a:t>
            </a:r>
            <a:br>
              <a:rPr lang="en-US" sz="1290" dirty="0">
                <a:latin typeface="Arial" panose="020B0604020202020204" pitchFamily="34" charset="0"/>
                <a:cs typeface="Arial" panose="020B0604020202020204" pitchFamily="34" charset="0"/>
              </a:rPr>
            </a:br>
            <a:r>
              <a:rPr lang="en-US" sz="1290" dirty="0">
                <a:latin typeface="Arial" panose="020B0604020202020204" pitchFamily="34" charset="0"/>
                <a:cs typeface="Arial" panose="020B0604020202020204" pitchFamily="34" charset="0"/>
              </a:rPr>
              <a:t>Short-term bounce driven by oversold conditions and quarter-end flows, followed by renewed selling as macro pressures persisted.</a:t>
            </a:r>
            <a:br>
              <a:rPr lang="en-US" sz="1290" dirty="0">
                <a:latin typeface="Arial" panose="020B0604020202020204" pitchFamily="34" charset="0"/>
                <a:cs typeface="Arial" panose="020B0604020202020204" pitchFamily="34" charset="0"/>
              </a:rPr>
            </a:br>
            <a:r>
              <a:rPr lang="en-US" sz="1290" dirty="0">
                <a:latin typeface="Arial" panose="020B0604020202020204" pitchFamily="34" charset="0"/>
                <a:cs typeface="Arial" panose="020B0604020202020204" pitchFamily="34" charset="0"/>
              </a:rPr>
              <a:t>Stock impact: +2–3% rebound, then −10–12% continuation lower)</a:t>
            </a:r>
          </a:p>
        </p:txBody>
      </p:sp>
      <p:graphicFrame>
        <p:nvGraphicFramePr>
          <p:cNvPr id="3" name="Chart 2">
            <a:extLst>
              <a:ext uri="{FF2B5EF4-FFF2-40B4-BE49-F238E27FC236}">
                <a16:creationId xmlns:a16="http://schemas.microsoft.com/office/drawing/2014/main" id="{3428F399-A312-F426-23EB-174CC02535FA}"/>
              </a:ext>
            </a:extLst>
          </p:cNvPr>
          <p:cNvGraphicFramePr>
            <a:graphicFrameLocks/>
          </p:cNvGraphicFramePr>
          <p:nvPr>
            <p:extLst>
              <p:ext uri="{D42A27DB-BD31-4B8C-83A1-F6EECF244321}">
                <p14:modId xmlns:p14="http://schemas.microsoft.com/office/powerpoint/2010/main" val="3255738366"/>
              </p:ext>
            </p:extLst>
          </p:nvPr>
        </p:nvGraphicFramePr>
        <p:xfrm>
          <a:off x="103551" y="1063887"/>
          <a:ext cx="7371619" cy="383043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6" name="Diagram 5">
            <a:extLst>
              <a:ext uri="{FF2B5EF4-FFF2-40B4-BE49-F238E27FC236}">
                <a16:creationId xmlns:a16="http://schemas.microsoft.com/office/drawing/2014/main" id="{FFA854F1-6277-3233-D890-2E34E97C3C26}"/>
              </a:ext>
            </a:extLst>
          </p:cNvPr>
          <p:cNvGraphicFramePr/>
          <p:nvPr>
            <p:extLst>
              <p:ext uri="{D42A27DB-BD31-4B8C-83A1-F6EECF244321}">
                <p14:modId xmlns:p14="http://schemas.microsoft.com/office/powerpoint/2010/main" val="4112381775"/>
              </p:ext>
            </p:extLst>
          </p:nvPr>
        </p:nvGraphicFramePr>
        <p:xfrm>
          <a:off x="1867037" y="3556752"/>
          <a:ext cx="10058501" cy="523015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7" name="Graphic 6">
            <a:extLst>
              <a:ext uri="{FF2B5EF4-FFF2-40B4-BE49-F238E27FC236}">
                <a16:creationId xmlns:a16="http://schemas.microsoft.com/office/drawing/2014/main" id="{30268FA6-87F2-D5AB-8206-0BD35F96ED54}"/>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266462" y="6070793"/>
            <a:ext cx="1000125" cy="19050"/>
          </a:xfrm>
          <a:prstGeom prst="rect">
            <a:avLst/>
          </a:prstGeom>
        </p:spPr>
      </p:pic>
      <p:sp>
        <p:nvSpPr>
          <p:cNvPr id="8" name="TextBox 7">
            <a:extLst>
              <a:ext uri="{FF2B5EF4-FFF2-40B4-BE49-F238E27FC236}">
                <a16:creationId xmlns:a16="http://schemas.microsoft.com/office/drawing/2014/main" id="{A45DCDA3-BEC0-824C-B948-85EEA97D7424}"/>
              </a:ext>
            </a:extLst>
          </p:cNvPr>
          <p:cNvSpPr txBox="1">
            <a:spLocks/>
          </p:cNvSpPr>
          <p:nvPr/>
        </p:nvSpPr>
        <p:spPr>
          <a:xfrm>
            <a:off x="4293264" y="5464591"/>
            <a:ext cx="1820260" cy="369332"/>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sz="1800" dirty="0"/>
              <a:t>Price P.S.</a:t>
            </a:r>
          </a:p>
        </p:txBody>
      </p:sp>
      <p:sp>
        <p:nvSpPr>
          <p:cNvPr id="9" name="TextBox 8">
            <a:extLst>
              <a:ext uri="{FF2B5EF4-FFF2-40B4-BE49-F238E27FC236}">
                <a16:creationId xmlns:a16="http://schemas.microsoft.com/office/drawing/2014/main" id="{D8C39AD4-DD09-52AE-B2F8-016F4A8AB81A}"/>
              </a:ext>
            </a:extLst>
          </p:cNvPr>
          <p:cNvSpPr txBox="1">
            <a:spLocks/>
          </p:cNvSpPr>
          <p:nvPr/>
        </p:nvSpPr>
        <p:spPr>
          <a:xfrm>
            <a:off x="2275743" y="5464591"/>
            <a:ext cx="1820260" cy="369332"/>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sz="1800" dirty="0"/>
              <a:t>Mrkt Cap</a:t>
            </a:r>
          </a:p>
        </p:txBody>
      </p:sp>
      <p:sp>
        <p:nvSpPr>
          <p:cNvPr id="10" name="TextBox 9">
            <a:extLst>
              <a:ext uri="{FF2B5EF4-FFF2-40B4-BE49-F238E27FC236}">
                <a16:creationId xmlns:a16="http://schemas.microsoft.com/office/drawing/2014/main" id="{541CFA4B-49D8-7B9B-43CF-482AF0B09EEE}"/>
              </a:ext>
            </a:extLst>
          </p:cNvPr>
          <p:cNvSpPr txBox="1">
            <a:spLocks/>
          </p:cNvSpPr>
          <p:nvPr/>
        </p:nvSpPr>
        <p:spPr>
          <a:xfrm>
            <a:off x="6472164" y="5433813"/>
            <a:ext cx="1820260" cy="400110"/>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dirty="0"/>
              <a:t>Beta</a:t>
            </a:r>
          </a:p>
        </p:txBody>
      </p:sp>
      <p:sp>
        <p:nvSpPr>
          <p:cNvPr id="12" name="TextBox 11">
            <a:extLst>
              <a:ext uri="{FF2B5EF4-FFF2-40B4-BE49-F238E27FC236}">
                <a16:creationId xmlns:a16="http://schemas.microsoft.com/office/drawing/2014/main" id="{43097A96-ADA5-E827-A4CB-264AE5446899}"/>
              </a:ext>
            </a:extLst>
          </p:cNvPr>
          <p:cNvSpPr txBox="1">
            <a:spLocks/>
          </p:cNvSpPr>
          <p:nvPr/>
        </p:nvSpPr>
        <p:spPr>
          <a:xfrm>
            <a:off x="8489685" y="5431610"/>
            <a:ext cx="1820260" cy="400110"/>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dirty="0"/>
              <a:t>P/E</a:t>
            </a:r>
          </a:p>
        </p:txBody>
      </p:sp>
      <p:sp>
        <p:nvSpPr>
          <p:cNvPr id="14" name="TextBox 13">
            <a:extLst>
              <a:ext uri="{FF2B5EF4-FFF2-40B4-BE49-F238E27FC236}">
                <a16:creationId xmlns:a16="http://schemas.microsoft.com/office/drawing/2014/main" id="{1C8264FB-0E71-6D18-8122-CE90E8277F9D}"/>
              </a:ext>
            </a:extLst>
          </p:cNvPr>
          <p:cNvSpPr txBox="1">
            <a:spLocks/>
          </p:cNvSpPr>
          <p:nvPr/>
        </p:nvSpPr>
        <p:spPr>
          <a:xfrm>
            <a:off x="10255391" y="5464591"/>
            <a:ext cx="1820260" cy="369332"/>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sz="1800" dirty="0"/>
              <a:t>Q1 Earnings</a:t>
            </a:r>
          </a:p>
        </p:txBody>
      </p:sp>
      <p:sp>
        <p:nvSpPr>
          <p:cNvPr id="11" name="TextBox 10">
            <a:extLst>
              <a:ext uri="{FF2B5EF4-FFF2-40B4-BE49-F238E27FC236}">
                <a16:creationId xmlns:a16="http://schemas.microsoft.com/office/drawing/2014/main" id="{D7012635-73F1-B714-6931-691653911467}"/>
              </a:ext>
            </a:extLst>
          </p:cNvPr>
          <p:cNvSpPr txBox="1">
            <a:spLocks/>
          </p:cNvSpPr>
          <p:nvPr/>
        </p:nvSpPr>
        <p:spPr>
          <a:xfrm>
            <a:off x="189021" y="5552118"/>
            <a:ext cx="3906982" cy="1077218"/>
          </a:xfrm>
          <a:prstGeom prst="rect">
            <a:avLst/>
          </a:prstGeom>
          <a:noFill/>
        </p:spPr>
        <p:txBody>
          <a:bodyPr wrap="square" rtlCol="0">
            <a:spAutoFit/>
          </a:bodyPr>
          <a:lstStyle/>
          <a:p>
            <a:r>
              <a:rPr lang="en-US" sz="3200" dirty="0">
                <a:latin typeface="Agency FB" panose="020B0503020202020204" pitchFamily="34" charset="0"/>
                <a:cs typeface="72 Light" panose="020B0303030000000003" pitchFamily="34" charset="0"/>
              </a:rPr>
              <a:t>Metrics</a:t>
            </a:r>
          </a:p>
          <a:p>
            <a:endParaRPr lang="en-US" sz="3200" dirty="0"/>
          </a:p>
        </p:txBody>
      </p:sp>
      <p:pic>
        <p:nvPicPr>
          <p:cNvPr id="16" name="Graphic 15">
            <a:extLst>
              <a:ext uri="{FF2B5EF4-FFF2-40B4-BE49-F238E27FC236}">
                <a16:creationId xmlns:a16="http://schemas.microsoft.com/office/drawing/2014/main" id="{DAD33AA6-FA75-77DD-50D2-A40A312CF6B8}"/>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9692691" y="497452"/>
            <a:ext cx="3156675" cy="638725"/>
          </a:xfrm>
          <a:prstGeom prst="rect">
            <a:avLst/>
          </a:prstGeom>
        </p:spPr>
      </p:pic>
    </p:spTree>
    <p:extLst>
      <p:ext uri="{BB962C8B-B14F-4D97-AF65-F5344CB8AC3E}">
        <p14:creationId xmlns:p14="http://schemas.microsoft.com/office/powerpoint/2010/main" val="20027647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C229E-1476-242D-B712-9ABD20DA440C}"/>
            </a:ext>
          </a:extLst>
        </p:cNvPr>
        <p:cNvGrpSpPr/>
        <p:nvPr/>
      </p:nvGrpSpPr>
      <p:grpSpPr>
        <a:xfrm>
          <a:off x="0" y="0"/>
          <a:ext cx="0" cy="0"/>
          <a:chOff x="0" y="0"/>
          <a:chExt cx="0" cy="0"/>
        </a:xfrm>
      </p:grpSpPr>
      <p:pic>
        <p:nvPicPr>
          <p:cNvPr id="13" name="Picture 6" descr="Photo of Trees Across Mountains · Free Stock Photo">
            <a:extLst>
              <a:ext uri="{FF2B5EF4-FFF2-40B4-BE49-F238E27FC236}">
                <a16:creationId xmlns:a16="http://schemas.microsoft.com/office/drawing/2014/main" id="{FAC3A583-6A21-D0F3-EDE8-8899ADEBDCF9}"/>
              </a:ext>
            </a:extLst>
          </p:cNvPr>
          <p:cNvPicPr>
            <a:picLocks/>
          </p:cNvPicPr>
          <p:nvPr/>
        </p:nvPicPr>
        <p:blipFill rotWithShape="1">
          <a:blip r:embed="rId3">
            <a:grayscl/>
            <a:alphaModFix amt="20000"/>
            <a:extLst>
              <a:ext uri="{28A0092B-C50C-407E-A947-70E740481C1C}">
                <a14:useLocalDpi xmlns:a14="http://schemas.microsoft.com/office/drawing/2010/main" val="0"/>
              </a:ext>
            </a:extLst>
          </a:blip>
          <a:srcRect l="523" t="16406" r="1213" b="534"/>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BlackRock Logo and symbol, meaning, history, PNG">
            <a:extLst>
              <a:ext uri="{FF2B5EF4-FFF2-40B4-BE49-F238E27FC236}">
                <a16:creationId xmlns:a16="http://schemas.microsoft.com/office/drawing/2014/main" id="{34CF19C9-D08B-1917-6F06-E19F6D440F7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9133"/>
          <a:stretch>
            <a:fillRect/>
          </a:stretch>
        </p:blipFill>
        <p:spPr bwMode="auto">
          <a:xfrm>
            <a:off x="72956" y="-90982"/>
            <a:ext cx="4643876" cy="1924487"/>
          </a:xfrm>
          <a:prstGeom prst="rect">
            <a:avLst/>
          </a:prstGeom>
          <a:noFill/>
          <a:extLst>
            <a:ext uri="{909E8E84-426E-40DD-AFC4-6F175D3DCCD1}">
              <a14:hiddenFill xmlns:a14="http://schemas.microsoft.com/office/drawing/2010/main">
                <a:solidFill>
                  <a:srgbClr val="FFFFFF"/>
                </a:solidFill>
              </a14:hiddenFill>
            </a:ext>
          </a:extLst>
        </p:spPr>
      </p:pic>
      <p:cxnSp>
        <p:nvCxnSpPr>
          <p:cNvPr id="21" name="Straight Connector 20">
            <a:extLst>
              <a:ext uri="{FF2B5EF4-FFF2-40B4-BE49-F238E27FC236}">
                <a16:creationId xmlns:a16="http://schemas.microsoft.com/office/drawing/2014/main" id="{B495DF43-FD94-FF32-7D3D-AF423445D7B4}"/>
              </a:ext>
            </a:extLst>
          </p:cNvPr>
          <p:cNvCxnSpPr>
            <a:cxnSpLocks/>
          </p:cNvCxnSpPr>
          <p:nvPr/>
        </p:nvCxnSpPr>
        <p:spPr>
          <a:xfrm flipH="1">
            <a:off x="0" y="903685"/>
            <a:ext cx="121920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2CDF9191-BA89-45FC-FBBC-41BD55B0374B}"/>
              </a:ext>
            </a:extLst>
          </p:cNvPr>
          <p:cNvSpPr txBox="1"/>
          <p:nvPr/>
        </p:nvSpPr>
        <p:spPr>
          <a:xfrm>
            <a:off x="5101038" y="1614251"/>
            <a:ext cx="3914580" cy="2062103"/>
          </a:xfrm>
          <a:prstGeom prst="rect">
            <a:avLst/>
          </a:prstGeom>
          <a:noFill/>
          <a:ln w="19050">
            <a:solidFill>
              <a:schemeClr val="tx1"/>
            </a:solidFill>
            <a:prstDash val="sysDot"/>
          </a:ln>
        </p:spPr>
        <p:txBody>
          <a:bodyPr wrap="square">
            <a:spAutoFit/>
          </a:bodyPr>
          <a:lstStyle/>
          <a:p>
            <a:pPr algn="ctr"/>
            <a:r>
              <a:rPr lang="en-US" sz="1600" dirty="0"/>
              <a:t>BlackRock has demonstrated steady revenue and EPS growth over the past 5 years, primarily driven by higher AUM and operating leverage. Growth has been somewhat cyclical, with periods of market volatility impacting results, but overall earnings expansion remains intact and aligned with long-term expectations.</a:t>
            </a:r>
            <a:endParaRPr lang="en-US" sz="1400" dirty="0">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9F033E9B-2E62-385B-8D6D-DB4A49321B03}"/>
              </a:ext>
            </a:extLst>
          </p:cNvPr>
          <p:cNvSpPr/>
          <p:nvPr/>
        </p:nvSpPr>
        <p:spPr>
          <a:xfrm>
            <a:off x="-300967" y="9244847"/>
            <a:ext cx="12492967" cy="1818086"/>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536F7004-2A58-F869-F409-52C61D685010}"/>
              </a:ext>
            </a:extLst>
          </p:cNvPr>
          <p:cNvSpPr txBox="1">
            <a:spLocks/>
          </p:cNvSpPr>
          <p:nvPr/>
        </p:nvSpPr>
        <p:spPr>
          <a:xfrm>
            <a:off x="38538" y="9757051"/>
            <a:ext cx="3906982" cy="1077218"/>
          </a:xfrm>
          <a:prstGeom prst="rect">
            <a:avLst/>
          </a:prstGeom>
          <a:noFill/>
        </p:spPr>
        <p:txBody>
          <a:bodyPr wrap="square" rtlCol="0">
            <a:spAutoFit/>
          </a:bodyPr>
          <a:lstStyle/>
          <a:p>
            <a:r>
              <a:rPr lang="en-US" sz="3200" dirty="0">
                <a:latin typeface="Agency FB" panose="020B0503020202020204" pitchFamily="34" charset="0"/>
                <a:cs typeface="72 Light" panose="020B0303030000000003" pitchFamily="34" charset="0"/>
              </a:rPr>
              <a:t>Metrics</a:t>
            </a:r>
          </a:p>
          <a:p>
            <a:endParaRPr lang="en-US" sz="3200" dirty="0"/>
          </a:p>
        </p:txBody>
      </p:sp>
      <p:graphicFrame>
        <p:nvGraphicFramePr>
          <p:cNvPr id="6" name="Diagram 5">
            <a:extLst>
              <a:ext uri="{FF2B5EF4-FFF2-40B4-BE49-F238E27FC236}">
                <a16:creationId xmlns:a16="http://schemas.microsoft.com/office/drawing/2014/main" id="{C7C85B9B-2460-0553-E302-A0462749DA8F}"/>
              </a:ext>
            </a:extLst>
          </p:cNvPr>
          <p:cNvGraphicFramePr/>
          <p:nvPr>
            <p:extLst>
              <p:ext uri="{D42A27DB-BD31-4B8C-83A1-F6EECF244321}">
                <p14:modId xmlns:p14="http://schemas.microsoft.com/office/powerpoint/2010/main" val="297883521"/>
              </p:ext>
            </p:extLst>
          </p:nvPr>
        </p:nvGraphicFramePr>
        <p:xfrm>
          <a:off x="1716554" y="7761685"/>
          <a:ext cx="10058501" cy="523015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7" name="Graphic 6">
            <a:extLst>
              <a:ext uri="{FF2B5EF4-FFF2-40B4-BE49-F238E27FC236}">
                <a16:creationId xmlns:a16="http://schemas.microsoft.com/office/drawing/2014/main" id="{5E7A71F0-8D6B-9E4C-CD52-64F1DB2C5A44}"/>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207731" y="10295660"/>
            <a:ext cx="1000125" cy="19050"/>
          </a:xfrm>
          <a:prstGeom prst="rect">
            <a:avLst/>
          </a:prstGeom>
        </p:spPr>
      </p:pic>
      <p:sp>
        <p:nvSpPr>
          <p:cNvPr id="8" name="TextBox 7">
            <a:extLst>
              <a:ext uri="{FF2B5EF4-FFF2-40B4-BE49-F238E27FC236}">
                <a16:creationId xmlns:a16="http://schemas.microsoft.com/office/drawing/2014/main" id="{CD080288-7ACE-5F40-1BC0-C9D96F4215AA}"/>
              </a:ext>
            </a:extLst>
          </p:cNvPr>
          <p:cNvSpPr txBox="1">
            <a:spLocks/>
          </p:cNvSpPr>
          <p:nvPr/>
        </p:nvSpPr>
        <p:spPr>
          <a:xfrm>
            <a:off x="4276382" y="9572385"/>
            <a:ext cx="1820260" cy="369332"/>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sz="1800" dirty="0"/>
              <a:t>Price P.S.</a:t>
            </a:r>
          </a:p>
        </p:txBody>
      </p:sp>
      <p:sp>
        <p:nvSpPr>
          <p:cNvPr id="9" name="TextBox 8">
            <a:extLst>
              <a:ext uri="{FF2B5EF4-FFF2-40B4-BE49-F238E27FC236}">
                <a16:creationId xmlns:a16="http://schemas.microsoft.com/office/drawing/2014/main" id="{8CF1ECB1-7BFD-4687-84E0-238AFE7E72CD}"/>
              </a:ext>
            </a:extLst>
          </p:cNvPr>
          <p:cNvSpPr txBox="1">
            <a:spLocks/>
          </p:cNvSpPr>
          <p:nvPr/>
        </p:nvSpPr>
        <p:spPr>
          <a:xfrm>
            <a:off x="2258861" y="9572385"/>
            <a:ext cx="1820260" cy="369332"/>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sz="1800" dirty="0"/>
              <a:t>Mrkt Cap</a:t>
            </a:r>
          </a:p>
        </p:txBody>
      </p:sp>
      <p:sp>
        <p:nvSpPr>
          <p:cNvPr id="10" name="TextBox 9">
            <a:extLst>
              <a:ext uri="{FF2B5EF4-FFF2-40B4-BE49-F238E27FC236}">
                <a16:creationId xmlns:a16="http://schemas.microsoft.com/office/drawing/2014/main" id="{3F539805-2DCB-0827-1FAF-F408A868147D}"/>
              </a:ext>
            </a:extLst>
          </p:cNvPr>
          <p:cNvSpPr txBox="1">
            <a:spLocks/>
          </p:cNvSpPr>
          <p:nvPr/>
        </p:nvSpPr>
        <p:spPr>
          <a:xfrm>
            <a:off x="6455282" y="9541607"/>
            <a:ext cx="1820260" cy="400110"/>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dirty="0"/>
              <a:t>Beta</a:t>
            </a:r>
          </a:p>
        </p:txBody>
      </p:sp>
      <p:sp>
        <p:nvSpPr>
          <p:cNvPr id="12" name="TextBox 11">
            <a:extLst>
              <a:ext uri="{FF2B5EF4-FFF2-40B4-BE49-F238E27FC236}">
                <a16:creationId xmlns:a16="http://schemas.microsoft.com/office/drawing/2014/main" id="{C8F8B71E-0745-04B4-C293-560E24683877}"/>
              </a:ext>
            </a:extLst>
          </p:cNvPr>
          <p:cNvSpPr txBox="1">
            <a:spLocks/>
          </p:cNvSpPr>
          <p:nvPr/>
        </p:nvSpPr>
        <p:spPr>
          <a:xfrm>
            <a:off x="8472803" y="9539404"/>
            <a:ext cx="1820260" cy="400110"/>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dirty="0"/>
              <a:t>P/E</a:t>
            </a:r>
          </a:p>
        </p:txBody>
      </p:sp>
      <p:sp>
        <p:nvSpPr>
          <p:cNvPr id="14" name="TextBox 13">
            <a:extLst>
              <a:ext uri="{FF2B5EF4-FFF2-40B4-BE49-F238E27FC236}">
                <a16:creationId xmlns:a16="http://schemas.microsoft.com/office/drawing/2014/main" id="{C8CA22F2-B7DF-A21C-2F7D-92041C153BC2}"/>
              </a:ext>
            </a:extLst>
          </p:cNvPr>
          <p:cNvSpPr txBox="1">
            <a:spLocks/>
          </p:cNvSpPr>
          <p:nvPr/>
        </p:nvSpPr>
        <p:spPr>
          <a:xfrm>
            <a:off x="10238509" y="9572385"/>
            <a:ext cx="1820260" cy="369332"/>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sz="1800" dirty="0"/>
              <a:t>Q1 Earnings</a:t>
            </a:r>
          </a:p>
        </p:txBody>
      </p:sp>
      <p:graphicFrame>
        <p:nvGraphicFramePr>
          <p:cNvPr id="26" name="Chart 25">
            <a:extLst>
              <a:ext uri="{FF2B5EF4-FFF2-40B4-BE49-F238E27FC236}">
                <a16:creationId xmlns:a16="http://schemas.microsoft.com/office/drawing/2014/main" id="{76E20B3B-9959-AF90-E0E8-3B508CEDC608}"/>
              </a:ext>
            </a:extLst>
          </p:cNvPr>
          <p:cNvGraphicFramePr>
            <a:graphicFrameLocks/>
          </p:cNvGraphicFramePr>
          <p:nvPr>
            <p:extLst>
              <p:ext uri="{D42A27DB-BD31-4B8C-83A1-F6EECF244321}">
                <p14:modId xmlns:p14="http://schemas.microsoft.com/office/powerpoint/2010/main" val="619450369"/>
              </p:ext>
            </p:extLst>
          </p:nvPr>
        </p:nvGraphicFramePr>
        <p:xfrm>
          <a:off x="273518" y="3884541"/>
          <a:ext cx="4509082" cy="2693090"/>
        </p:xfrm>
        <a:graphic>
          <a:graphicData uri="http://schemas.openxmlformats.org/drawingml/2006/chart">
            <c:chart xmlns:c="http://schemas.openxmlformats.org/drawingml/2006/chart" xmlns:r="http://schemas.openxmlformats.org/officeDocument/2006/relationships" r:id="rId11"/>
          </a:graphicData>
        </a:graphic>
      </p:graphicFrame>
      <p:sp>
        <p:nvSpPr>
          <p:cNvPr id="31" name="TextBox 30">
            <a:extLst>
              <a:ext uri="{FF2B5EF4-FFF2-40B4-BE49-F238E27FC236}">
                <a16:creationId xmlns:a16="http://schemas.microsoft.com/office/drawing/2014/main" id="{62935DFA-5D28-0920-DBB2-F3ED7D8BE47F}"/>
              </a:ext>
            </a:extLst>
          </p:cNvPr>
          <p:cNvSpPr txBox="1"/>
          <p:nvPr/>
        </p:nvSpPr>
        <p:spPr>
          <a:xfrm>
            <a:off x="9382933" y="1575168"/>
            <a:ext cx="2358755" cy="4524315"/>
          </a:xfrm>
          <a:prstGeom prst="rect">
            <a:avLst/>
          </a:prstGeom>
          <a:noFill/>
          <a:ln w="19050">
            <a:solidFill>
              <a:schemeClr val="tx1"/>
            </a:solidFill>
            <a:prstDash val="sysDot"/>
          </a:ln>
        </p:spPr>
        <p:txBody>
          <a:bodyPr wrap="square">
            <a:spAutoFit/>
          </a:bodyPr>
          <a:lstStyle/>
          <a:p>
            <a:pPr algn="ctr">
              <a:buNone/>
            </a:pPr>
            <a:r>
              <a:rPr lang="en-US" sz="1600" dirty="0">
                <a:latin typeface="Arial" panose="020B0604020202020204" pitchFamily="34" charset="0"/>
                <a:cs typeface="Arial" panose="020B0604020202020204" pitchFamily="34" charset="0"/>
              </a:rPr>
              <a:t>AUM growth has been driven by a combination of market appreciation and continued inflows into ETFs, reinforcing BlackRock’s scale advantage. Margins have remained relatively stable, reflecting the firm’s ability to manage costs while growing revenue, although some pressure from fee compression and product mix shifts remains a key area to monitor.</a:t>
            </a:r>
          </a:p>
        </p:txBody>
      </p:sp>
      <p:sp>
        <p:nvSpPr>
          <p:cNvPr id="33" name="TextBox 32">
            <a:extLst>
              <a:ext uri="{FF2B5EF4-FFF2-40B4-BE49-F238E27FC236}">
                <a16:creationId xmlns:a16="http://schemas.microsoft.com/office/drawing/2014/main" id="{97B0355B-708C-9CF9-1D00-A543061CF07B}"/>
              </a:ext>
            </a:extLst>
          </p:cNvPr>
          <p:cNvSpPr txBox="1"/>
          <p:nvPr/>
        </p:nvSpPr>
        <p:spPr>
          <a:xfrm>
            <a:off x="10656659" y="6224629"/>
            <a:ext cx="2072304" cy="261610"/>
          </a:xfrm>
          <a:prstGeom prst="rect">
            <a:avLst/>
          </a:prstGeom>
          <a:noFill/>
        </p:spPr>
        <p:txBody>
          <a:bodyPr wrap="square">
            <a:spAutoFit/>
          </a:bodyPr>
          <a:lstStyle/>
          <a:p>
            <a:r>
              <a:rPr lang="en-US" sz="1050" dirty="0">
                <a:latin typeface="Arial" panose="020B0604020202020204" pitchFamily="34" charset="0"/>
                <a:cs typeface="Arial" panose="020B0604020202020204" pitchFamily="34" charset="0"/>
              </a:rPr>
              <a:t>Data in Millions*</a:t>
            </a:r>
            <a:endParaRPr lang="en-US" sz="1050" dirty="0"/>
          </a:p>
        </p:txBody>
      </p:sp>
      <p:pic>
        <p:nvPicPr>
          <p:cNvPr id="35" name="Picture 4" descr="Mastercard Logo, symbol, meaning, history, PNG, brand">
            <a:extLst>
              <a:ext uri="{FF2B5EF4-FFF2-40B4-BE49-F238E27FC236}">
                <a16:creationId xmlns:a16="http://schemas.microsoft.com/office/drawing/2014/main" id="{27253CEE-051A-BD6F-4B5E-72349811289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4695651" y="-714882"/>
            <a:ext cx="4217919" cy="2346015"/>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a:extLst>
              <a:ext uri="{FF2B5EF4-FFF2-40B4-BE49-F238E27FC236}">
                <a16:creationId xmlns:a16="http://schemas.microsoft.com/office/drawing/2014/main" id="{54BF885A-F530-9DDE-4461-E40D76F2E83B}"/>
              </a:ext>
            </a:extLst>
          </p:cNvPr>
          <p:cNvPicPr>
            <a:picLocks noChangeAspect="1"/>
          </p:cNvPicPr>
          <p:nvPr/>
        </p:nvPicPr>
        <p:blipFill>
          <a:blip r:embed="rId13"/>
          <a:stretch>
            <a:fillRect/>
          </a:stretch>
        </p:blipFill>
        <p:spPr>
          <a:xfrm>
            <a:off x="4944141" y="3884541"/>
            <a:ext cx="4210746" cy="2693090"/>
          </a:xfrm>
          <a:prstGeom prst="rect">
            <a:avLst/>
          </a:prstGeom>
        </p:spPr>
      </p:pic>
      <p:pic>
        <p:nvPicPr>
          <p:cNvPr id="37" name="Graphic 36">
            <a:extLst>
              <a:ext uri="{FF2B5EF4-FFF2-40B4-BE49-F238E27FC236}">
                <a16:creationId xmlns:a16="http://schemas.microsoft.com/office/drawing/2014/main" id="{9291FFEF-6D10-5EA9-3A26-68AC3D5DD454}"/>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9692691" y="497452"/>
            <a:ext cx="3156675" cy="638725"/>
          </a:xfrm>
          <a:prstGeom prst="rect">
            <a:avLst/>
          </a:prstGeom>
        </p:spPr>
      </p:pic>
      <p:graphicFrame>
        <p:nvGraphicFramePr>
          <p:cNvPr id="38" name="Chart 37">
            <a:extLst>
              <a:ext uri="{FF2B5EF4-FFF2-40B4-BE49-F238E27FC236}">
                <a16:creationId xmlns:a16="http://schemas.microsoft.com/office/drawing/2014/main" id="{9312D9E1-AB05-E4DC-1CA4-396B63A4DC57}"/>
              </a:ext>
            </a:extLst>
          </p:cNvPr>
          <p:cNvGraphicFramePr>
            <a:graphicFrameLocks/>
          </p:cNvGraphicFramePr>
          <p:nvPr>
            <p:extLst>
              <p:ext uri="{D42A27DB-BD31-4B8C-83A1-F6EECF244321}">
                <p14:modId xmlns:p14="http://schemas.microsoft.com/office/powerpoint/2010/main" val="1772679076"/>
              </p:ext>
            </p:extLst>
          </p:nvPr>
        </p:nvGraphicFramePr>
        <p:xfrm>
          <a:off x="273518" y="1088353"/>
          <a:ext cx="4509082" cy="2824204"/>
        </p:xfrm>
        <a:graphic>
          <a:graphicData uri="http://schemas.openxmlformats.org/drawingml/2006/chart">
            <c:chart xmlns:c="http://schemas.openxmlformats.org/drawingml/2006/chart" xmlns:r="http://schemas.openxmlformats.org/officeDocument/2006/relationships" r:id="rId15"/>
          </a:graphicData>
        </a:graphic>
      </p:graphicFrame>
    </p:spTree>
    <p:extLst>
      <p:ext uri="{BB962C8B-B14F-4D97-AF65-F5344CB8AC3E}">
        <p14:creationId xmlns:p14="http://schemas.microsoft.com/office/powerpoint/2010/main" val="41669237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Photo of Trees Across Mountains · Free Stock Photo">
            <a:extLst>
              <a:ext uri="{FF2B5EF4-FFF2-40B4-BE49-F238E27FC236}">
                <a16:creationId xmlns:a16="http://schemas.microsoft.com/office/drawing/2014/main" id="{DAAB8237-15D0-AE87-A8AB-FBD3E5C2E880}"/>
              </a:ext>
            </a:extLst>
          </p:cNvPr>
          <p:cNvPicPr>
            <a:picLocks/>
          </p:cNvPicPr>
          <p:nvPr/>
        </p:nvPicPr>
        <p:blipFill rotWithShape="1">
          <a:blip r:embed="rId3">
            <a:grayscl/>
            <a:alphaModFix amt="20000"/>
            <a:extLst>
              <a:ext uri="{28A0092B-C50C-407E-A947-70E740481C1C}">
                <a14:useLocalDpi xmlns:a14="http://schemas.microsoft.com/office/drawing/2010/main" val="0"/>
              </a:ext>
            </a:extLst>
          </a:blip>
          <a:srcRect l="523" t="16406" r="1213" b="534"/>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8FF08EBE-F956-4E8E-F219-102CC43E79F0}"/>
              </a:ext>
            </a:extLst>
          </p:cNvPr>
          <p:cNvSpPr/>
          <p:nvPr/>
        </p:nvSpPr>
        <p:spPr>
          <a:xfrm>
            <a:off x="975625" y="1658183"/>
            <a:ext cx="5059592" cy="312315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CE4B1AD-EA23-C279-3007-62670765947C}"/>
              </a:ext>
            </a:extLst>
          </p:cNvPr>
          <p:cNvSpPr txBox="1"/>
          <p:nvPr/>
        </p:nvSpPr>
        <p:spPr>
          <a:xfrm>
            <a:off x="6248397" y="1403913"/>
            <a:ext cx="5583774" cy="2308324"/>
          </a:xfrm>
          <a:prstGeom prst="rect">
            <a:avLst/>
          </a:prstGeom>
          <a:noFill/>
          <a:ln>
            <a:solidFill>
              <a:schemeClr val="tx1"/>
            </a:solidFill>
            <a:prstDash val="sysDash"/>
          </a:ln>
        </p:spPr>
        <p:txBody>
          <a:bodyPr wrap="square" rtlCol="0">
            <a:spAutoFit/>
          </a:bodyPr>
          <a:lstStyle/>
          <a:p>
            <a:r>
              <a:rPr lang="en-US" b="1" dirty="0">
                <a:latin typeface="Arial" panose="020B0604020202020204" pitchFamily="34" charset="0"/>
                <a:cs typeface="Arial" panose="020B0604020202020204" pitchFamily="34" charset="0"/>
              </a:rPr>
              <a:t>Geopolitical &amp; Macro Risk</a:t>
            </a:r>
          </a:p>
          <a:p>
            <a:r>
              <a:rPr lang="en-US" dirty="0">
                <a:latin typeface="Arial" panose="020B0604020202020204" pitchFamily="34" charset="0"/>
                <a:cs typeface="Arial" panose="020B0604020202020204" pitchFamily="34" charset="0"/>
              </a:rPr>
              <a:t>Ongoing Middle Eastern Tension risking higher oil prices leading to a potential global recession trigger</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Disruption to energy supply chains causing inflation</a:t>
            </a:r>
          </a:p>
          <a:p>
            <a:r>
              <a:rPr lang="en-US" dirty="0">
                <a:latin typeface="Arial" panose="020B0604020202020204" pitchFamily="34" charset="0"/>
                <a:cs typeface="Arial" panose="020B0604020202020204" pitchFamily="34" charset="0"/>
              </a:rPr>
              <a:t> </a:t>
            </a:r>
          </a:p>
          <a:p>
            <a:r>
              <a:rPr lang="en-US" dirty="0">
                <a:latin typeface="Arial" panose="020B0604020202020204" pitchFamily="34" charset="0"/>
                <a:cs typeface="Arial" panose="020B0604020202020204" pitchFamily="34" charset="0"/>
              </a:rPr>
              <a:t>Broader geopolitical tension such as China &amp; US tensions reshaping global markets</a:t>
            </a:r>
          </a:p>
        </p:txBody>
      </p:sp>
      <p:sp>
        <p:nvSpPr>
          <p:cNvPr id="5" name="TextBox 4">
            <a:extLst>
              <a:ext uri="{FF2B5EF4-FFF2-40B4-BE49-F238E27FC236}">
                <a16:creationId xmlns:a16="http://schemas.microsoft.com/office/drawing/2014/main" id="{32203B25-A479-7B41-442B-0847A971F584}"/>
              </a:ext>
            </a:extLst>
          </p:cNvPr>
          <p:cNvSpPr txBox="1"/>
          <p:nvPr/>
        </p:nvSpPr>
        <p:spPr>
          <a:xfrm>
            <a:off x="778937" y="5301794"/>
            <a:ext cx="5164667" cy="1200329"/>
          </a:xfrm>
          <a:prstGeom prst="rect">
            <a:avLst/>
          </a:prstGeom>
          <a:noFill/>
          <a:ln>
            <a:solidFill>
              <a:schemeClr val="tx1"/>
            </a:solidFill>
            <a:prstDash val="sysDash"/>
          </a:ln>
        </p:spPr>
        <p:txBody>
          <a:bodyPr wrap="square" rtlCol="0">
            <a:spAutoFit/>
          </a:bodyPr>
          <a:lstStyle/>
          <a:p>
            <a:r>
              <a:rPr lang="en-US" b="1" dirty="0">
                <a:latin typeface="Arial" panose="020B0604020202020204" pitchFamily="34" charset="0"/>
                <a:cs typeface="Arial" panose="020B0604020202020204" pitchFamily="34" charset="0"/>
              </a:rPr>
              <a:t>Market Structure &amp; Liquidity Risk</a:t>
            </a:r>
          </a:p>
          <a:p>
            <a:r>
              <a:rPr lang="en-US" dirty="0">
                <a:latin typeface="Arial" panose="020B0604020202020204" pitchFamily="34" charset="0"/>
                <a:cs typeface="Arial" panose="020B0604020202020204" pitchFamily="34" charset="0"/>
              </a:rPr>
              <a:t>Growth in private credit introduces liquidity risks</a:t>
            </a:r>
          </a:p>
          <a:p>
            <a:r>
              <a:rPr lang="en-US" dirty="0">
                <a:latin typeface="Arial" panose="020B0604020202020204" pitchFamily="34" charset="0"/>
                <a:cs typeface="Arial" panose="020B0604020202020204" pitchFamily="34" charset="0"/>
              </a:rPr>
              <a:t>Recent fund withdrawal restrictions triggered investor concern about private credit stability</a:t>
            </a:r>
          </a:p>
        </p:txBody>
      </p:sp>
      <p:sp>
        <p:nvSpPr>
          <p:cNvPr id="6" name="TextBox 5">
            <a:extLst>
              <a:ext uri="{FF2B5EF4-FFF2-40B4-BE49-F238E27FC236}">
                <a16:creationId xmlns:a16="http://schemas.microsoft.com/office/drawing/2014/main" id="{926C4BFA-E94C-AD76-722C-9B3716F4346C}"/>
              </a:ext>
            </a:extLst>
          </p:cNvPr>
          <p:cNvSpPr txBox="1"/>
          <p:nvPr/>
        </p:nvSpPr>
        <p:spPr>
          <a:xfrm>
            <a:off x="6248397" y="4045350"/>
            <a:ext cx="5545673" cy="923330"/>
          </a:xfrm>
          <a:prstGeom prst="rect">
            <a:avLst/>
          </a:prstGeom>
          <a:noFill/>
          <a:ln>
            <a:solidFill>
              <a:schemeClr val="tx1"/>
            </a:solidFill>
            <a:prstDash val="sysDash"/>
          </a:ln>
        </p:spPr>
        <p:txBody>
          <a:bodyPr wrap="square" rtlCol="0">
            <a:spAutoFit/>
          </a:bodyPr>
          <a:lstStyle/>
          <a:p>
            <a:r>
              <a:rPr lang="en-US" b="1" dirty="0">
                <a:latin typeface="Arial" panose="020B0604020202020204" pitchFamily="34" charset="0"/>
                <a:cs typeface="Arial" panose="020B0604020202020204" pitchFamily="34" charset="0"/>
              </a:rPr>
              <a:t>Policy &amp; Regulatory Risk</a:t>
            </a:r>
          </a:p>
          <a:p>
            <a:r>
              <a:rPr lang="en-US" dirty="0">
                <a:latin typeface="Arial" panose="020B0604020202020204" pitchFamily="34" charset="0"/>
                <a:cs typeface="Arial" panose="020B0604020202020204" pitchFamily="34" charset="0"/>
              </a:rPr>
              <a:t>Rising government intervention</a:t>
            </a:r>
          </a:p>
          <a:p>
            <a:r>
              <a:rPr lang="en-US" dirty="0">
                <a:latin typeface="Arial" panose="020B0604020202020204" pitchFamily="34" charset="0"/>
                <a:cs typeface="Arial" panose="020B0604020202020204" pitchFamily="34" charset="0"/>
              </a:rPr>
              <a:t>ESG/political backlash</a:t>
            </a:r>
          </a:p>
        </p:txBody>
      </p:sp>
      <p:sp>
        <p:nvSpPr>
          <p:cNvPr id="7" name="TextBox 6">
            <a:extLst>
              <a:ext uri="{FF2B5EF4-FFF2-40B4-BE49-F238E27FC236}">
                <a16:creationId xmlns:a16="http://schemas.microsoft.com/office/drawing/2014/main" id="{11E42C89-1CDF-0D9F-EBB3-D12FD6C6A8DF}"/>
              </a:ext>
            </a:extLst>
          </p:cNvPr>
          <p:cNvSpPr txBox="1"/>
          <p:nvPr/>
        </p:nvSpPr>
        <p:spPr>
          <a:xfrm>
            <a:off x="6248397" y="5301794"/>
            <a:ext cx="5545673" cy="1200329"/>
          </a:xfrm>
          <a:prstGeom prst="rect">
            <a:avLst/>
          </a:prstGeom>
          <a:noFill/>
          <a:ln>
            <a:solidFill>
              <a:schemeClr val="tx1"/>
            </a:solidFill>
            <a:prstDash val="sysDash"/>
          </a:ln>
        </p:spPr>
        <p:txBody>
          <a:bodyPr wrap="square" rtlCol="0">
            <a:spAutoFit/>
          </a:bodyPr>
          <a:lstStyle/>
          <a:p>
            <a:r>
              <a:rPr lang="en-US" b="1" dirty="0">
                <a:latin typeface="Arial" panose="020B0604020202020204" pitchFamily="34" charset="0"/>
                <a:cs typeface="Arial" panose="020B0604020202020204" pitchFamily="34" charset="0"/>
              </a:rPr>
              <a:t>Tech &amp; Structural Risk</a:t>
            </a:r>
          </a:p>
          <a:p>
            <a:r>
              <a:rPr lang="en-US" dirty="0">
                <a:latin typeface="Arial" panose="020B0604020202020204" pitchFamily="34" charset="0"/>
                <a:cs typeface="Arial" panose="020B0604020202020204" pitchFamily="34" charset="0"/>
              </a:rPr>
              <a:t>AI could widen wealth inequality leading to political backlash or policy intervention</a:t>
            </a:r>
          </a:p>
          <a:p>
            <a:r>
              <a:rPr lang="en-US" dirty="0">
                <a:latin typeface="Arial" panose="020B0604020202020204" pitchFamily="34" charset="0"/>
                <a:cs typeface="Arial" panose="020B0604020202020204" pitchFamily="34" charset="0"/>
              </a:rPr>
              <a:t>Potential asset bubbles in AI driven equities</a:t>
            </a:r>
          </a:p>
        </p:txBody>
      </p:sp>
      <p:cxnSp>
        <p:nvCxnSpPr>
          <p:cNvPr id="9" name="Straight Connector 8">
            <a:extLst>
              <a:ext uri="{FF2B5EF4-FFF2-40B4-BE49-F238E27FC236}">
                <a16:creationId xmlns:a16="http://schemas.microsoft.com/office/drawing/2014/main" id="{B53B334C-A31D-DEB5-8198-6A4869C51B5C}"/>
              </a:ext>
            </a:extLst>
          </p:cNvPr>
          <p:cNvCxnSpPr>
            <a:cxnSpLocks/>
          </p:cNvCxnSpPr>
          <p:nvPr/>
        </p:nvCxnSpPr>
        <p:spPr>
          <a:xfrm flipH="1">
            <a:off x="0" y="903685"/>
            <a:ext cx="121920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10" name="Graphic 9">
            <a:extLst>
              <a:ext uri="{FF2B5EF4-FFF2-40B4-BE49-F238E27FC236}">
                <a16:creationId xmlns:a16="http://schemas.microsoft.com/office/drawing/2014/main" id="{5A7CBD9E-5D81-4504-4D48-23C7EFB2238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92691" y="497452"/>
            <a:ext cx="3156675" cy="638725"/>
          </a:xfrm>
          <a:prstGeom prst="rect">
            <a:avLst/>
          </a:prstGeom>
        </p:spPr>
      </p:pic>
      <p:pic>
        <p:nvPicPr>
          <p:cNvPr id="13" name="Picture 2" descr="BlackRock Logo and symbol, meaning, history, PNG">
            <a:extLst>
              <a:ext uri="{FF2B5EF4-FFF2-40B4-BE49-F238E27FC236}">
                <a16:creationId xmlns:a16="http://schemas.microsoft.com/office/drawing/2014/main" id="{4E14C2B5-F92D-AE8D-35CA-B78968F45F8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9133"/>
          <a:stretch>
            <a:fillRect/>
          </a:stretch>
        </p:blipFill>
        <p:spPr bwMode="auto">
          <a:xfrm>
            <a:off x="72956" y="-90982"/>
            <a:ext cx="4643876" cy="192448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5" name="Chart 14">
            <a:extLst>
              <a:ext uri="{FF2B5EF4-FFF2-40B4-BE49-F238E27FC236}">
                <a16:creationId xmlns:a16="http://schemas.microsoft.com/office/drawing/2014/main" id="{CF957712-CD57-091C-58E1-83EC62C5A40E}"/>
              </a:ext>
            </a:extLst>
          </p:cNvPr>
          <p:cNvGraphicFramePr>
            <a:graphicFrameLocks/>
          </p:cNvGraphicFramePr>
          <p:nvPr>
            <p:extLst>
              <p:ext uri="{D42A27DB-BD31-4B8C-83A1-F6EECF244321}">
                <p14:modId xmlns:p14="http://schemas.microsoft.com/office/powerpoint/2010/main" val="456157041"/>
              </p:ext>
            </p:extLst>
          </p:nvPr>
        </p:nvGraphicFramePr>
        <p:xfrm>
          <a:off x="397928" y="1658183"/>
          <a:ext cx="5540517" cy="3366308"/>
        </p:xfrm>
        <a:graphic>
          <a:graphicData uri="http://schemas.openxmlformats.org/drawingml/2006/chart">
            <c:chart xmlns:c="http://schemas.openxmlformats.org/drawingml/2006/chart" xmlns:r="http://schemas.openxmlformats.org/officeDocument/2006/relationships" r:id="rId6"/>
          </a:graphicData>
        </a:graphic>
      </p:graphicFrame>
      <p:sp>
        <p:nvSpPr>
          <p:cNvPr id="17" name="TextBox 16">
            <a:extLst>
              <a:ext uri="{FF2B5EF4-FFF2-40B4-BE49-F238E27FC236}">
                <a16:creationId xmlns:a16="http://schemas.microsoft.com/office/drawing/2014/main" id="{80E3E96A-E020-D9EB-F0E1-B3D947085897}"/>
              </a:ext>
            </a:extLst>
          </p:cNvPr>
          <p:cNvSpPr txBox="1"/>
          <p:nvPr/>
        </p:nvSpPr>
        <p:spPr>
          <a:xfrm>
            <a:off x="5502271" y="4504340"/>
            <a:ext cx="657366" cy="276999"/>
          </a:xfrm>
          <a:prstGeom prst="rect">
            <a:avLst/>
          </a:prstGeom>
          <a:noFill/>
          <a:ln>
            <a:noFill/>
            <a:prstDash val="sysDash"/>
          </a:ln>
        </p:spPr>
        <p:txBody>
          <a:bodyPr wrap="square" rtlCol="0">
            <a:spAutoFit/>
          </a:bodyPr>
          <a:lstStyle/>
          <a:p>
            <a:r>
              <a:rPr lang="en-US" sz="1200" dirty="0">
                <a:latin typeface="Arial" panose="020B0604020202020204" pitchFamily="34" charset="0"/>
                <a:cs typeface="Arial" panose="020B0604020202020204" pitchFamily="34" charset="0"/>
              </a:rPr>
              <a:t>High</a:t>
            </a:r>
          </a:p>
        </p:txBody>
      </p:sp>
      <p:sp>
        <p:nvSpPr>
          <p:cNvPr id="18" name="TextBox 17">
            <a:extLst>
              <a:ext uri="{FF2B5EF4-FFF2-40B4-BE49-F238E27FC236}">
                <a16:creationId xmlns:a16="http://schemas.microsoft.com/office/drawing/2014/main" id="{65C8396C-610D-9F4C-67CF-48CBB6209896}"/>
              </a:ext>
            </a:extLst>
          </p:cNvPr>
          <p:cNvSpPr txBox="1"/>
          <p:nvPr/>
        </p:nvSpPr>
        <p:spPr>
          <a:xfrm>
            <a:off x="3198428" y="4538902"/>
            <a:ext cx="809763" cy="276999"/>
          </a:xfrm>
          <a:prstGeom prst="rect">
            <a:avLst/>
          </a:prstGeom>
          <a:noFill/>
          <a:ln>
            <a:noFill/>
            <a:prstDash val="sysDash"/>
          </a:ln>
        </p:spPr>
        <p:txBody>
          <a:bodyPr wrap="square" rtlCol="0">
            <a:spAutoFit/>
          </a:bodyPr>
          <a:lstStyle/>
          <a:p>
            <a:r>
              <a:rPr lang="en-US" sz="1200" dirty="0">
                <a:latin typeface="Arial" panose="020B0604020202020204" pitchFamily="34" charset="0"/>
                <a:cs typeface="Arial" panose="020B0604020202020204" pitchFamily="34" charset="0"/>
              </a:rPr>
              <a:t>Medium</a:t>
            </a:r>
          </a:p>
        </p:txBody>
      </p:sp>
      <p:sp>
        <p:nvSpPr>
          <p:cNvPr id="19" name="TextBox 18">
            <a:extLst>
              <a:ext uri="{FF2B5EF4-FFF2-40B4-BE49-F238E27FC236}">
                <a16:creationId xmlns:a16="http://schemas.microsoft.com/office/drawing/2014/main" id="{643D6445-B42E-5CC8-22D6-31BD1EE04849}"/>
              </a:ext>
            </a:extLst>
          </p:cNvPr>
          <p:cNvSpPr txBox="1"/>
          <p:nvPr/>
        </p:nvSpPr>
        <p:spPr>
          <a:xfrm rot="16200000">
            <a:off x="758206" y="1643961"/>
            <a:ext cx="657366" cy="276999"/>
          </a:xfrm>
          <a:prstGeom prst="rect">
            <a:avLst/>
          </a:prstGeom>
          <a:noFill/>
          <a:ln>
            <a:noFill/>
            <a:prstDash val="sysDash"/>
          </a:ln>
        </p:spPr>
        <p:txBody>
          <a:bodyPr wrap="square" rtlCol="0">
            <a:spAutoFit/>
          </a:bodyPr>
          <a:lstStyle/>
          <a:p>
            <a:r>
              <a:rPr lang="en-US" sz="1200" dirty="0">
                <a:latin typeface="Arial" panose="020B0604020202020204" pitchFamily="34" charset="0"/>
                <a:cs typeface="Arial" panose="020B0604020202020204" pitchFamily="34" charset="0"/>
              </a:rPr>
              <a:t>High</a:t>
            </a:r>
          </a:p>
        </p:txBody>
      </p:sp>
      <p:sp>
        <p:nvSpPr>
          <p:cNvPr id="21" name="TextBox 20">
            <a:extLst>
              <a:ext uri="{FF2B5EF4-FFF2-40B4-BE49-F238E27FC236}">
                <a16:creationId xmlns:a16="http://schemas.microsoft.com/office/drawing/2014/main" id="{65A142CD-951D-60A5-5484-CB76991F292E}"/>
              </a:ext>
            </a:extLst>
          </p:cNvPr>
          <p:cNvSpPr txBox="1"/>
          <p:nvPr/>
        </p:nvSpPr>
        <p:spPr>
          <a:xfrm rot="16200000">
            <a:off x="652419" y="2997649"/>
            <a:ext cx="797917" cy="276999"/>
          </a:xfrm>
          <a:prstGeom prst="rect">
            <a:avLst/>
          </a:prstGeom>
          <a:noFill/>
          <a:ln>
            <a:noFill/>
            <a:prstDash val="sysDash"/>
          </a:ln>
        </p:spPr>
        <p:txBody>
          <a:bodyPr wrap="square" rtlCol="0">
            <a:spAutoFit/>
          </a:bodyPr>
          <a:lstStyle/>
          <a:p>
            <a:r>
              <a:rPr lang="en-US" sz="1200" dirty="0">
                <a:latin typeface="Arial" panose="020B0604020202020204" pitchFamily="34" charset="0"/>
                <a:cs typeface="Arial" panose="020B0604020202020204" pitchFamily="34" charset="0"/>
              </a:rPr>
              <a:t>Medium</a:t>
            </a:r>
          </a:p>
        </p:txBody>
      </p:sp>
      <p:sp>
        <p:nvSpPr>
          <p:cNvPr id="22" name="TextBox 21">
            <a:extLst>
              <a:ext uri="{FF2B5EF4-FFF2-40B4-BE49-F238E27FC236}">
                <a16:creationId xmlns:a16="http://schemas.microsoft.com/office/drawing/2014/main" id="{87850E88-2339-33C4-D92F-443C2F0CC472}"/>
              </a:ext>
            </a:extLst>
          </p:cNvPr>
          <p:cNvSpPr txBox="1"/>
          <p:nvPr/>
        </p:nvSpPr>
        <p:spPr>
          <a:xfrm>
            <a:off x="975626" y="4504340"/>
            <a:ext cx="657366" cy="276999"/>
          </a:xfrm>
          <a:prstGeom prst="rect">
            <a:avLst/>
          </a:prstGeom>
          <a:noFill/>
          <a:ln>
            <a:noFill/>
            <a:prstDash val="sysDash"/>
          </a:ln>
        </p:spPr>
        <p:txBody>
          <a:bodyPr wrap="square" rtlCol="0">
            <a:spAutoFit/>
          </a:bodyPr>
          <a:lstStyle/>
          <a:p>
            <a:r>
              <a:rPr lang="en-US" sz="1200" dirty="0">
                <a:latin typeface="Arial" panose="020B0604020202020204" pitchFamily="34" charset="0"/>
                <a:cs typeface="Arial" panose="020B0604020202020204" pitchFamily="34" charset="0"/>
              </a:rPr>
              <a:t>Low</a:t>
            </a:r>
          </a:p>
        </p:txBody>
      </p:sp>
      <p:sp>
        <p:nvSpPr>
          <p:cNvPr id="23" name="TextBox 22">
            <a:extLst>
              <a:ext uri="{FF2B5EF4-FFF2-40B4-BE49-F238E27FC236}">
                <a16:creationId xmlns:a16="http://schemas.microsoft.com/office/drawing/2014/main" id="{0953D9F0-E922-47E2-EDFC-9ED2EA1D1C78}"/>
              </a:ext>
            </a:extLst>
          </p:cNvPr>
          <p:cNvSpPr txBox="1"/>
          <p:nvPr/>
        </p:nvSpPr>
        <p:spPr>
          <a:xfrm>
            <a:off x="3127072" y="4788687"/>
            <a:ext cx="1056814" cy="338554"/>
          </a:xfrm>
          <a:prstGeom prst="rect">
            <a:avLst/>
          </a:prstGeom>
          <a:noFill/>
          <a:ln>
            <a:noFill/>
            <a:prstDash val="sysDash"/>
          </a:ln>
        </p:spPr>
        <p:txBody>
          <a:bodyPr wrap="square" rtlCol="0">
            <a:spAutoFit/>
          </a:bodyPr>
          <a:lstStyle/>
          <a:p>
            <a:r>
              <a:rPr lang="en-US" sz="1600" b="1" dirty="0">
                <a:latin typeface="Arial" panose="020B0604020202020204" pitchFamily="34" charset="0"/>
                <a:cs typeface="Arial" panose="020B0604020202020204" pitchFamily="34" charset="0"/>
              </a:rPr>
              <a:t>Impact</a:t>
            </a:r>
          </a:p>
        </p:txBody>
      </p:sp>
      <p:pic>
        <p:nvPicPr>
          <p:cNvPr id="29" name="Picture 28">
            <a:extLst>
              <a:ext uri="{FF2B5EF4-FFF2-40B4-BE49-F238E27FC236}">
                <a16:creationId xmlns:a16="http://schemas.microsoft.com/office/drawing/2014/main" id="{4BCACF83-0800-8E05-3D1A-DD5CB2DC0413}"/>
              </a:ext>
            </a:extLst>
          </p:cNvPr>
          <p:cNvPicPr>
            <a:picLocks noChangeAspect="1"/>
          </p:cNvPicPr>
          <p:nvPr/>
        </p:nvPicPr>
        <p:blipFill>
          <a:blip r:embed="rId7"/>
          <a:stretch>
            <a:fillRect/>
          </a:stretch>
        </p:blipFill>
        <p:spPr>
          <a:xfrm>
            <a:off x="6096000" y="5112681"/>
            <a:ext cx="347502" cy="341406"/>
          </a:xfrm>
          <a:prstGeom prst="rect">
            <a:avLst/>
          </a:prstGeom>
        </p:spPr>
      </p:pic>
      <p:pic>
        <p:nvPicPr>
          <p:cNvPr id="31" name="Picture 4" descr="Mastercard Logo, symbol, meaning, history, PNG, brand">
            <a:extLst>
              <a:ext uri="{FF2B5EF4-FFF2-40B4-BE49-F238E27FC236}">
                <a16:creationId xmlns:a16="http://schemas.microsoft.com/office/drawing/2014/main" id="{140C0E8B-6429-A3A3-0727-88B3B0B166C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618931" y="-687832"/>
            <a:ext cx="4217919" cy="2346015"/>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a:extLst>
              <a:ext uri="{FF2B5EF4-FFF2-40B4-BE49-F238E27FC236}">
                <a16:creationId xmlns:a16="http://schemas.microsoft.com/office/drawing/2014/main" id="{FEBC6FDA-5FB1-A2CF-189A-FF3EC6B900FF}"/>
              </a:ext>
            </a:extLst>
          </p:cNvPr>
          <p:cNvPicPr>
            <a:picLocks noChangeAspect="1"/>
          </p:cNvPicPr>
          <p:nvPr/>
        </p:nvPicPr>
        <p:blipFill>
          <a:blip r:embed="rId9"/>
          <a:stretch>
            <a:fillRect/>
          </a:stretch>
        </p:blipFill>
        <p:spPr>
          <a:xfrm>
            <a:off x="598690" y="1200708"/>
            <a:ext cx="5844811" cy="4217287"/>
          </a:xfrm>
          <a:prstGeom prst="rect">
            <a:avLst/>
          </a:prstGeom>
        </p:spPr>
      </p:pic>
    </p:spTree>
    <p:extLst>
      <p:ext uri="{BB962C8B-B14F-4D97-AF65-F5344CB8AC3E}">
        <p14:creationId xmlns:p14="http://schemas.microsoft.com/office/powerpoint/2010/main" val="3933391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21F0F-A679-9BB9-FFC7-3D038D7DD71C}"/>
            </a:ext>
          </a:extLst>
        </p:cNvPr>
        <p:cNvGrpSpPr/>
        <p:nvPr/>
      </p:nvGrpSpPr>
      <p:grpSpPr>
        <a:xfrm>
          <a:off x="0" y="0"/>
          <a:ext cx="0" cy="0"/>
          <a:chOff x="0" y="0"/>
          <a:chExt cx="0" cy="0"/>
        </a:xfrm>
      </p:grpSpPr>
      <p:pic>
        <p:nvPicPr>
          <p:cNvPr id="8" name="Picture 6" descr="Photo of Trees Across Mountains · Free Stock Photo">
            <a:extLst>
              <a:ext uri="{FF2B5EF4-FFF2-40B4-BE49-F238E27FC236}">
                <a16:creationId xmlns:a16="http://schemas.microsoft.com/office/drawing/2014/main" id="{5C0B9278-0C1A-360E-681A-DC7D55B110AD}"/>
              </a:ext>
            </a:extLst>
          </p:cNvPr>
          <p:cNvPicPr>
            <a:picLocks/>
          </p:cNvPicPr>
          <p:nvPr/>
        </p:nvPicPr>
        <p:blipFill rotWithShape="1">
          <a:blip r:embed="rId3">
            <a:grayscl/>
            <a:alphaModFix amt="20000"/>
            <a:extLst>
              <a:ext uri="{28A0092B-C50C-407E-A947-70E740481C1C}">
                <a14:useLocalDpi xmlns:a14="http://schemas.microsoft.com/office/drawing/2010/main" val="0"/>
              </a:ext>
            </a:extLst>
          </a:blip>
          <a:srcRect l="523" t="16406" r="1213" b="534"/>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id="{4B794F14-3101-C19B-3374-98795699FA23}"/>
              </a:ext>
            </a:extLst>
          </p:cNvPr>
          <p:cNvCxnSpPr>
            <a:cxnSpLocks/>
          </p:cNvCxnSpPr>
          <p:nvPr/>
        </p:nvCxnSpPr>
        <p:spPr>
          <a:xfrm flipH="1">
            <a:off x="0" y="903685"/>
            <a:ext cx="121920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6" name="Picture 5">
            <a:extLst>
              <a:ext uri="{FF2B5EF4-FFF2-40B4-BE49-F238E27FC236}">
                <a16:creationId xmlns:a16="http://schemas.microsoft.com/office/drawing/2014/main" id="{BA86D9B8-22D2-BDED-ECAC-D681DC7BA2D1}"/>
              </a:ext>
            </a:extLst>
          </p:cNvPr>
          <p:cNvPicPr>
            <a:picLocks noChangeAspect="1"/>
          </p:cNvPicPr>
          <p:nvPr/>
        </p:nvPicPr>
        <p:blipFill>
          <a:blip r:embed="rId4"/>
          <a:stretch>
            <a:fillRect/>
          </a:stretch>
        </p:blipFill>
        <p:spPr>
          <a:xfrm>
            <a:off x="561036" y="1807371"/>
            <a:ext cx="7088777" cy="4053194"/>
          </a:xfrm>
          <a:prstGeom prst="rect">
            <a:avLst/>
          </a:prstGeom>
        </p:spPr>
      </p:pic>
      <p:pic>
        <p:nvPicPr>
          <p:cNvPr id="7" name="Picture 6">
            <a:extLst>
              <a:ext uri="{FF2B5EF4-FFF2-40B4-BE49-F238E27FC236}">
                <a16:creationId xmlns:a16="http://schemas.microsoft.com/office/drawing/2014/main" id="{FA299041-3DAB-AA82-7951-93F8D1067B9E}"/>
              </a:ext>
            </a:extLst>
          </p:cNvPr>
          <p:cNvPicPr>
            <a:picLocks noChangeAspect="1"/>
          </p:cNvPicPr>
          <p:nvPr/>
        </p:nvPicPr>
        <p:blipFill>
          <a:blip r:embed="rId5"/>
          <a:stretch>
            <a:fillRect/>
          </a:stretch>
        </p:blipFill>
        <p:spPr>
          <a:xfrm>
            <a:off x="8458864" y="2354760"/>
            <a:ext cx="3101762" cy="3515330"/>
          </a:xfrm>
          <a:prstGeom prst="rect">
            <a:avLst/>
          </a:prstGeom>
        </p:spPr>
      </p:pic>
      <p:pic>
        <p:nvPicPr>
          <p:cNvPr id="9" name="Picture 2" descr="BlackRock Logo and symbol, meaning, history, PNG">
            <a:extLst>
              <a:ext uri="{FF2B5EF4-FFF2-40B4-BE49-F238E27FC236}">
                <a16:creationId xmlns:a16="http://schemas.microsoft.com/office/drawing/2014/main" id="{CF9FD86C-B5A9-CF48-175E-1F02E9FB286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9133"/>
          <a:stretch>
            <a:fillRect/>
          </a:stretch>
        </p:blipFill>
        <p:spPr bwMode="auto">
          <a:xfrm>
            <a:off x="72956" y="-90982"/>
            <a:ext cx="4643876" cy="192448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F3D6772E-FA8E-34DD-8CC7-1778B1FA2A6D}"/>
              </a:ext>
            </a:extLst>
          </p:cNvPr>
          <p:cNvSpPr txBox="1"/>
          <p:nvPr/>
        </p:nvSpPr>
        <p:spPr>
          <a:xfrm>
            <a:off x="513411" y="1259891"/>
            <a:ext cx="5583774" cy="400110"/>
          </a:xfrm>
          <a:prstGeom prst="rect">
            <a:avLst/>
          </a:prstGeom>
          <a:noFill/>
          <a:ln>
            <a:noFill/>
            <a:prstDash val="sysDash"/>
          </a:ln>
        </p:spPr>
        <p:txBody>
          <a:bodyPr wrap="square" rtlCol="0">
            <a:spAutoFit/>
          </a:bodyPr>
          <a:lstStyle/>
          <a:p>
            <a:r>
              <a:rPr lang="en-US" sz="2000" b="1" dirty="0">
                <a:latin typeface="Arial" panose="020B0604020202020204" pitchFamily="34" charset="0"/>
                <a:cs typeface="Arial" panose="020B0604020202020204" pitchFamily="34" charset="0"/>
              </a:rPr>
              <a:t>Fall 2025 DCF</a:t>
            </a:r>
            <a:endParaRPr lang="en-US" sz="2000" dirty="0">
              <a:latin typeface="Arial" panose="020B0604020202020204" pitchFamily="34" charset="0"/>
              <a:cs typeface="Arial" panose="020B0604020202020204" pitchFamily="34" charset="0"/>
            </a:endParaRPr>
          </a:p>
        </p:txBody>
      </p:sp>
      <p:pic>
        <p:nvPicPr>
          <p:cNvPr id="11" name="Picture 4" descr="Mastercard Logo, symbol, meaning, history, PNG, brand">
            <a:extLst>
              <a:ext uri="{FF2B5EF4-FFF2-40B4-BE49-F238E27FC236}">
                <a16:creationId xmlns:a16="http://schemas.microsoft.com/office/drawing/2014/main" id="{6DECFC9F-8B7F-84DA-E417-1C899A7B8FD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799447" y="-699116"/>
            <a:ext cx="4217919" cy="2346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60390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E4800-8B41-FE38-2806-D7F9E42690BE}"/>
            </a:ext>
          </a:extLst>
        </p:cNvPr>
        <p:cNvGrpSpPr/>
        <p:nvPr/>
      </p:nvGrpSpPr>
      <p:grpSpPr>
        <a:xfrm>
          <a:off x="0" y="0"/>
          <a:ext cx="0" cy="0"/>
          <a:chOff x="0" y="0"/>
          <a:chExt cx="0" cy="0"/>
        </a:xfrm>
      </p:grpSpPr>
      <p:pic>
        <p:nvPicPr>
          <p:cNvPr id="6" name="Picture 5" descr="Photo of Trees Across Mountains · Free Stock Photo">
            <a:extLst>
              <a:ext uri="{FF2B5EF4-FFF2-40B4-BE49-F238E27FC236}">
                <a16:creationId xmlns:a16="http://schemas.microsoft.com/office/drawing/2014/main" id="{9C3714D3-1072-25AF-1C64-2BCE9C07C764}"/>
              </a:ext>
            </a:extLst>
          </p:cNvPr>
          <p:cNvPicPr>
            <a:picLocks/>
          </p:cNvPicPr>
          <p:nvPr/>
        </p:nvPicPr>
        <p:blipFill rotWithShape="1">
          <a:blip r:embed="rId2">
            <a:alphaModFix amt="13000"/>
            <a:duotone>
              <a:prstClr val="black"/>
              <a:srgbClr val="FF9300">
                <a:tint val="45000"/>
                <a:satMod val="400000"/>
              </a:srgbClr>
            </a:duotone>
            <a:extLst>
              <a:ext uri="{28A0092B-C50C-407E-A947-70E740481C1C}">
                <a14:useLocalDpi xmlns:a14="http://schemas.microsoft.com/office/drawing/2010/main" val="0"/>
              </a:ext>
            </a:extLst>
          </a:blip>
          <a:srcRect l="523" t="16406" r="1213" b="534"/>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 descr="Mastercard Logo, symbol, meaning, history, PNG, brand">
            <a:extLst>
              <a:ext uri="{FF2B5EF4-FFF2-40B4-BE49-F238E27FC236}">
                <a16:creationId xmlns:a16="http://schemas.microsoft.com/office/drawing/2014/main" id="{31466CEF-76B7-A978-559E-D21505F982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147" y="-699116"/>
            <a:ext cx="4217919" cy="234601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B1B79B32-B271-90E5-DCCD-C324B957A9FC}"/>
              </a:ext>
            </a:extLst>
          </p:cNvPr>
          <p:cNvCxnSpPr>
            <a:cxnSpLocks/>
          </p:cNvCxnSpPr>
          <p:nvPr/>
        </p:nvCxnSpPr>
        <p:spPr>
          <a:xfrm flipH="1">
            <a:off x="0" y="903685"/>
            <a:ext cx="121920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35" name="Picture 2" descr="BlackRock Logo and symbol, meaning, history, PNG">
            <a:extLst>
              <a:ext uri="{FF2B5EF4-FFF2-40B4-BE49-F238E27FC236}">
                <a16:creationId xmlns:a16="http://schemas.microsoft.com/office/drawing/2014/main" id="{DA2AFBAD-BF4D-2FD3-673E-D6022757ECB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9133"/>
          <a:stretch>
            <a:fillRect/>
          </a:stretch>
        </p:blipFill>
        <p:spPr bwMode="auto">
          <a:xfrm>
            <a:off x="-6961828" y="-90982"/>
            <a:ext cx="4643876" cy="192448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8FB3481-6FC6-AB10-1D25-7F3995267C34}"/>
              </a:ext>
            </a:extLst>
          </p:cNvPr>
          <p:cNvSpPr txBox="1"/>
          <p:nvPr/>
        </p:nvSpPr>
        <p:spPr>
          <a:xfrm>
            <a:off x="384156" y="3634468"/>
            <a:ext cx="6093882" cy="1815882"/>
          </a:xfrm>
          <a:prstGeom prst="rect">
            <a:avLst/>
          </a:prstGeom>
          <a:noFill/>
          <a:ln w="19050">
            <a:solidFill>
              <a:schemeClr val="tx1"/>
            </a:solidFill>
            <a:prstDash val="sysDot"/>
          </a:ln>
        </p:spPr>
        <p:txBody>
          <a:bodyPr wrap="square">
            <a:spAutoFit/>
          </a:bodyPr>
          <a:lstStyle/>
          <a:p>
            <a:r>
              <a:rPr lang="en-US" sz="1400" dirty="0"/>
              <a:t>Mastercard makes money by operating the payment network that connects consumers, banks, and merchants when a transaction takes place. When you tap or swipe a card, Mastercard’s network is what securely routes the information between the issuing bank (the customer’s bank) and the merchant’s bank to approve and settle the payment. For enabling this process, Mastercard earns fees on each transaction, as well as additional revenue from cross-border payments, fraud prevention, and data-related services.</a:t>
            </a:r>
          </a:p>
        </p:txBody>
      </p:sp>
      <p:pic>
        <p:nvPicPr>
          <p:cNvPr id="5" name="Graphic 4">
            <a:extLst>
              <a:ext uri="{FF2B5EF4-FFF2-40B4-BE49-F238E27FC236}">
                <a16:creationId xmlns:a16="http://schemas.microsoft.com/office/drawing/2014/main" id="{80E1EB62-96F5-4F0F-9954-A9CE1907115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692691" y="497452"/>
            <a:ext cx="3156675" cy="638725"/>
          </a:xfrm>
          <a:prstGeom prst="rect">
            <a:avLst/>
          </a:prstGeom>
        </p:spPr>
      </p:pic>
      <p:sp>
        <p:nvSpPr>
          <p:cNvPr id="7" name="Rectangle 6">
            <a:extLst>
              <a:ext uri="{FF2B5EF4-FFF2-40B4-BE49-F238E27FC236}">
                <a16:creationId xmlns:a16="http://schemas.microsoft.com/office/drawing/2014/main" id="{F1C9D7AB-0C41-CA42-4DE0-9A9D9E05CF7F}"/>
              </a:ext>
            </a:extLst>
          </p:cNvPr>
          <p:cNvSpPr/>
          <p:nvPr/>
        </p:nvSpPr>
        <p:spPr>
          <a:xfrm>
            <a:off x="-150484" y="9672874"/>
            <a:ext cx="12492967" cy="1818086"/>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B094479C-C684-9E98-63E5-529310F66081}"/>
              </a:ext>
            </a:extLst>
          </p:cNvPr>
          <p:cNvSpPr txBox="1">
            <a:spLocks/>
          </p:cNvSpPr>
          <p:nvPr/>
        </p:nvSpPr>
        <p:spPr>
          <a:xfrm>
            <a:off x="189021" y="10185078"/>
            <a:ext cx="3906982" cy="1077218"/>
          </a:xfrm>
          <a:prstGeom prst="rect">
            <a:avLst/>
          </a:prstGeom>
          <a:noFill/>
        </p:spPr>
        <p:txBody>
          <a:bodyPr wrap="square" rtlCol="0">
            <a:spAutoFit/>
          </a:bodyPr>
          <a:lstStyle/>
          <a:p>
            <a:r>
              <a:rPr lang="en-US" sz="3200" dirty="0">
                <a:latin typeface="Agency FB" panose="020B0503020202020204" pitchFamily="34" charset="0"/>
                <a:cs typeface="72 Light" panose="020B0303030000000003" pitchFamily="34" charset="0"/>
              </a:rPr>
              <a:t>Metrics</a:t>
            </a:r>
          </a:p>
          <a:p>
            <a:endParaRPr lang="en-US" sz="3200" dirty="0"/>
          </a:p>
        </p:txBody>
      </p:sp>
      <p:pic>
        <p:nvPicPr>
          <p:cNvPr id="20" name="Graphic 19">
            <a:extLst>
              <a:ext uri="{FF2B5EF4-FFF2-40B4-BE49-F238E27FC236}">
                <a16:creationId xmlns:a16="http://schemas.microsoft.com/office/drawing/2014/main" id="{FAFC56E6-C216-3C6A-E1D4-A5DC43ADB85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8679" y="10704637"/>
            <a:ext cx="1000125" cy="19050"/>
          </a:xfrm>
          <a:prstGeom prst="rect">
            <a:avLst/>
          </a:prstGeom>
        </p:spPr>
      </p:pic>
      <p:graphicFrame>
        <p:nvGraphicFramePr>
          <p:cNvPr id="26" name="Chart 25">
            <a:extLst>
              <a:ext uri="{FF2B5EF4-FFF2-40B4-BE49-F238E27FC236}">
                <a16:creationId xmlns:a16="http://schemas.microsoft.com/office/drawing/2014/main" id="{C05C6AFD-0DB7-7984-E85B-F6926341EFEA}"/>
              </a:ext>
            </a:extLst>
          </p:cNvPr>
          <p:cNvGraphicFramePr>
            <a:graphicFrameLocks/>
          </p:cNvGraphicFramePr>
          <p:nvPr>
            <p:extLst>
              <p:ext uri="{D42A27DB-BD31-4B8C-83A1-F6EECF244321}">
                <p14:modId xmlns:p14="http://schemas.microsoft.com/office/powerpoint/2010/main" val="3454265521"/>
              </p:ext>
            </p:extLst>
          </p:nvPr>
        </p:nvGraphicFramePr>
        <p:xfrm>
          <a:off x="6259286" y="1123355"/>
          <a:ext cx="6411685" cy="3018809"/>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1" name="Diagram 10">
            <a:extLst>
              <a:ext uri="{FF2B5EF4-FFF2-40B4-BE49-F238E27FC236}">
                <a16:creationId xmlns:a16="http://schemas.microsoft.com/office/drawing/2014/main" id="{2581E43D-04EE-CF27-CF04-79D9F59090DF}"/>
              </a:ext>
            </a:extLst>
          </p:cNvPr>
          <p:cNvGraphicFramePr/>
          <p:nvPr>
            <p:extLst>
              <p:ext uri="{D42A27DB-BD31-4B8C-83A1-F6EECF244321}">
                <p14:modId xmlns:p14="http://schemas.microsoft.com/office/powerpoint/2010/main" val="4243537850"/>
              </p:ext>
            </p:extLst>
          </p:nvPr>
        </p:nvGraphicFramePr>
        <p:xfrm>
          <a:off x="1867037" y="8189712"/>
          <a:ext cx="10058501" cy="523015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TextBox 12">
            <a:extLst>
              <a:ext uri="{FF2B5EF4-FFF2-40B4-BE49-F238E27FC236}">
                <a16:creationId xmlns:a16="http://schemas.microsoft.com/office/drawing/2014/main" id="{5407027F-6CCD-5229-F400-B5026CF2EE14}"/>
              </a:ext>
            </a:extLst>
          </p:cNvPr>
          <p:cNvSpPr txBox="1">
            <a:spLocks/>
          </p:cNvSpPr>
          <p:nvPr/>
        </p:nvSpPr>
        <p:spPr>
          <a:xfrm>
            <a:off x="4293264" y="10097551"/>
            <a:ext cx="1820260" cy="369332"/>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sz="1800" dirty="0"/>
              <a:t>Price P.S.</a:t>
            </a:r>
          </a:p>
        </p:txBody>
      </p:sp>
      <p:sp>
        <p:nvSpPr>
          <p:cNvPr id="14" name="TextBox 13">
            <a:extLst>
              <a:ext uri="{FF2B5EF4-FFF2-40B4-BE49-F238E27FC236}">
                <a16:creationId xmlns:a16="http://schemas.microsoft.com/office/drawing/2014/main" id="{AF5E5C39-107F-CADD-6927-1FFABA8D458E}"/>
              </a:ext>
            </a:extLst>
          </p:cNvPr>
          <p:cNvSpPr txBox="1">
            <a:spLocks/>
          </p:cNvSpPr>
          <p:nvPr/>
        </p:nvSpPr>
        <p:spPr>
          <a:xfrm>
            <a:off x="6472164" y="10066773"/>
            <a:ext cx="1820260" cy="400110"/>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dirty="0"/>
              <a:t>Beta</a:t>
            </a:r>
          </a:p>
        </p:txBody>
      </p:sp>
      <p:sp>
        <p:nvSpPr>
          <p:cNvPr id="16" name="TextBox 15">
            <a:extLst>
              <a:ext uri="{FF2B5EF4-FFF2-40B4-BE49-F238E27FC236}">
                <a16:creationId xmlns:a16="http://schemas.microsoft.com/office/drawing/2014/main" id="{E4625946-622B-60D3-94F0-8D23F226CE45}"/>
              </a:ext>
            </a:extLst>
          </p:cNvPr>
          <p:cNvSpPr txBox="1">
            <a:spLocks/>
          </p:cNvSpPr>
          <p:nvPr/>
        </p:nvSpPr>
        <p:spPr>
          <a:xfrm>
            <a:off x="8489685" y="10064570"/>
            <a:ext cx="1820260" cy="400110"/>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dirty="0"/>
              <a:t>P/E</a:t>
            </a:r>
          </a:p>
        </p:txBody>
      </p:sp>
      <p:sp>
        <p:nvSpPr>
          <p:cNvPr id="17" name="TextBox 16">
            <a:extLst>
              <a:ext uri="{FF2B5EF4-FFF2-40B4-BE49-F238E27FC236}">
                <a16:creationId xmlns:a16="http://schemas.microsoft.com/office/drawing/2014/main" id="{70A0949A-B7CF-AACD-9B69-C6323C5BCC8B}"/>
              </a:ext>
            </a:extLst>
          </p:cNvPr>
          <p:cNvSpPr txBox="1">
            <a:spLocks/>
          </p:cNvSpPr>
          <p:nvPr/>
        </p:nvSpPr>
        <p:spPr>
          <a:xfrm>
            <a:off x="10255391" y="10097551"/>
            <a:ext cx="1820260" cy="369332"/>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sz="1800" dirty="0"/>
              <a:t>Q1 Earnings</a:t>
            </a:r>
          </a:p>
        </p:txBody>
      </p:sp>
      <p:sp>
        <p:nvSpPr>
          <p:cNvPr id="18" name="TextBox 17">
            <a:extLst>
              <a:ext uri="{FF2B5EF4-FFF2-40B4-BE49-F238E27FC236}">
                <a16:creationId xmlns:a16="http://schemas.microsoft.com/office/drawing/2014/main" id="{5F92E874-4E28-B278-DE18-40179AACD599}"/>
              </a:ext>
            </a:extLst>
          </p:cNvPr>
          <p:cNvSpPr txBox="1">
            <a:spLocks/>
          </p:cNvSpPr>
          <p:nvPr/>
        </p:nvSpPr>
        <p:spPr>
          <a:xfrm>
            <a:off x="2275743" y="10097551"/>
            <a:ext cx="1820260" cy="369332"/>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sz="1800" dirty="0"/>
              <a:t>Mrkt Cap</a:t>
            </a:r>
          </a:p>
        </p:txBody>
      </p:sp>
      <p:graphicFrame>
        <p:nvGraphicFramePr>
          <p:cNvPr id="28" name="Chart 27">
            <a:extLst>
              <a:ext uri="{FF2B5EF4-FFF2-40B4-BE49-F238E27FC236}">
                <a16:creationId xmlns:a16="http://schemas.microsoft.com/office/drawing/2014/main" id="{AC39CBA2-F1CA-DC3F-18D6-C7E0A75CB589}"/>
              </a:ext>
            </a:extLst>
          </p:cNvPr>
          <p:cNvGraphicFramePr>
            <a:graphicFrameLocks/>
          </p:cNvGraphicFramePr>
          <p:nvPr>
            <p:extLst>
              <p:ext uri="{D42A27DB-BD31-4B8C-83A1-F6EECF244321}">
                <p14:modId xmlns:p14="http://schemas.microsoft.com/office/powerpoint/2010/main" val="2284126340"/>
              </p:ext>
            </p:extLst>
          </p:nvPr>
        </p:nvGraphicFramePr>
        <p:xfrm>
          <a:off x="361067" y="1023528"/>
          <a:ext cx="6066098" cy="2488605"/>
        </p:xfrm>
        <a:graphic>
          <a:graphicData uri="http://schemas.openxmlformats.org/drawingml/2006/chart">
            <c:chart xmlns:c="http://schemas.openxmlformats.org/drawingml/2006/chart" xmlns:r="http://schemas.openxmlformats.org/officeDocument/2006/relationships" r:id="rId13"/>
          </a:graphicData>
        </a:graphic>
      </p:graphicFrame>
      <p:sp>
        <p:nvSpPr>
          <p:cNvPr id="29" name="TextBox 28">
            <a:extLst>
              <a:ext uri="{FF2B5EF4-FFF2-40B4-BE49-F238E27FC236}">
                <a16:creationId xmlns:a16="http://schemas.microsoft.com/office/drawing/2014/main" id="{9A5D1A2B-3276-61FA-637A-46780C6A9B24}"/>
              </a:ext>
            </a:extLst>
          </p:cNvPr>
          <p:cNvSpPr txBox="1"/>
          <p:nvPr/>
        </p:nvSpPr>
        <p:spPr>
          <a:xfrm>
            <a:off x="10777062" y="6437926"/>
            <a:ext cx="2072304" cy="261610"/>
          </a:xfrm>
          <a:prstGeom prst="rect">
            <a:avLst/>
          </a:prstGeom>
          <a:noFill/>
        </p:spPr>
        <p:txBody>
          <a:bodyPr wrap="square">
            <a:spAutoFit/>
          </a:bodyPr>
          <a:lstStyle/>
          <a:p>
            <a:r>
              <a:rPr lang="en-US" sz="1050" dirty="0">
                <a:latin typeface="Arial" panose="020B0604020202020204" pitchFamily="34" charset="0"/>
                <a:cs typeface="Arial" panose="020B0604020202020204" pitchFamily="34" charset="0"/>
              </a:rPr>
              <a:t>Data in Millions*</a:t>
            </a:r>
            <a:endParaRPr lang="en-US" sz="1050" dirty="0"/>
          </a:p>
        </p:txBody>
      </p:sp>
      <p:sp>
        <p:nvSpPr>
          <p:cNvPr id="9" name="TextBox 8">
            <a:extLst>
              <a:ext uri="{FF2B5EF4-FFF2-40B4-BE49-F238E27FC236}">
                <a16:creationId xmlns:a16="http://schemas.microsoft.com/office/drawing/2014/main" id="{29376210-E03B-3FC3-01EB-21CD55CC4645}"/>
              </a:ext>
            </a:extLst>
          </p:cNvPr>
          <p:cNvSpPr txBox="1"/>
          <p:nvPr/>
        </p:nvSpPr>
        <p:spPr>
          <a:xfrm>
            <a:off x="384156" y="5570192"/>
            <a:ext cx="6093882" cy="1169551"/>
          </a:xfrm>
          <a:prstGeom prst="rect">
            <a:avLst/>
          </a:prstGeom>
          <a:noFill/>
          <a:ln w="19050">
            <a:solidFill>
              <a:schemeClr val="tx1"/>
            </a:solidFill>
            <a:prstDash val="sysDot"/>
          </a:ln>
        </p:spPr>
        <p:txBody>
          <a:bodyPr wrap="square">
            <a:spAutoFit/>
          </a:bodyPr>
          <a:lstStyle/>
          <a:p>
            <a:r>
              <a:rPr lang="en-US" sz="1400" dirty="0"/>
              <a:t>Because it doesn’t actually lend money or issue cards, Mastercard avoids taking on credit risk. Instead, its revenue is driven by the volume and value of transactions flowing through its network, meaning it benefits directly from increased consumer spending and the continued shift toward electronic payments.</a:t>
            </a:r>
          </a:p>
        </p:txBody>
      </p:sp>
      <p:pic>
        <p:nvPicPr>
          <p:cNvPr id="23" name="Picture 22">
            <a:extLst>
              <a:ext uri="{FF2B5EF4-FFF2-40B4-BE49-F238E27FC236}">
                <a16:creationId xmlns:a16="http://schemas.microsoft.com/office/drawing/2014/main" id="{837412EC-DC59-3EC1-CAC3-5EABBAB2AB10}"/>
              </a:ext>
            </a:extLst>
          </p:cNvPr>
          <p:cNvPicPr>
            <a:picLocks noChangeAspect="1"/>
          </p:cNvPicPr>
          <p:nvPr/>
        </p:nvPicPr>
        <p:blipFill>
          <a:blip r:embed="rId14"/>
          <a:stretch>
            <a:fillRect/>
          </a:stretch>
        </p:blipFill>
        <p:spPr>
          <a:xfrm>
            <a:off x="6772211" y="4045700"/>
            <a:ext cx="5255207" cy="2499577"/>
          </a:xfrm>
          <a:prstGeom prst="rect">
            <a:avLst/>
          </a:prstGeom>
        </p:spPr>
      </p:pic>
    </p:spTree>
    <p:extLst>
      <p:ext uri="{BB962C8B-B14F-4D97-AF65-F5344CB8AC3E}">
        <p14:creationId xmlns:p14="http://schemas.microsoft.com/office/powerpoint/2010/main" val="31821251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355DA-8200-B0F5-D929-82F8CED7800C}"/>
            </a:ext>
          </a:extLst>
        </p:cNvPr>
        <p:cNvGrpSpPr/>
        <p:nvPr/>
      </p:nvGrpSpPr>
      <p:grpSpPr>
        <a:xfrm>
          <a:off x="0" y="0"/>
          <a:ext cx="0" cy="0"/>
          <a:chOff x="0" y="0"/>
          <a:chExt cx="0" cy="0"/>
        </a:xfrm>
      </p:grpSpPr>
      <p:pic>
        <p:nvPicPr>
          <p:cNvPr id="33" name="Picture 32" descr="Photo of Trees Across Mountains · Free Stock Photo">
            <a:extLst>
              <a:ext uri="{FF2B5EF4-FFF2-40B4-BE49-F238E27FC236}">
                <a16:creationId xmlns:a16="http://schemas.microsoft.com/office/drawing/2014/main" id="{61597A1E-56D4-635B-A8C0-6A1C1FBC3E98}"/>
              </a:ext>
            </a:extLst>
          </p:cNvPr>
          <p:cNvPicPr>
            <a:picLocks/>
          </p:cNvPicPr>
          <p:nvPr/>
        </p:nvPicPr>
        <p:blipFill rotWithShape="1">
          <a:blip r:embed="rId3">
            <a:alphaModFix amt="13000"/>
            <a:duotone>
              <a:prstClr val="black"/>
              <a:srgbClr val="FF9300">
                <a:tint val="45000"/>
                <a:satMod val="400000"/>
              </a:srgbClr>
            </a:duotone>
            <a:extLst>
              <a:ext uri="{28A0092B-C50C-407E-A947-70E740481C1C}">
                <a14:useLocalDpi xmlns:a14="http://schemas.microsoft.com/office/drawing/2010/main" val="0"/>
              </a:ext>
            </a:extLst>
          </a:blip>
          <a:srcRect l="523" t="16406" r="1213" b="534"/>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8E921044-D242-A38F-4A1B-DC2FAACE5CE1}"/>
              </a:ext>
            </a:extLst>
          </p:cNvPr>
          <p:cNvCxnSpPr>
            <a:cxnSpLocks/>
          </p:cNvCxnSpPr>
          <p:nvPr/>
        </p:nvCxnSpPr>
        <p:spPr>
          <a:xfrm flipV="1">
            <a:off x="7863840" y="903685"/>
            <a:ext cx="0" cy="5954315"/>
          </a:xfrm>
          <a:prstGeom prst="line">
            <a:avLst/>
          </a:prstGeom>
          <a:ln w="1905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4" name="TextBox 23">
            <a:extLst>
              <a:ext uri="{FF2B5EF4-FFF2-40B4-BE49-F238E27FC236}">
                <a16:creationId xmlns:a16="http://schemas.microsoft.com/office/drawing/2014/main" id="{9B3BED21-9A8D-9FC6-863B-21FDE993B3B8}"/>
              </a:ext>
            </a:extLst>
          </p:cNvPr>
          <p:cNvSpPr txBox="1"/>
          <p:nvPr/>
        </p:nvSpPr>
        <p:spPr>
          <a:xfrm>
            <a:off x="3040380" y="2787134"/>
            <a:ext cx="6126480" cy="369332"/>
          </a:xfrm>
          <a:prstGeom prst="rect">
            <a:avLst/>
          </a:prstGeom>
          <a:noFill/>
        </p:spPr>
        <p:txBody>
          <a:bodyPr wrap="square">
            <a:spAutoFit/>
          </a:bodyPr>
          <a:lstStyle/>
          <a:p>
            <a:r>
              <a:rPr lang="en-US" b="0" i="0" dirty="0">
                <a:solidFill>
                  <a:srgbClr val="000000"/>
                </a:solidFill>
                <a:effectLst/>
                <a:latin typeface="Times"/>
              </a:rPr>
              <a:t> </a:t>
            </a:r>
            <a:endParaRPr lang="en-US" dirty="0"/>
          </a:p>
        </p:txBody>
      </p:sp>
      <p:pic>
        <p:nvPicPr>
          <p:cNvPr id="17" name="Picture 2" descr="BlackRock Logo and symbol, meaning, history, PNG">
            <a:extLst>
              <a:ext uri="{FF2B5EF4-FFF2-40B4-BE49-F238E27FC236}">
                <a16:creationId xmlns:a16="http://schemas.microsoft.com/office/drawing/2014/main" id="{D2513327-A35F-F5F1-3269-ACD84CFEC4A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9133"/>
          <a:stretch>
            <a:fillRect/>
          </a:stretch>
        </p:blipFill>
        <p:spPr bwMode="auto">
          <a:xfrm>
            <a:off x="0" y="-2210288"/>
            <a:ext cx="4643876" cy="1924487"/>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id="{284A1C9D-BC50-BA56-3A45-162DCF87B5F3}"/>
              </a:ext>
            </a:extLst>
          </p:cNvPr>
          <p:cNvCxnSpPr>
            <a:cxnSpLocks/>
          </p:cNvCxnSpPr>
          <p:nvPr/>
        </p:nvCxnSpPr>
        <p:spPr>
          <a:xfrm flipH="1">
            <a:off x="0" y="903685"/>
            <a:ext cx="121920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aphicFrame>
        <p:nvGraphicFramePr>
          <p:cNvPr id="2" name="Chart 1">
            <a:extLst>
              <a:ext uri="{FF2B5EF4-FFF2-40B4-BE49-F238E27FC236}">
                <a16:creationId xmlns:a16="http://schemas.microsoft.com/office/drawing/2014/main" id="{4734C8F0-AB7B-6335-DF56-6EA5A8893298}"/>
              </a:ext>
            </a:extLst>
          </p:cNvPr>
          <p:cNvGraphicFramePr>
            <a:graphicFrameLocks/>
          </p:cNvGraphicFramePr>
          <p:nvPr>
            <p:extLst>
              <p:ext uri="{D42A27DB-BD31-4B8C-83A1-F6EECF244321}">
                <p14:modId xmlns:p14="http://schemas.microsoft.com/office/powerpoint/2010/main" val="4031412576"/>
              </p:ext>
            </p:extLst>
          </p:nvPr>
        </p:nvGraphicFramePr>
        <p:xfrm>
          <a:off x="266462" y="1136605"/>
          <a:ext cx="7195977" cy="3788493"/>
        </p:xfrm>
        <a:graphic>
          <a:graphicData uri="http://schemas.openxmlformats.org/drawingml/2006/chart">
            <c:chart xmlns:c="http://schemas.openxmlformats.org/drawingml/2006/chart" xmlns:r="http://schemas.openxmlformats.org/officeDocument/2006/relationships" r:id="rId5"/>
          </a:graphicData>
        </a:graphic>
      </p:graphicFrame>
      <p:sp>
        <p:nvSpPr>
          <p:cNvPr id="8" name="TextBox 7">
            <a:extLst>
              <a:ext uri="{FF2B5EF4-FFF2-40B4-BE49-F238E27FC236}">
                <a16:creationId xmlns:a16="http://schemas.microsoft.com/office/drawing/2014/main" id="{FE8F5AD6-0154-E253-9288-EC22697456EB}"/>
              </a:ext>
            </a:extLst>
          </p:cNvPr>
          <p:cNvSpPr txBox="1"/>
          <p:nvPr/>
        </p:nvSpPr>
        <p:spPr>
          <a:xfrm>
            <a:off x="8053862" y="1066663"/>
            <a:ext cx="3992859" cy="3810274"/>
          </a:xfrm>
          <a:prstGeom prst="rect">
            <a:avLst/>
          </a:prstGeom>
          <a:noFill/>
          <a:ln w="19050">
            <a:solidFill>
              <a:schemeClr val="tx1"/>
            </a:solidFill>
            <a:prstDash val="sysDot"/>
          </a:ln>
        </p:spPr>
        <p:txBody>
          <a:bodyPr wrap="square">
            <a:spAutoFit/>
          </a:bodyPr>
          <a:lstStyle/>
          <a:p>
            <a:pPr algn="ctr"/>
            <a:r>
              <a:rPr lang="en-US" b="1" dirty="0">
                <a:latin typeface="Arial" panose="020B0604020202020204" pitchFamily="34" charset="0"/>
                <a:cs typeface="Arial" panose="020B0604020202020204" pitchFamily="34" charset="0"/>
              </a:rPr>
              <a:t>Key Events</a:t>
            </a:r>
          </a:p>
          <a:p>
            <a:pPr>
              <a:buNone/>
            </a:pPr>
            <a:endParaRPr lang="en-US" sz="1500" b="1" dirty="0">
              <a:latin typeface="Arial" panose="020B0604020202020204" pitchFamily="34" charset="0"/>
              <a:cs typeface="Arial" panose="020B0604020202020204" pitchFamily="34" charset="0"/>
            </a:endParaRPr>
          </a:p>
          <a:p>
            <a:pPr>
              <a:buNone/>
            </a:pPr>
            <a:r>
              <a:rPr lang="en-US" sz="1490" b="1" dirty="0">
                <a:latin typeface="Arial" panose="020B0604020202020204" pitchFamily="34" charset="0"/>
                <a:cs typeface="Arial" panose="020B0604020202020204" pitchFamily="34" charset="0"/>
              </a:rPr>
              <a:t>Oct 26, 2023: Q3 Earnings Beat</a:t>
            </a:r>
            <a:br>
              <a:rPr lang="en-US" sz="1490" dirty="0">
                <a:latin typeface="Arial" panose="020B0604020202020204" pitchFamily="34" charset="0"/>
                <a:cs typeface="Arial" panose="020B0604020202020204" pitchFamily="34" charset="0"/>
              </a:rPr>
            </a:br>
            <a:r>
              <a:rPr lang="en-US" sz="1490" dirty="0">
                <a:latin typeface="Arial" panose="020B0604020202020204" pitchFamily="34" charset="0"/>
                <a:cs typeface="Arial" panose="020B0604020202020204" pitchFamily="34" charset="0"/>
              </a:rPr>
              <a:t>Strong quarterly results driven by cross-border volume growth and resilient consumer spending. Reinforced Mastercard’s exposure to global travel recovery.</a:t>
            </a:r>
            <a:br>
              <a:rPr lang="en-US" sz="1490" dirty="0">
                <a:latin typeface="Arial" panose="020B0604020202020204" pitchFamily="34" charset="0"/>
                <a:cs typeface="Arial" panose="020B0604020202020204" pitchFamily="34" charset="0"/>
              </a:rPr>
            </a:br>
            <a:r>
              <a:rPr lang="en-US" sz="1490" dirty="0">
                <a:latin typeface="Arial" panose="020B0604020202020204" pitchFamily="34" charset="0"/>
                <a:cs typeface="Arial" panose="020B0604020202020204" pitchFamily="34" charset="0"/>
              </a:rPr>
              <a:t>Stock impact: +5 to 6% (positive re-rating on growth outlook)</a:t>
            </a:r>
          </a:p>
          <a:p>
            <a:pPr>
              <a:buNone/>
            </a:pPr>
            <a:r>
              <a:rPr lang="en-US" sz="1490" b="1" dirty="0">
                <a:latin typeface="Arial" panose="020B0604020202020204" pitchFamily="34" charset="0"/>
                <a:cs typeface="Arial" panose="020B0604020202020204" pitchFamily="34" charset="0"/>
              </a:rPr>
              <a:t>Mar 25, 2024: $30B Interchange Fee Settlement </a:t>
            </a:r>
            <a:br>
              <a:rPr lang="en-US" sz="1490" dirty="0">
                <a:latin typeface="Arial" panose="020B0604020202020204" pitchFamily="34" charset="0"/>
                <a:cs typeface="Arial" panose="020B0604020202020204" pitchFamily="34" charset="0"/>
              </a:rPr>
            </a:br>
            <a:r>
              <a:rPr lang="en-US" sz="1490" dirty="0">
                <a:latin typeface="Arial" panose="020B0604020202020204" pitchFamily="34" charset="0"/>
                <a:cs typeface="Arial" panose="020B0604020202020204" pitchFamily="34" charset="0"/>
              </a:rPr>
              <a:t>Antitrust settlement with merchants raised concerns about long-term fee structure and pricing power.</a:t>
            </a:r>
            <a:br>
              <a:rPr lang="en-US" sz="1490" dirty="0">
                <a:latin typeface="Arial" panose="020B0604020202020204" pitchFamily="34" charset="0"/>
                <a:cs typeface="Arial" panose="020B0604020202020204" pitchFamily="34" charset="0"/>
              </a:rPr>
            </a:br>
            <a:r>
              <a:rPr lang="en-US" sz="1490" dirty="0">
                <a:latin typeface="Arial" panose="020B0604020202020204" pitchFamily="34" charset="0"/>
                <a:cs typeface="Arial" panose="020B0604020202020204" pitchFamily="34" charset="0"/>
              </a:rPr>
              <a:t>Stock impact: −3 to -4% (regulatory overhang on margins)</a:t>
            </a:r>
          </a:p>
        </p:txBody>
      </p:sp>
      <p:sp>
        <p:nvSpPr>
          <p:cNvPr id="9" name="Rectangle 8">
            <a:extLst>
              <a:ext uri="{FF2B5EF4-FFF2-40B4-BE49-F238E27FC236}">
                <a16:creationId xmlns:a16="http://schemas.microsoft.com/office/drawing/2014/main" id="{6921BFDB-1F36-0832-B6B5-2B805495CA60}"/>
              </a:ext>
            </a:extLst>
          </p:cNvPr>
          <p:cNvSpPr/>
          <p:nvPr/>
        </p:nvSpPr>
        <p:spPr>
          <a:xfrm>
            <a:off x="-150484" y="5039914"/>
            <a:ext cx="12492967" cy="1818086"/>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12" name="Diagram 11">
            <a:extLst>
              <a:ext uri="{FF2B5EF4-FFF2-40B4-BE49-F238E27FC236}">
                <a16:creationId xmlns:a16="http://schemas.microsoft.com/office/drawing/2014/main" id="{4F180EEC-8498-3F1A-E876-FEBD53867A7E}"/>
              </a:ext>
            </a:extLst>
          </p:cNvPr>
          <p:cNvGraphicFramePr/>
          <p:nvPr>
            <p:extLst>
              <p:ext uri="{D42A27DB-BD31-4B8C-83A1-F6EECF244321}">
                <p14:modId xmlns:p14="http://schemas.microsoft.com/office/powerpoint/2010/main" val="1031632037"/>
              </p:ext>
            </p:extLst>
          </p:nvPr>
        </p:nvGraphicFramePr>
        <p:xfrm>
          <a:off x="1867037" y="3556752"/>
          <a:ext cx="10058501" cy="523015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4" name="TextBox 13">
            <a:extLst>
              <a:ext uri="{FF2B5EF4-FFF2-40B4-BE49-F238E27FC236}">
                <a16:creationId xmlns:a16="http://schemas.microsoft.com/office/drawing/2014/main" id="{08C73C7C-BE57-AFA6-C135-0FAFF007B2D8}"/>
              </a:ext>
            </a:extLst>
          </p:cNvPr>
          <p:cNvSpPr txBox="1">
            <a:spLocks/>
          </p:cNvSpPr>
          <p:nvPr/>
        </p:nvSpPr>
        <p:spPr>
          <a:xfrm>
            <a:off x="4293264" y="5464591"/>
            <a:ext cx="1820260" cy="369332"/>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sz="1800" dirty="0"/>
              <a:t>Price P.S.</a:t>
            </a:r>
          </a:p>
        </p:txBody>
      </p:sp>
      <p:sp>
        <p:nvSpPr>
          <p:cNvPr id="15" name="TextBox 14">
            <a:extLst>
              <a:ext uri="{FF2B5EF4-FFF2-40B4-BE49-F238E27FC236}">
                <a16:creationId xmlns:a16="http://schemas.microsoft.com/office/drawing/2014/main" id="{CD9508B8-A783-5548-D20C-82653D978813}"/>
              </a:ext>
            </a:extLst>
          </p:cNvPr>
          <p:cNvSpPr txBox="1">
            <a:spLocks/>
          </p:cNvSpPr>
          <p:nvPr/>
        </p:nvSpPr>
        <p:spPr>
          <a:xfrm>
            <a:off x="6472164" y="5433813"/>
            <a:ext cx="1820260" cy="400110"/>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dirty="0"/>
              <a:t>Beta</a:t>
            </a:r>
          </a:p>
        </p:txBody>
      </p:sp>
      <p:sp>
        <p:nvSpPr>
          <p:cNvPr id="16" name="TextBox 15">
            <a:extLst>
              <a:ext uri="{FF2B5EF4-FFF2-40B4-BE49-F238E27FC236}">
                <a16:creationId xmlns:a16="http://schemas.microsoft.com/office/drawing/2014/main" id="{C54E2074-912B-136B-BB69-AAD28BD454FA}"/>
              </a:ext>
            </a:extLst>
          </p:cNvPr>
          <p:cNvSpPr txBox="1">
            <a:spLocks/>
          </p:cNvSpPr>
          <p:nvPr/>
        </p:nvSpPr>
        <p:spPr>
          <a:xfrm>
            <a:off x="8489685" y="5431610"/>
            <a:ext cx="1820260" cy="400110"/>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dirty="0"/>
              <a:t>P/E</a:t>
            </a:r>
          </a:p>
        </p:txBody>
      </p:sp>
      <p:sp>
        <p:nvSpPr>
          <p:cNvPr id="19" name="TextBox 18">
            <a:extLst>
              <a:ext uri="{FF2B5EF4-FFF2-40B4-BE49-F238E27FC236}">
                <a16:creationId xmlns:a16="http://schemas.microsoft.com/office/drawing/2014/main" id="{D68D0E24-5316-7004-FFCF-AEF5CFF5E6C6}"/>
              </a:ext>
            </a:extLst>
          </p:cNvPr>
          <p:cNvSpPr txBox="1">
            <a:spLocks/>
          </p:cNvSpPr>
          <p:nvPr/>
        </p:nvSpPr>
        <p:spPr>
          <a:xfrm>
            <a:off x="10255391" y="5464591"/>
            <a:ext cx="1820260" cy="369332"/>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sz="1800" dirty="0"/>
              <a:t>Q1 Earnings</a:t>
            </a:r>
          </a:p>
        </p:txBody>
      </p:sp>
      <p:sp>
        <p:nvSpPr>
          <p:cNvPr id="28" name="TextBox 27">
            <a:extLst>
              <a:ext uri="{FF2B5EF4-FFF2-40B4-BE49-F238E27FC236}">
                <a16:creationId xmlns:a16="http://schemas.microsoft.com/office/drawing/2014/main" id="{FCA2732B-3CAA-B51C-016F-91B8FEFB8290}"/>
              </a:ext>
            </a:extLst>
          </p:cNvPr>
          <p:cNvSpPr txBox="1">
            <a:spLocks/>
          </p:cNvSpPr>
          <p:nvPr/>
        </p:nvSpPr>
        <p:spPr>
          <a:xfrm>
            <a:off x="2275743" y="5464591"/>
            <a:ext cx="1820260" cy="369332"/>
          </a:xfrm>
          <a:prstGeom prst="rect">
            <a:avLst/>
          </a:prstGeom>
          <a:noFill/>
        </p:spPr>
        <p:txBody>
          <a:bodyPr wrap="square" rtlCol="0">
            <a:spAutoFit/>
          </a:bodyPr>
          <a:lstStyle>
            <a:defPPr>
              <a:defRPr lang="en-US"/>
            </a:defPPr>
            <a:lvl1pPr>
              <a:defRPr sz="2000">
                <a:solidFill>
                  <a:schemeClr val="bg1"/>
                </a:solidFill>
                <a:latin typeface="Arial" panose="020B0604020202020204" pitchFamily="34" charset="0"/>
                <a:cs typeface="Arial" panose="020B0604020202020204" pitchFamily="34" charset="0"/>
              </a:defRPr>
            </a:lvl1pPr>
          </a:lstStyle>
          <a:p>
            <a:r>
              <a:rPr lang="en-US" sz="1800" dirty="0"/>
              <a:t>Mrkt Cap</a:t>
            </a:r>
          </a:p>
        </p:txBody>
      </p:sp>
      <p:pic>
        <p:nvPicPr>
          <p:cNvPr id="29" name="Graphic 28">
            <a:extLst>
              <a:ext uri="{FF2B5EF4-FFF2-40B4-BE49-F238E27FC236}">
                <a16:creationId xmlns:a16="http://schemas.microsoft.com/office/drawing/2014/main" id="{CDEF1A91-1850-32F4-AB9A-7F6ED2B487A7}"/>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266462" y="6070793"/>
            <a:ext cx="1000125" cy="19050"/>
          </a:xfrm>
          <a:prstGeom prst="rect">
            <a:avLst/>
          </a:prstGeom>
        </p:spPr>
      </p:pic>
      <p:pic>
        <p:nvPicPr>
          <p:cNvPr id="30" name="Picture 4" descr="Mastercard Logo, symbol, meaning, history, PNG, brand">
            <a:extLst>
              <a:ext uri="{FF2B5EF4-FFF2-40B4-BE49-F238E27FC236}">
                <a16:creationId xmlns:a16="http://schemas.microsoft.com/office/drawing/2014/main" id="{DC2E9AAB-B934-BC7D-735F-5AE6A4CC077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07147" y="-699116"/>
            <a:ext cx="4217919" cy="2346015"/>
          </a:xfrm>
          <a:prstGeom prst="rect">
            <a:avLst/>
          </a:prstGeom>
          <a:noFill/>
          <a:extLst>
            <a:ext uri="{909E8E84-426E-40DD-AFC4-6F175D3DCCD1}">
              <a14:hiddenFill xmlns:a14="http://schemas.microsoft.com/office/drawing/2010/main">
                <a:solidFill>
                  <a:srgbClr val="FFFFFF"/>
                </a:solidFill>
              </a14:hiddenFill>
            </a:ext>
          </a:extLst>
        </p:spPr>
      </p:pic>
      <p:pic>
        <p:nvPicPr>
          <p:cNvPr id="31" name="Graphic 30">
            <a:extLst>
              <a:ext uri="{FF2B5EF4-FFF2-40B4-BE49-F238E27FC236}">
                <a16:creationId xmlns:a16="http://schemas.microsoft.com/office/drawing/2014/main" id="{11A923FD-67C6-EAB3-F038-28988E0B535C}"/>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9692691" y="497452"/>
            <a:ext cx="3156675" cy="638725"/>
          </a:xfrm>
          <a:prstGeom prst="rect">
            <a:avLst/>
          </a:prstGeom>
        </p:spPr>
      </p:pic>
      <p:sp>
        <p:nvSpPr>
          <p:cNvPr id="32" name="TextBox 31">
            <a:extLst>
              <a:ext uri="{FF2B5EF4-FFF2-40B4-BE49-F238E27FC236}">
                <a16:creationId xmlns:a16="http://schemas.microsoft.com/office/drawing/2014/main" id="{AA838DB2-1B0C-8D3C-5C94-5FB2CC0A77CB}"/>
              </a:ext>
            </a:extLst>
          </p:cNvPr>
          <p:cNvSpPr txBox="1">
            <a:spLocks/>
          </p:cNvSpPr>
          <p:nvPr/>
        </p:nvSpPr>
        <p:spPr>
          <a:xfrm>
            <a:off x="189021" y="5552118"/>
            <a:ext cx="3906982" cy="1077218"/>
          </a:xfrm>
          <a:prstGeom prst="rect">
            <a:avLst/>
          </a:prstGeom>
          <a:noFill/>
        </p:spPr>
        <p:txBody>
          <a:bodyPr wrap="square" rtlCol="0">
            <a:spAutoFit/>
          </a:bodyPr>
          <a:lstStyle/>
          <a:p>
            <a:r>
              <a:rPr lang="en-US" sz="3200" dirty="0">
                <a:latin typeface="Agency FB" panose="020B0503020202020204" pitchFamily="34" charset="0"/>
                <a:cs typeface="72 Light" panose="020B0303030000000003" pitchFamily="34" charset="0"/>
              </a:rPr>
              <a:t>Metrics</a:t>
            </a:r>
          </a:p>
          <a:p>
            <a:endParaRPr lang="en-US" sz="3200" dirty="0"/>
          </a:p>
        </p:txBody>
      </p:sp>
    </p:spTree>
    <p:extLst>
      <p:ext uri="{BB962C8B-B14F-4D97-AF65-F5344CB8AC3E}">
        <p14:creationId xmlns:p14="http://schemas.microsoft.com/office/powerpoint/2010/main" val="20594547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96464a8a-f8ed-40b1-99e2-5f6b50a20250}" enabled="0" method="" siteId="{96464a8a-f8ed-40b1-99e2-5f6b50a20250}" removed="1"/>
</clbl:labelList>
</file>

<file path=docProps/app.xml><?xml version="1.0" encoding="utf-8"?>
<Properties xmlns="http://schemas.openxmlformats.org/officeDocument/2006/extended-properties" xmlns:vt="http://schemas.openxmlformats.org/officeDocument/2006/docPropsVTypes">
  <TotalTime>14766</TotalTime>
  <Words>2641</Words>
  <Application>Microsoft Office PowerPoint</Application>
  <PresentationFormat>Widescreen</PresentationFormat>
  <Paragraphs>827</Paragraphs>
  <Slides>18</Slides>
  <Notes>17</Notes>
  <HiddenSlides>2</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Agency FB</vt:lpstr>
      <vt:lpstr>Aptos</vt:lpstr>
      <vt:lpstr>Aptos Display</vt:lpstr>
      <vt:lpstr>Aptos Narrow</vt:lpstr>
      <vt:lpstr>Arial</vt:lpstr>
      <vt:lpstr>Times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Myles Manoli</dc:creator>
  <cp:lastModifiedBy>Myles Manoli</cp:lastModifiedBy>
  <cp:revision>2</cp:revision>
  <dcterms:created xsi:type="dcterms:W3CDTF">2025-08-12T16:40:50Z</dcterms:created>
  <dcterms:modified xsi:type="dcterms:W3CDTF">2026-07-17T18:27:26Z</dcterms:modified>
</cp:coreProperties>
</file>