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115_6AF452FE.xml" ContentType="application/vnd.ms-powerpoint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omments/modernComment_11E_4C0219F9.xml" ContentType="application/vnd.ms-powerpoint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comments/modernComment_132_6A070696.xml" ContentType="application/vnd.ms-powerpoint.comment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omments/modernComment_124_9F9B4E6D.xml" ContentType="application/vnd.ms-powerpoint.comments+xml"/>
  <Override PartName="/ppt/notesSlides/notesSlide6.xml" ContentType="application/vnd.openxmlformats-officedocument.presentationml.notesSlide+xml"/>
  <Override PartName="/ppt/comments/modernComment_112_2BA9125A.xml" ContentType="application/vnd.ms-powerpoint.comment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comments/modernComment_113_7DE0965E.xml" ContentType="application/vnd.ms-powerpoint.comment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omments/modernComment_135_A6A991A8.xml" ContentType="application/vnd.ms-powerpoint.comment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10F_2C621C3A.xml" ContentType="application/vnd.ms-powerpoint.comments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11A_A22847EB.xml" ContentType="application/vnd.ms-powerpoint.comments+xml"/>
  <Override PartName="/ppt/comments/modernComment_139_C636F03.xml" ContentType="application/vnd.ms-powerpoint.comments+xml"/>
  <Override PartName="/ppt/comments/modernComment_11F_8664B556.xml" ContentType="application/vnd.ms-powerpoint.comments+xml"/>
  <Override PartName="/ppt/notesSlides/notesSlide12.xml" ContentType="application/vnd.openxmlformats-officedocument.presentationml.notesSlide+xml"/>
  <Override PartName="/ppt/comments/modernComment_121_5161138F.xml" ContentType="application/vnd.ms-powerpoint.comment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3.xml" ContentType="application/vnd.openxmlformats-officedocument.presentationml.notesSlide+xml"/>
  <Override PartName="/ppt/comments/modernComment_122_242E3934.xml" ContentType="application/vnd.ms-powerpoint.comment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4.xml" ContentType="application/vnd.openxmlformats-officedocument.presentationml.notesSlide+xml"/>
  <Override PartName="/ppt/comments/modernComment_165_777DF768.xml" ContentType="application/vnd.ms-powerpoint.comments+xml"/>
  <Override PartName="/ppt/notesSlides/notesSlide15.xml" ContentType="application/vnd.openxmlformats-officedocument.presentationml.notesSlide+xml"/>
  <Override PartName="/ppt/comments/modernComment_164_E1D8EB27.xml" ContentType="application/vnd.ms-powerpoint.comments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6.xml" ContentType="application/vnd.openxmlformats-officedocument.presentationml.notesSlide+xml"/>
  <Override PartName="/ppt/comments/modernComment_163_1AC6E783.xml" ContentType="application/vnd.ms-powerpoint.comments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7.xml" ContentType="application/vnd.openxmlformats-officedocument.presentationml.notesSlide+xml"/>
  <Override PartName="/ppt/comments/modernComment_15D_562372EE.xml" ContentType="application/vnd.ms-powerpoint.comment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9"/>
  </p:notesMasterIdLst>
  <p:sldIdLst>
    <p:sldId id="266" r:id="rId2"/>
    <p:sldId id="269" r:id="rId3"/>
    <p:sldId id="277" r:id="rId4"/>
    <p:sldId id="286" r:id="rId5"/>
    <p:sldId id="306" r:id="rId6"/>
    <p:sldId id="292" r:id="rId7"/>
    <p:sldId id="274" r:id="rId8"/>
    <p:sldId id="275" r:id="rId9"/>
    <p:sldId id="309" r:id="rId10"/>
    <p:sldId id="280" r:id="rId11"/>
    <p:sldId id="281" r:id="rId12"/>
    <p:sldId id="283" r:id="rId13"/>
    <p:sldId id="360" r:id="rId14"/>
    <p:sldId id="271" r:id="rId15"/>
    <p:sldId id="361" r:id="rId16"/>
    <p:sldId id="282" r:id="rId17"/>
    <p:sldId id="313" r:id="rId18"/>
    <p:sldId id="287" r:id="rId19"/>
    <p:sldId id="289" r:id="rId20"/>
    <p:sldId id="290" r:id="rId21"/>
    <p:sldId id="357" r:id="rId22"/>
    <p:sldId id="356" r:id="rId23"/>
    <p:sldId id="355" r:id="rId24"/>
    <p:sldId id="349" r:id="rId25"/>
    <p:sldId id="350" r:id="rId26"/>
    <p:sldId id="358" r:id="rId27"/>
    <p:sldId id="35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28EF254-068A-F14F-B1A2-BB2178134F92}">
          <p14:sldIdLst>
            <p14:sldId id="266"/>
            <p14:sldId id="269"/>
            <p14:sldId id="277"/>
            <p14:sldId id="286"/>
            <p14:sldId id="306"/>
            <p14:sldId id="292"/>
            <p14:sldId id="274"/>
            <p14:sldId id="275"/>
            <p14:sldId id="309"/>
            <p14:sldId id="280"/>
            <p14:sldId id="281"/>
            <p14:sldId id="283"/>
            <p14:sldId id="360"/>
            <p14:sldId id="271"/>
            <p14:sldId id="361"/>
            <p14:sldId id="282"/>
            <p14:sldId id="313"/>
            <p14:sldId id="287"/>
            <p14:sldId id="289"/>
            <p14:sldId id="290"/>
            <p14:sldId id="357"/>
            <p14:sldId id="356"/>
            <p14:sldId id="355"/>
            <p14:sldId id="349"/>
            <p14:sldId id="350"/>
            <p14:sldId id="358"/>
            <p14:sldId id="3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FEBCF12-5D20-ADE7-EFEA-2B8784185DFD}" name="Christian Sainristil" initials="CS" userId="S::cfsainri@buffalo.edu::367964b6-f013-42eb-9ed5-05bfefafea92" providerId="AD"/>
  <p188:author id="{609DA336-1D0B-2174-E81B-FD0EF0A9191B}" name="Sheeshu Kandlakunta" initials="SK" userId="S::sheetans@buffalo.edu::1eab180e-7937-46fa-b636-2df98d23adbc" providerId="AD"/>
  <p188:author id="{D0200352-5395-84DF-5682-51FBF88098F8}" name="Melody Hayes" initials="" userId="S::mmhayes3@buffalo.edu::ee1425cf-dd19-4781-b4c4-c87fd151cf33" providerId="AD"/>
  <p188:author id="{686E828D-B109-B9E4-A43C-FCC200C40DC4}" name="Justin Yanza" initials="MOU" userId="Justin Yanza" providerId="None"/>
  <p188:author id="{62737EA0-AB4F-D3B4-2766-26550CDCF646}" name="Myles Manoli" initials="" userId="S::mgmanoli@buffalo.edu::1035cf99-a436-45ff-ba76-910766acb781" providerId="AD"/>
  <p188:author id="{E2659BBE-1DCA-B612-F9EE-1EDC68E758F0}" name="Lukas Warner" initials="LW" userId="S::lukaswar@buffalo.edu::fd719c2a-2db2-43f9-a875-8f31029ebaf7" providerId="AD"/>
  <p188:author id="{1886AAC9-016F-98DB-8D64-099C926D6B90}" name="Arlet Garcia" initials="AG" userId="S::arletgar@buffalo.edu::6c1540f8-9870-4214-88cc-7bb8671db3b5" providerId="AD"/>
  <p188:author id="{8FED09E2-5D12-303E-4BAB-1D4DCFC0F41A}" name="Hector Cedeno Herrera" initials="HCH" userId="Hector Cedeno Herrera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38BC"/>
    <a:srgbClr val="2038BC"/>
    <a:srgbClr val="A6ACF7"/>
    <a:srgbClr val="657BF4"/>
    <a:srgbClr val="3669C3"/>
    <a:srgbClr val="486BFF"/>
    <a:srgbClr val="1A40CB"/>
    <a:srgbClr val="2E53D0"/>
    <a:srgbClr val="7E96F3"/>
    <a:srgbClr val="5F7B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E8245C-54D6-C138-7A8D-AEEF3C868E34}" v="1" dt="2025-08-04T00:46:01.9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yles.manoli@edwardsvacuum.com" userId="S::urn:spo:guest#myles.manoli@edwardsvacuum.com::" providerId="AD" clId="Web-{52E8245C-54D6-C138-7A8D-AEEF3C868E34}"/>
    <pc:docChg chg="sldOrd">
      <pc:chgData name="myles.manoli@edwardsvacuum.com" userId="S::urn:spo:guest#myles.manoli@edwardsvacuum.com::" providerId="AD" clId="Web-{52E8245C-54D6-C138-7A8D-AEEF3C868E34}" dt="2025-08-04T00:46:01.976" v="0"/>
      <pc:docMkLst>
        <pc:docMk/>
      </pc:docMkLst>
      <pc:sldChg chg="ord">
        <pc:chgData name="myles.manoli@edwardsvacuum.com" userId="S::urn:spo:guest#myles.manoli@edwardsvacuum.com::" providerId="AD" clId="Web-{52E8245C-54D6-C138-7A8D-AEEF3C868E34}" dt="2025-08-04T00:46:01.976" v="0"/>
        <pc:sldMkLst>
          <pc:docMk/>
          <pc:sldMk cId="690867841" sldId="360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ubuffalo-my.sharepoint.com/personal/sheetans_buffalo_edu/Documents/Personal%20financial%20sheet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ubuffalo-my.sharepoint.com/personal/sheetans_buffalo_edu/Documents/Personal%20financial%20sheet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ubuffalo-my.sharepoint.com/personal/zmsander_buffalo_edu/Documents/Project%20Inceptus%20Final%20Presentation_ColumnClustered%20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ubuffalo-my.sharepoint.com/personal/zmsander_buffalo_edu/Documents/Project%20Inceptus%20Final%20Presentation_ColumnClustered%207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Sinhala Sangam MN" pitchFamily="2" charset="0"/>
                <a:ea typeface="+mn-ea"/>
                <a:cs typeface="+mn-cs"/>
              </a:defRPr>
            </a:pPr>
            <a:r>
              <a:rPr lang="en-US" sz="1800">
                <a:solidFill>
                  <a:schemeClr val="tx1"/>
                </a:solidFill>
                <a:latin typeface="Sinhala Sangam MN" pitchFamily="2" charset="0"/>
              </a:rPr>
              <a:t>Revenue</a:t>
            </a:r>
            <a:r>
              <a:rPr lang="en-US" sz="1800" baseline="0">
                <a:solidFill>
                  <a:schemeClr val="tx1"/>
                </a:solidFill>
                <a:latin typeface="Sinhala Sangam MN" pitchFamily="2" charset="0"/>
              </a:rPr>
              <a:t> (Millions)</a:t>
            </a:r>
            <a:endParaRPr lang="en-US" sz="1800">
              <a:solidFill>
                <a:schemeClr val="tx1"/>
              </a:solidFill>
              <a:latin typeface="Sinhala Sangam MN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Sinhala Sangam MN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266214761067047"/>
          <c:y val="0.22621053109612235"/>
          <c:w val="0.70940362234005916"/>
          <c:h val="0.5718501106134885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rgbClr val="2038B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2038BC"/>
              </a:solidFill>
              <a:ln w="9525">
                <a:solidFill>
                  <a:srgbClr val="2038BC"/>
                </a:solidFill>
              </a:ln>
              <a:effectLst/>
            </c:spPr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2.2000000000000002</c:v>
                </c:pt>
                <c:pt idx="2">
                  <c:v>6.3</c:v>
                </c:pt>
                <c:pt idx="3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96C-4E8F-B1B4-6EA0670BA1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73448335"/>
        <c:axId val="1073448815"/>
      </c:lineChart>
      <c:catAx>
        <c:axId val="107344833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Sinhala Sangam MN" pitchFamily="2" charset="0"/>
                    <a:ea typeface="+mn-ea"/>
                    <a:cs typeface="+mn-cs"/>
                  </a:defRPr>
                </a:pPr>
                <a:r>
                  <a:rPr lang="en-US" sz="1200">
                    <a:solidFill>
                      <a:schemeClr val="tx1"/>
                    </a:solidFill>
                    <a:latin typeface="Sinhala Sangam MN" pitchFamily="2" charset="0"/>
                  </a:rPr>
                  <a:t>Years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Sinhala Sangam MN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inhala Sangam MN" pitchFamily="2" charset="0"/>
                <a:ea typeface="+mn-ea"/>
                <a:cs typeface="+mn-cs"/>
              </a:defRPr>
            </a:pPr>
            <a:endParaRPr lang="en-US"/>
          </a:p>
        </c:txPr>
        <c:crossAx val="1073448815"/>
        <c:crosses val="autoZero"/>
        <c:auto val="1"/>
        <c:lblAlgn val="ctr"/>
        <c:lblOffset val="100"/>
        <c:noMultiLvlLbl val="0"/>
      </c:catAx>
      <c:valAx>
        <c:axId val="1073448815"/>
        <c:scaling>
          <c:orientation val="minMax"/>
          <c:max val="1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Sinhala Sangam MN" pitchFamily="2" charset="0"/>
                <a:ea typeface="+mn-ea"/>
                <a:cs typeface="+mn-cs"/>
              </a:defRPr>
            </a:pPr>
            <a:endParaRPr lang="en-US"/>
          </a:p>
        </c:txPr>
        <c:crossAx val="1073448335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Sinhala Sangam MN" pitchFamily="2" charset="0"/>
                <a:ea typeface="+mn-ea"/>
                <a:cs typeface="+mn-cs"/>
              </a:defRPr>
            </a:pPr>
            <a:r>
              <a:rPr lang="en-US" sz="1800">
                <a:solidFill>
                  <a:schemeClr val="tx1"/>
                </a:solidFill>
                <a:latin typeface="Sinhala Sangam MN" pitchFamily="2" charset="0"/>
              </a:rPr>
              <a:t>Revenue</a:t>
            </a:r>
            <a:r>
              <a:rPr lang="en-US" sz="1800" baseline="0">
                <a:solidFill>
                  <a:schemeClr val="tx1"/>
                </a:solidFill>
                <a:latin typeface="Sinhala Sangam MN" pitchFamily="2" charset="0"/>
              </a:rPr>
              <a:t> Breakdown</a:t>
            </a:r>
            <a:endParaRPr lang="en-US" sz="1800">
              <a:solidFill>
                <a:schemeClr val="tx1"/>
              </a:solidFill>
              <a:latin typeface="Sinhala Sangam MN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Sinhala Sangam MN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2038BC"/>
            </a:solidFill>
          </c:spPr>
          <c:dPt>
            <c:idx val="0"/>
            <c:bubble3D val="0"/>
            <c:spPr>
              <a:solidFill>
                <a:srgbClr val="2038B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AB1-2549-9AB1-9499101BBAA2}"/>
              </c:ext>
            </c:extLst>
          </c:dPt>
          <c:dPt>
            <c:idx val="1"/>
            <c:bubble3D val="0"/>
            <c:spPr>
              <a:solidFill>
                <a:srgbClr val="A6ACF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A94-4FE9-8492-7D6D42FE80C8}"/>
              </c:ext>
            </c:extLst>
          </c:dPt>
          <c:dPt>
            <c:idx val="2"/>
            <c:bubble3D val="0"/>
            <c:spPr>
              <a:solidFill>
                <a:srgbClr val="657BF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A94-4FE9-8492-7D6D42FE80C8}"/>
              </c:ext>
            </c:extLst>
          </c:dPt>
          <c:dPt>
            <c:idx val="3"/>
            <c:bubble3D val="0"/>
            <c:spPr>
              <a:solidFill>
                <a:srgbClr val="2038B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AB1-2549-9AB1-9499101BBAA2}"/>
              </c:ext>
            </c:extLst>
          </c:dPt>
          <c:cat>
            <c:strRef>
              <c:f>Sheet1!$A$2:$A$5</c:f>
              <c:strCache>
                <c:ptCount val="3"/>
                <c:pt idx="0">
                  <c:v>D&amp;B Contractors</c:v>
                </c:pt>
                <c:pt idx="1">
                  <c:v>Mines</c:v>
                </c:pt>
                <c:pt idx="2">
                  <c:v>Aggregrates</c:v>
                </c:pt>
              </c:strCache>
            </c:strRef>
          </c:cat>
          <c:val>
            <c:numRef>
              <c:f>Sheet1!$B$2:$B$5</c:f>
              <c:numCache>
                <c:formatCode>#,##0.00</c:formatCode>
                <c:ptCount val="4"/>
                <c:pt idx="0">
                  <c:v>1382793.49</c:v>
                </c:pt>
                <c:pt idx="1">
                  <c:v>268355.90000000002</c:v>
                </c:pt>
                <c:pt idx="2">
                  <c:v>872022.31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94-4FE9-8492-7D6D42FE80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ln>
                  <a:noFill/>
                </a:ln>
                <a:solidFill>
                  <a:schemeClr val="tx1"/>
                </a:solidFill>
                <a:latin typeface="Sinhala Sangam MN" pitchFamily="2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Sinhala Sangam MN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Sinhala Sangam MN" pitchFamily="2" charset="0"/>
                <a:ea typeface="+mn-ea"/>
                <a:cs typeface="+mn-cs"/>
              </a:defRPr>
            </a:pPr>
            <a:r>
              <a:rPr lang="en-US" sz="1800" b="0">
                <a:solidFill>
                  <a:schemeClr val="tx1"/>
                </a:solidFill>
                <a:latin typeface="Sinhala Sangam MN" pitchFamily="2" charset="0"/>
              </a:rPr>
              <a:t>Salesforce</a:t>
            </a:r>
            <a:r>
              <a:rPr lang="en-US" sz="1800" b="0" baseline="0">
                <a:solidFill>
                  <a:schemeClr val="tx1"/>
                </a:solidFill>
                <a:latin typeface="Sinhala Sangam MN" pitchFamily="2" charset="0"/>
              </a:rPr>
              <a:t> Marketing Cloud Client Breakdown</a:t>
            </a:r>
          </a:p>
          <a:p>
            <a:pPr>
              <a:defRPr sz="1800">
                <a:solidFill>
                  <a:schemeClr val="tx1"/>
                </a:solidFill>
                <a:latin typeface="Sinhala Sangam MN" pitchFamily="2" charset="0"/>
              </a:defRPr>
            </a:pPr>
            <a:endParaRPr lang="en-US" sz="1800" b="0">
              <a:solidFill>
                <a:schemeClr val="tx1"/>
              </a:solidFill>
              <a:latin typeface="Sinhala Sangam MN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Sinhala Sangam MN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72709333454739"/>
          <c:y val="0.27047617151189363"/>
          <c:w val="0.85819587869085245"/>
          <c:h val="0.553488390429200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F3F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85E-A04B-B517-827AABE338F5}"/>
              </c:ext>
            </c:extLst>
          </c:dPt>
          <c:dPt>
            <c:idx val="1"/>
            <c:invertIfNegative val="0"/>
            <c:bubble3D val="0"/>
            <c:spPr>
              <a:solidFill>
                <a:srgbClr val="1F3F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85E-A04B-B517-827AABE338F5}"/>
              </c:ext>
            </c:extLst>
          </c:dPt>
          <c:dPt>
            <c:idx val="2"/>
            <c:invertIfNegative val="0"/>
            <c:bubble3D val="0"/>
            <c:spPr>
              <a:solidFill>
                <a:srgbClr val="1F3F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85E-A04B-B517-827AABE338F5}"/>
              </c:ext>
            </c:extLst>
          </c:dPt>
          <c:cat>
            <c:strRef>
              <c:f>Sheet1!$A$2:$A$5</c:f>
              <c:strCache>
                <c:ptCount val="3"/>
                <c:pt idx="0">
                  <c:v>0-100</c:v>
                </c:pt>
                <c:pt idx="1">
                  <c:v>100-1,000</c:v>
                </c:pt>
                <c:pt idx="2">
                  <c:v>10,000+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47</c:v>
                </c:pt>
                <c:pt idx="1">
                  <c:v>32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85E-A04B-B517-827AABE338F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3"/>
                <c:pt idx="0">
                  <c:v>0-100</c:v>
                </c:pt>
                <c:pt idx="1">
                  <c:v>100-1,000</c:v>
                </c:pt>
                <c:pt idx="2">
                  <c:v>10,000+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7-885E-A04B-B517-827AABE338F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3"/>
                <c:pt idx="0">
                  <c:v>0-100</c:v>
                </c:pt>
                <c:pt idx="1">
                  <c:v>100-1,000</c:v>
                </c:pt>
                <c:pt idx="2">
                  <c:v>10,000+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8-885E-A04B-B517-827AABE338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31657488"/>
        <c:axId val="1631658448"/>
      </c:barChart>
      <c:catAx>
        <c:axId val="16316574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Sinhala Sangam MN" pitchFamily="2" charset="0"/>
                    <a:ea typeface="+mn-ea"/>
                    <a:cs typeface="+mn-cs"/>
                  </a:defRPr>
                </a:pPr>
                <a:r>
                  <a:rPr lang="en-US" sz="1200">
                    <a:solidFill>
                      <a:schemeClr val="tx1"/>
                    </a:solidFill>
                    <a:latin typeface="Sinhala Sangam MN" pitchFamily="2" charset="0"/>
                  </a:rPr>
                  <a:t>Number</a:t>
                </a:r>
                <a:r>
                  <a:rPr lang="en-US" sz="1200" baseline="0">
                    <a:solidFill>
                      <a:schemeClr val="tx1"/>
                    </a:solidFill>
                    <a:latin typeface="Sinhala Sangam MN" pitchFamily="2" charset="0"/>
                  </a:rPr>
                  <a:t> of Employees</a:t>
                </a:r>
              </a:p>
            </c:rich>
          </c:tx>
          <c:layout>
            <c:manualLayout>
              <c:xMode val="edge"/>
              <c:yMode val="edge"/>
              <c:x val="0.29682103142672345"/>
              <c:y val="0.897355301660974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Sinhala Sangam MN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inhala Sangam MN" pitchFamily="2" charset="0"/>
                <a:ea typeface="+mn-ea"/>
                <a:cs typeface="+mn-cs"/>
              </a:defRPr>
            </a:pPr>
            <a:endParaRPr lang="en-US"/>
          </a:p>
        </c:txPr>
        <c:crossAx val="1631658448"/>
        <c:crosses val="autoZero"/>
        <c:auto val="1"/>
        <c:lblAlgn val="ctr"/>
        <c:lblOffset val="100"/>
        <c:noMultiLvlLbl val="0"/>
      </c:catAx>
      <c:valAx>
        <c:axId val="1631658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inhala Sangam MN" pitchFamily="2" charset="0"/>
                    <a:ea typeface="+mn-ea"/>
                    <a:cs typeface="+mn-cs"/>
                  </a:defRPr>
                </a:pPr>
                <a:r>
                  <a:rPr lang="en-US" sz="1400">
                    <a:solidFill>
                      <a:schemeClr val="tx1"/>
                    </a:solidFill>
                    <a:latin typeface="Sinhala Sangam MN" pitchFamily="2" charset="0"/>
                  </a:rPr>
                  <a:t>Number of Clients</a:t>
                </a:r>
              </a:p>
            </c:rich>
          </c:tx>
          <c:layout>
            <c:manualLayout>
              <c:xMode val="edge"/>
              <c:yMode val="edge"/>
              <c:x val="0"/>
              <c:y val="0.403734546306998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inhala Sangam MN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inhala Sangam MN" pitchFamily="2" charset="0"/>
                <a:ea typeface="+mn-ea"/>
                <a:cs typeface="+mn-cs"/>
              </a:defRPr>
            </a:pPr>
            <a:endParaRPr lang="en-US"/>
          </a:p>
        </c:txPr>
        <c:crossAx val="16316574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Sheet6!$D$14</c:f>
              <c:strCache>
                <c:ptCount val="1"/>
                <c:pt idx="0">
                  <c:v>Cost of Customer Support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numRef>
              <c:f>Sheet6!$C$15:$C$25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Sheet6!$D$15:$D$25</c:f>
              <c:numCache>
                <c:formatCode>"$"#,##0_);[Red]\("$"#,##0\)</c:formatCode>
                <c:ptCount val="11"/>
                <c:pt idx="0">
                  <c:v>-58.333333333333485</c:v>
                </c:pt>
                <c:pt idx="1">
                  <c:v>40.671650041583689</c:v>
                </c:pt>
                <c:pt idx="2">
                  <c:v>139.67663341650041</c:v>
                </c:pt>
                <c:pt idx="3">
                  <c:v>238.68161679141735</c:v>
                </c:pt>
                <c:pt idx="4">
                  <c:v>337.68660016633385</c:v>
                </c:pt>
                <c:pt idx="5">
                  <c:v>436.69158354125079</c:v>
                </c:pt>
                <c:pt idx="6">
                  <c:v>535.69656691616751</c:v>
                </c:pt>
                <c:pt idx="7">
                  <c:v>634.70155029108446</c:v>
                </c:pt>
                <c:pt idx="8">
                  <c:v>733.70653366600118</c:v>
                </c:pt>
                <c:pt idx="9">
                  <c:v>832.7115170409179</c:v>
                </c:pt>
                <c:pt idx="10">
                  <c:v>931.71650041583484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E3-4DC4-9D72-D26E532647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912469455"/>
        <c:axId val="912472335"/>
      </c:barChart>
      <c:catAx>
        <c:axId val="912469455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2472335"/>
        <c:crosses val="autoZero"/>
        <c:auto val="1"/>
        <c:lblAlgn val="ctr"/>
        <c:lblOffset val="100"/>
        <c:noMultiLvlLbl val="0"/>
      </c:catAx>
      <c:valAx>
        <c:axId val="912472335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_);[Red]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2469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Sheet7!$F$14</c:f>
              <c:strCache>
                <c:ptCount val="1"/>
                <c:pt idx="0">
                  <c:v>Value saved $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numRef>
              <c:f>Sheet7!$D$15:$D$25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Sheet7!$F$15:$F$25</c:f>
              <c:numCache>
                <c:formatCode>General</c:formatCode>
                <c:ptCount val="11"/>
                <c:pt idx="0">
                  <c:v>0</c:v>
                </c:pt>
                <c:pt idx="1">
                  <c:v>200</c:v>
                </c:pt>
                <c:pt idx="2">
                  <c:v>400</c:v>
                </c:pt>
                <c:pt idx="3">
                  <c:v>600</c:v>
                </c:pt>
                <c:pt idx="4">
                  <c:v>800</c:v>
                </c:pt>
                <c:pt idx="5">
                  <c:v>1000</c:v>
                </c:pt>
                <c:pt idx="6">
                  <c:v>1200</c:v>
                </c:pt>
                <c:pt idx="7">
                  <c:v>1400</c:v>
                </c:pt>
                <c:pt idx="8">
                  <c:v>1600</c:v>
                </c:pt>
                <c:pt idx="9">
                  <c:v>1800</c:v>
                </c:pt>
                <c:pt idx="10">
                  <c:v>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0E-4964-B83F-A1D3586B9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661492623"/>
        <c:axId val="1661490703"/>
      </c:barChart>
      <c:catAx>
        <c:axId val="1661492623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61490703"/>
        <c:crosses val="autoZero"/>
        <c:auto val="1"/>
        <c:lblAlgn val="ctr"/>
        <c:lblOffset val="100"/>
        <c:noMultiLvlLbl val="0"/>
      </c:catAx>
      <c:valAx>
        <c:axId val="1661490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61492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Sinhala Sangam MN" pitchFamily="2" charset="0"/>
                <a:ea typeface="+mn-ea"/>
                <a:cs typeface="+mn-cs"/>
              </a:defRPr>
            </a:pPr>
            <a:r>
              <a:rPr lang="en-US" sz="1800">
                <a:solidFill>
                  <a:schemeClr val="tx1"/>
                </a:solidFill>
                <a:latin typeface="Sinhala Sangam MN" pitchFamily="2" charset="0"/>
              </a:rPr>
              <a:t>Total Posts vs. Total Post Engagements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Sinhala Sangam MN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Total post engagements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45F8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Sheet1!$A$2:$A$6,Sheet1!F2:F6</c:f>
              <c:multiLvlStrCache>
                <c:ptCount val="5"/>
                <c:lvl>
                  <c:pt idx="0">
                    <c:v>41.17%</c:v>
                  </c:pt>
                  <c:pt idx="1">
                    <c:v>0.53%</c:v>
                  </c:pt>
                  <c:pt idx="2">
                    <c:v>70.63%</c:v>
                  </c:pt>
                  <c:pt idx="3">
                    <c:v>48.61%</c:v>
                  </c:pt>
                  <c:pt idx="4">
                    <c:v>123.73%</c:v>
                  </c:pt>
                </c:lvl>
                <c:lvl>
                  <c:pt idx="0">
                    <c:v>O-Pitblast</c:v>
                  </c:pt>
                  <c:pt idx="1">
                    <c:v>Plotlogic</c:v>
                  </c:pt>
                  <c:pt idx="2">
                    <c:v>Strayos</c:v>
                  </c:pt>
                  <c:pt idx="3">
                    <c:v>Weir Motion Metrics</c:v>
                  </c:pt>
                  <c:pt idx="4">
                    <c:v>3GSM</c:v>
                  </c:pt>
                </c:lvl>
              </c:multiLvlStrCache>
            </c:multiLvl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3302</c:v>
                </c:pt>
                <c:pt idx="1">
                  <c:v>27</c:v>
                </c:pt>
                <c:pt idx="2">
                  <c:v>6007</c:v>
                </c:pt>
                <c:pt idx="3">
                  <c:v>8801</c:v>
                </c:pt>
                <c:pt idx="4">
                  <c:v>5329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DBF-4A8A-B10C-A70E1123A8FC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Total posts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Sheet1!$A$2:$A$6,Sheet1!F2:F6</c:f>
              <c:multiLvlStrCache>
                <c:ptCount val="5"/>
                <c:lvl>
                  <c:pt idx="0">
                    <c:v>41.17%</c:v>
                  </c:pt>
                  <c:pt idx="1">
                    <c:v>0.53%</c:v>
                  </c:pt>
                  <c:pt idx="2">
                    <c:v>70.63%</c:v>
                  </c:pt>
                  <c:pt idx="3">
                    <c:v>48.61%</c:v>
                  </c:pt>
                  <c:pt idx="4">
                    <c:v>123.73%</c:v>
                  </c:pt>
                </c:lvl>
                <c:lvl>
                  <c:pt idx="0">
                    <c:v>O-Pitblast</c:v>
                  </c:pt>
                  <c:pt idx="1">
                    <c:v>Plotlogic</c:v>
                  </c:pt>
                  <c:pt idx="2">
                    <c:v>Strayos</c:v>
                  </c:pt>
                  <c:pt idx="3">
                    <c:v>Weir Motion Metrics</c:v>
                  </c:pt>
                  <c:pt idx="4">
                    <c:v>3GSM</c:v>
                  </c:pt>
                </c:lvl>
              </c:multiLvlStrCache>
            </c:multiLvl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90</c:v>
                </c:pt>
                <c:pt idx="1">
                  <c:v>6</c:v>
                </c:pt>
                <c:pt idx="2">
                  <c:v>201</c:v>
                </c:pt>
                <c:pt idx="3">
                  <c:v>130</c:v>
                </c:pt>
                <c:pt idx="4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DBF-4A8A-B10C-A70E1123A8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76641344"/>
        <c:axId val="1476641824"/>
      </c:barChart>
      <c:catAx>
        <c:axId val="1476641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Sinhala Sangam MN" pitchFamily="2" charset="0"/>
                <a:ea typeface="+mn-ea"/>
                <a:cs typeface="+mn-cs"/>
              </a:defRPr>
            </a:pPr>
            <a:endParaRPr lang="en-US"/>
          </a:p>
        </c:txPr>
        <c:crossAx val="1476641824"/>
        <c:crosses val="autoZero"/>
        <c:auto val="1"/>
        <c:lblAlgn val="ctr"/>
        <c:lblOffset val="100"/>
        <c:noMultiLvlLbl val="0"/>
      </c:catAx>
      <c:valAx>
        <c:axId val="1476641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Sinhala Sangam MN" pitchFamily="2" charset="0"/>
                <a:ea typeface="+mn-ea"/>
                <a:cs typeface="+mn-cs"/>
              </a:defRPr>
            </a:pPr>
            <a:endParaRPr lang="en-US"/>
          </a:p>
        </c:txPr>
        <c:crossAx val="1476641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Sinhala Sangam MN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Sinhala Sangam MN" pitchFamily="2" charset="0"/>
                <a:ea typeface="+mn-ea"/>
                <a:cs typeface="+mn-cs"/>
              </a:defRPr>
            </a:pPr>
            <a:r>
              <a:rPr lang="en-US" sz="1800">
                <a:solidFill>
                  <a:schemeClr val="tx1"/>
                </a:solidFill>
                <a:latin typeface="Sinhala Sangam MN" pitchFamily="2" charset="0"/>
              </a:rPr>
              <a:t>Top 10 Countries With The Largest Mining Presence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Sinhala Sangam MN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Extraction of Mining Products in 2018 (in million metric tons), by Country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China</c:v>
                </c:pt>
                <c:pt idx="1">
                  <c:v>U.S.</c:v>
                </c:pt>
                <c:pt idx="2">
                  <c:v>Russia</c:v>
                </c:pt>
                <c:pt idx="3">
                  <c:v>Australia</c:v>
                </c:pt>
                <c:pt idx="4">
                  <c:v>India</c:v>
                </c:pt>
                <c:pt idx="5">
                  <c:v>Saudi Arabia</c:v>
                </c:pt>
                <c:pt idx="6">
                  <c:v>Indonesia</c:v>
                </c:pt>
                <c:pt idx="7">
                  <c:v>Brazil</c:v>
                </c:pt>
              </c:strCache>
            </c:strRef>
          </c:cat>
          <c:val>
            <c:numRef>
              <c:f>Sheet1!$B$2:$B$9</c:f>
              <c:numCache>
                <c:formatCode>#,##0</c:formatCode>
                <c:ptCount val="8"/>
                <c:pt idx="0">
                  <c:v>4084</c:v>
                </c:pt>
                <c:pt idx="1">
                  <c:v>2175</c:v>
                </c:pt>
                <c:pt idx="2">
                  <c:v>1658</c:v>
                </c:pt>
                <c:pt idx="3">
                  <c:v>1196</c:v>
                </c:pt>
                <c:pt idx="4">
                  <c:v>1014</c:v>
                </c:pt>
                <c:pt idx="5" formatCode="General">
                  <c:v>689</c:v>
                </c:pt>
                <c:pt idx="6" formatCode="General">
                  <c:v>668</c:v>
                </c:pt>
                <c:pt idx="7" formatCode="General">
                  <c:v>474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35A-4A91-BE9E-2EA42D8055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5145535"/>
        <c:axId val="405146975"/>
      </c:barChart>
      <c:catAx>
        <c:axId val="405145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5146975"/>
        <c:crosses val="autoZero"/>
        <c:auto val="1"/>
        <c:lblAlgn val="ctr"/>
        <c:lblOffset val="100"/>
        <c:noMultiLvlLbl val="0"/>
      </c:catAx>
      <c:valAx>
        <c:axId val="4051469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51455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0F_2C621C3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44C9666-1BA3-0141-AE3D-16917263B80E}" authorId="{1886AAC9-016F-98DB-8D64-099C926D6B90}" created="2025-05-09T02:20:05.16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744627258" sldId="271"/>
      <ac:spMk id="19" creationId="{773E8228-031D-681F-C651-A1A7C4231210}"/>
    </ac:deMkLst>
    <p188:txBody>
      <a:bodyPr/>
      <a:lstStyle/>
      <a:p>
        <a:r>
          <a:rPr lang="en-US"/>
          <a:t>Change/improve title!!!</a:t>
        </a:r>
      </a:p>
    </p188:txBody>
  </p188:cm>
</p188:cmLst>
</file>

<file path=ppt/comments/modernComment_112_2BA9125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79C8E7A-5EF1-BA48-A131-5072ED72DC7C}" authorId="{8FED09E2-5D12-303E-4BAB-1D4DCFC0F41A}" status="resolved" created="2025-05-09T01:24:41.683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732500570" sldId="274"/>
      <ac:spMk id="2" creationId="{B5FD9A40-A0E3-4527-A1D3-5C8FBBCCF4DB}"/>
    </ac:deMkLst>
    <p188:txBody>
      <a:bodyPr/>
      <a:lstStyle/>
      <a:p>
        <a:r>
          <a:rPr lang="en-US"/>
          <a:t>fix and reword title, no need for two “ands” in the same sentence. Also whats the key takeaway here? 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5-05-09T02:37:05.592" authorId="{D0200352-5395-84DF-5682-51FBF88098F8}"/>
          </p223:rxn>
        </p223:reactions>
      </p:ext>
    </p188:extLst>
  </p188:cm>
  <p188:cm id="{AF940091-899A-314A-BC33-4C99B8DF2F9C}" authorId="{8FED09E2-5D12-303E-4BAB-1D4DCFC0F41A}" created="2025-05-09T01:25:36.18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732500570" sldId="274"/>
      <ac:spMk id="19" creationId="{DC348F77-150B-7B20-BD4A-8BD5D742DF2B}"/>
    </ac:deMkLst>
    <p188:txBody>
      <a:bodyPr/>
      <a:lstStyle/>
      <a:p>
        <a:r>
          <a:rPr lang="en-US"/>
          <a:t>fix title. what does improving SEO do/lead to??? Say that here in one sentence and have bottom text simply support that</a:t>
        </a:r>
      </a:p>
    </p188:txBody>
  </p188:cm>
  <p188:cm id="{5F734B39-BAC3-B440-8AC5-371B3DE5A44F}" authorId="{8FED09E2-5D12-303E-4BAB-1D4DCFC0F41A}" created="2025-05-09T01:25:47.88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732500570" sldId="274"/>
      <ac:spMk id="27" creationId="{8E70C4B7-7F9F-75A9-50F8-964C43CAC650}"/>
    </ac:deMkLst>
    <p188:txBody>
      <a:bodyPr/>
      <a:lstStyle/>
      <a:p>
        <a:r>
          <a:rPr lang="en-US"/>
          <a:t>should not be a paragraph</a:t>
        </a:r>
      </a:p>
    </p188:txBody>
  </p188:cm>
</p188:cmLst>
</file>

<file path=ppt/comments/modernComment_113_7DE0965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75CFD78-4FBC-3D44-B53B-8297701B07A7}" authorId="{1886AAC9-016F-98DB-8D64-099C926D6B90}" created="2025-05-08T04:25:54.480">
    <pc:sldMkLst xmlns:pc="http://schemas.microsoft.com/office/powerpoint/2013/main/command">
      <pc:docMk/>
      <pc:sldMk cId="2111870558" sldId="275"/>
    </pc:sldMkLst>
    <p188:txBody>
      <a:bodyPr/>
      <a:lstStyle/>
      <a:p>
        <a:r>
          <a:rPr lang="en-US"/>
          <a:t>fix header!!!!</a:t>
        </a:r>
      </a:p>
    </p188:txBody>
  </p188:cm>
</p188:cmLst>
</file>

<file path=ppt/comments/modernComment_115_6AF452F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8E27DC2-4F6C-2D43-9031-28F4BC4B2464}" authorId="{8FED09E2-5D12-303E-4BAB-1D4DCFC0F41A}" created="2025-05-09T15:52:46.413">
    <pc:sldMkLst xmlns:pc="http://schemas.microsoft.com/office/powerpoint/2013/main/command">
      <pc:docMk/>
      <pc:sldMk cId="1794396926" sldId="277"/>
    </pc:sldMkLst>
    <p188:txBody>
      <a:bodyPr/>
      <a:lstStyle/>
      <a:p>
        <a:r>
          <a:rPr lang="en-US"/>
          <a:t>love this slide [@Christian Sainristil]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5-05-09T16:36:24.525" authorId="{6FEBCF12-5D20-ADE7-EFEA-2B8784185DFD}"/>
          </p223:rxn>
        </p223:reactions>
      </p:ext>
    </p188:extLst>
  </p188:cm>
</p188:cmLst>
</file>

<file path=ppt/comments/modernComment_11A_A22847E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896FD8A-C392-B140-A5B7-9E2D36C224D0}" authorId="{1886AAC9-016F-98DB-8D64-099C926D6B90}" created="2025-05-02T22:53:20.350">
    <pc:sldMkLst xmlns:pc="http://schemas.microsoft.com/office/powerpoint/2013/main/command">
      <pc:docMk/>
      <pc:sldMk cId="2720548843" sldId="282"/>
    </pc:sldMkLst>
    <p188:txBody>
      <a:bodyPr/>
      <a:lstStyle/>
      <a:p>
        <a:r>
          <a:rPr lang="en-US"/>
          <a:t>I like the visuals just make it smaller so it fits inside red box
</a:t>
        </a:r>
      </a:p>
    </p188:txBody>
  </p188:cm>
  <p188:cm id="{7483E21B-9137-9045-B0A2-7FD2AC8857E7}" authorId="{1886AAC9-016F-98DB-8D64-099C926D6B90}" created="2025-05-04T21:02:37.675">
    <pc:sldMkLst xmlns:pc="http://schemas.microsoft.com/office/powerpoint/2013/main/command">
      <pc:docMk/>
      <pc:sldMk cId="2720548843" sldId="282"/>
    </pc:sldMkLst>
    <p188:txBody>
      <a:bodyPr/>
      <a:lstStyle/>
      <a:p>
        <a:r>
          <a:rPr lang="en-US"/>
          <a:t>Fix title -add more to it, what are these visuals telling me
</a:t>
        </a:r>
      </a:p>
    </p188:txBody>
  </p188:cm>
</p188:cmLst>
</file>

<file path=ppt/comments/modernComment_11E_4C0219F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49663AE-0190-1346-ADB9-90BF6E7057D5}" authorId="{8FED09E2-5D12-303E-4BAB-1D4DCFC0F41A}" created="2025-05-09T01:21:55.55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275206137" sldId="286"/>
      <ac:graphicFrameMk id="10" creationId="{35452ECB-60CB-149F-0BB4-99B48081CECC}"/>
    </ac:deMkLst>
    <p188:txBody>
      <a:bodyPr/>
      <a:lstStyle/>
      <a:p>
        <a:r>
          <a:rPr lang="en-US"/>
          <a:t>add short title above, “salesforce marketing benefits:”
something like that dont copy it</a:t>
        </a:r>
      </a:p>
    </p188:txBody>
  </p188:cm>
</p188:cmLst>
</file>

<file path=ppt/comments/modernComment_11F_8664B55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32FD2AB-215A-D74F-8B48-4145E1633AC6}" authorId="{8FED09E2-5D12-303E-4BAB-1D4DCFC0F41A}" created="2025-05-09T15:47:44.90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254746966" sldId="287"/>
      <ac:picMk id="1040" creationId="{03B37068-6D6B-47C3-249F-867B5930548D}"/>
    </ac:deMkLst>
    <p188:txBody>
      <a:bodyPr/>
      <a:lstStyle/>
      <a:p>
        <a:r>
          <a:rPr lang="en-US"/>
          <a:t>visual is hard to read</a:t>
        </a:r>
      </a:p>
    </p188:txBody>
  </p188:cm>
  <p188:cm id="{ACAA2B38-E94E-7745-B8A9-07FC143120DB}" authorId="{8FED09E2-5D12-303E-4BAB-1D4DCFC0F41A}" created="2025-05-09T15:47:54.78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254746966" sldId="287"/>
      <ac:picMk id="1026" creationId="{B620B320-99A5-5988-671F-BAE7820634E9}"/>
    </ac:deMkLst>
    <p188:txBody>
      <a:bodyPr/>
      <a:lstStyle/>
      <a:p>
        <a:r>
          <a:rPr lang="en-US"/>
          <a:t>this one too</a:t>
        </a:r>
      </a:p>
    </p188:txBody>
  </p188:cm>
</p188:cmLst>
</file>

<file path=ppt/comments/modernComment_121_5161138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1F5400E-62C7-4B98-80AD-99961ECFE633}" authorId="{1886AAC9-016F-98DB-8D64-099C926D6B90}" status="resolved" created="2025-05-04T21:02:37.675" complete="100000">
    <pc:sldMkLst xmlns:pc="http://schemas.microsoft.com/office/powerpoint/2013/main/command">
      <pc:docMk/>
      <pc:sldMk cId="2720548843" sldId="282"/>
    </pc:sldMkLst>
    <p188:txBody>
      <a:bodyPr/>
      <a:lstStyle/>
      <a:p>
        <a:r>
          <a:rPr lang="en-US"/>
          <a:t>Fix title -add more to it, what are these visuals telling me
</a:t>
        </a:r>
      </a:p>
    </p188:txBody>
  </p188:cm>
  <p188:cm id="{CC87D51D-4ED5-A04E-8666-3AF21DB59644}" authorId="{1886AAC9-016F-98DB-8D64-099C926D6B90}" status="resolved" created="2025-05-08T01:40:04.516" complete="100000">
    <pc:sldMkLst xmlns:pc="http://schemas.microsoft.com/office/powerpoint/2013/main/command">
      <pc:docMk/>
      <pc:sldMk cId="1365316495" sldId="289"/>
    </pc:sldMkLst>
    <p188:txBody>
      <a:bodyPr/>
      <a:lstStyle/>
      <a:p>
        <a:r>
          <a:rPr lang="en-US"/>
          <a:t>Fix Title - Incorporate a number or statistic from graph</a:t>
        </a:r>
      </a:p>
    </p188:txBody>
  </p188:cm>
  <p188:cm id="{6ED53C17-1F2E-2348-9FB3-69577BDDE0A0}" authorId="{8FED09E2-5D12-303E-4BAB-1D4DCFC0F41A}" created="2025-05-09T15:48:37.00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365316495" sldId="289"/>
      <ac:spMk id="35" creationId="{93A4A5DE-5E52-2CEF-8724-968A7D14CEB3}"/>
    </ac:deMkLst>
    <p188:txBody>
      <a:bodyPr/>
      <a:lstStyle/>
      <a:p>
        <a:r>
          <a:rPr lang="en-US"/>
          <a:t>fix title </a:t>
        </a:r>
      </a:p>
    </p188:txBody>
  </p188:cm>
</p188:cmLst>
</file>

<file path=ppt/comments/modernComment_122_242E393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CE00C7D-B3DE-48D5-B072-C6238567D311}" authorId="{1886AAC9-016F-98DB-8D64-099C926D6B90}" created="2025-05-04T21:02:37.675">
    <pc:sldMkLst xmlns:pc="http://schemas.microsoft.com/office/powerpoint/2013/main/command">
      <pc:docMk/>
      <pc:sldMk cId="2720548843" sldId="282"/>
    </pc:sldMkLst>
    <p188:txBody>
      <a:bodyPr/>
      <a:lstStyle/>
      <a:p>
        <a:r>
          <a:rPr lang="en-US"/>
          <a:t>Fix title -add more to it, what are these visuals telling me
</a:t>
        </a:r>
      </a:p>
    </p188:txBody>
  </p188:cm>
</p188:cmLst>
</file>

<file path=ppt/comments/modernComment_124_9F9B4E6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D344A29-1E84-3143-8335-7DAE14F427A1}" authorId="{8FED09E2-5D12-303E-4BAB-1D4DCFC0F41A}" created="2025-05-09T01:23:20.12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677755501" sldId="292"/>
      <ac:spMk id="8" creationId="{BB93944F-4C79-DDE5-0DEE-198586C0F3B6}"/>
    </ac:deMkLst>
    <p188:txBody>
      <a:bodyPr/>
      <a:lstStyle/>
      <a:p>
        <a:r>
          <a:rPr lang="en-US"/>
          <a:t>Consistency!!! dont uppercase all starting words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5-05-09T04:04:07.797" authorId="{6FEBCF12-5D20-ADE7-EFEA-2B8784185DFD}"/>
          </p223:rxn>
        </p223:reactions>
      </p:ext>
    </p188:extLst>
  </p188:cm>
  <p188:cm id="{877954AD-1AB0-7543-BE4F-F37EE695A491}" authorId="{8FED09E2-5D12-303E-4BAB-1D4DCFC0F41A}" created="2025-05-09T01:23:38.85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677755501" sldId="292"/>
      <ac:spMk id="11" creationId="{71CCC6E9-A1B4-2994-3D58-18673D0D0E94}"/>
    </ac:deMkLst>
    <p188:txBody>
      <a:bodyPr/>
      <a:lstStyle/>
      <a:p>
        <a:r>
          <a:rPr lang="en-US"/>
          <a:t>same comment here
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5-05-09T04:04:08.667" authorId="{6FEBCF12-5D20-ADE7-EFEA-2B8784185DFD}"/>
          </p223:rxn>
        </p223:reactions>
      </p:ext>
    </p188:extLst>
  </p188:cm>
</p188:cmLst>
</file>

<file path=ppt/comments/modernComment_132_6A07069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6531CF5-4F6D-DB47-B2D3-FDE57650D3F9}" authorId="{8FED09E2-5D12-303E-4BAB-1D4DCFC0F41A}" created="2025-05-09T01:15:31.416">
    <pc:sldMkLst xmlns:pc="http://schemas.microsoft.com/office/powerpoint/2013/main/command">
      <pc:docMk/>
      <pc:sldMk cId="1778845334" sldId="306"/>
    </pc:sldMkLst>
    <p188:txBody>
      <a:bodyPr/>
      <a:lstStyle/>
      <a:p>
        <a:r>
          <a:rPr lang="en-US"/>
          <a:t>fix title, new word instead of manipulation and fix tenses to be consistene with the rest 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5-05-09T04:05:12.675" authorId="{6FEBCF12-5D20-ADE7-EFEA-2B8784185DFD}"/>
          </p223:rxn>
        </p223:reactions>
      </p:ext>
    </p188:extLst>
  </p188:cm>
</p188:cmLst>
</file>

<file path=ppt/comments/modernComment_135_A6A991A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EA19E8B-B681-354B-8ACB-FC4390F0E0A7}" authorId="{8FED09E2-5D12-303E-4BAB-1D4DCFC0F41A}" created="2025-05-09T01:19:52.75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796130728" sldId="309"/>
      <ac:spMk id="22" creationId="{3212287E-199C-262D-4433-4DE7715A3E2C}"/>
    </ac:deMkLst>
    <p188:txBody>
      <a:bodyPr/>
      <a:lstStyle/>
      <a:p>
        <a:r>
          <a:rPr lang="en-US"/>
          <a:t>reword?</a:t>
        </a:r>
      </a:p>
    </p188:txBody>
  </p188:cm>
</p188:cmLst>
</file>

<file path=ppt/comments/modernComment_139_C636F0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9133CBA-254D-E14A-8ED0-A85D502B908E}" authorId="{1886AAC9-016F-98DB-8D64-099C926D6B90}" created="2025-05-08T22:58:30.573">
    <pc:sldMkLst xmlns:pc="http://schemas.microsoft.com/office/powerpoint/2013/main/command">
      <pc:docMk/>
      <pc:sldMk cId="207843075" sldId="313"/>
    </pc:sldMkLst>
    <p188:txBody>
      <a:bodyPr/>
      <a:lstStyle/>
      <a:p>
        <a:r>
          <a:rPr lang="en-US"/>
          <a:t>Is Zapier free to use for everyone?
- can you talk about its benefits.
- Dont include images/pictures of company logos (not necessary)</a:t>
        </a:r>
      </a:p>
    </p188:txBody>
  </p188:cm>
</p188:cmLst>
</file>

<file path=ppt/comments/modernComment_15D_562372E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06549F8-52C3-304F-96CC-B52C75CE284D}" authorId="{8FED09E2-5D12-303E-4BAB-1D4DCFC0F41A}" created="2025-05-09T15:51:42.78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445163758" sldId="349"/>
      <ac:graphicFrameMk id="6" creationId="{34AC3A48-0EBD-AF6C-C8F0-7D97587350A5}"/>
    </ac:deMkLst>
    <p188:txBody>
      <a:bodyPr/>
      <a:lstStyle/>
      <a:p>
        <a:r>
          <a:rPr lang="en-US"/>
          <a:t>make numbers bigger and bold. circle/outline a specific area of the chart too</a:t>
        </a:r>
      </a:p>
    </p188:txBody>
  </p188:cm>
</p188:cmLst>
</file>

<file path=ppt/comments/modernComment_163_1AC6E78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AAD41C6-F8DB-F549-B1D0-4A06C3B5907D}" authorId="{8FED09E2-5D12-303E-4BAB-1D4DCFC0F41A}" created="2025-05-09T15:50:43.52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49243011" sldId="355"/>
      <ac:spMk id="36" creationId="{EE8619F0-F23C-559C-C310-09F156A7BA7C}"/>
    </ac:deMkLst>
    <p188:txBody>
      <a:bodyPr/>
      <a:lstStyle/>
      <a:p>
        <a:r>
          <a:rPr lang="en-US"/>
          <a:t>missing icons?</a:t>
        </a:r>
      </a:p>
    </p188:txBody>
  </p188:cm>
  <p188:cm id="{375D7E43-D0C3-8E44-95CC-9EB90263A144}" authorId="{8FED09E2-5D12-303E-4BAB-1D4DCFC0F41A}" created="2025-05-09T15:51:03.84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49243011" sldId="355"/>
      <ac:grpSpMk id="25" creationId="{05378E80-07E3-FF75-E0DD-4DACB02DF396}"/>
    </ac:deMkLst>
    <p188:txBody>
      <a:bodyPr/>
      <a:lstStyle/>
      <a:p>
        <a:r>
          <a:rPr lang="en-US"/>
          <a:t>check uppercase. consistency!!!!!</a:t>
        </a:r>
      </a:p>
    </p188:txBody>
  </p188:cm>
</p188:cmLst>
</file>

<file path=ppt/comments/modernComment_164_E1D8EB2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66C50FC-2C1B-914B-85FA-F837448AE018}" authorId="{8FED09E2-5D12-303E-4BAB-1D4DCFC0F41A}" created="2025-05-09T15:49:57.02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789089575" sldId="356"/>
      <ac:graphicFrameMk id="49" creationId="{9A21612B-7AFC-B4B4-4F30-110E8010C404}"/>
    </ac:deMkLst>
    <p188:txBody>
      <a:bodyPr/>
      <a:lstStyle/>
      <a:p>
        <a:r>
          <a:rPr lang="en-US"/>
          <a:t>clean up chart. make numbers bigger</a:t>
        </a:r>
      </a:p>
    </p188:txBody>
  </p188:cm>
</p188:cmLst>
</file>

<file path=ppt/comments/modernComment_165_777DF76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369F966-9C58-354E-8A89-5C7EFEDF77AE}" authorId="{8FED09E2-5D12-303E-4BAB-1D4DCFC0F41A}" created="2025-05-09T15:49:23.27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004744040" sldId="357"/>
      <ac:spMk id="7" creationId="{8E1AEBC9-2880-7546-E653-E96DD7238A08}"/>
    </ac:deMkLst>
    <p188:replyLst>
      <p188:reply id="{F8B39DC8-C919-1D44-A668-F36644283F5F}" authorId="{8FED09E2-5D12-303E-4BAB-1D4DCFC0F41A}" created="2025-05-09T15:49:32.312">
        <p188:txBody>
          <a:bodyPr/>
          <a:lstStyle/>
          <a:p>
            <a:r>
              <a:rPr lang="en-US"/>
              <a:t>same thing for #2</a:t>
            </a:r>
          </a:p>
        </p188:txBody>
      </p188:reply>
    </p188:replyLst>
    <p188:txBody>
      <a:bodyPr/>
      <a:lstStyle/>
      <a:p>
        <a:r>
          <a:rPr lang="en-US"/>
          <a:t>fix title. nake it actionable. ask [@Lukas Warner]for help like how he did on slide 4</a:t>
        </a:r>
      </a:p>
    </p188:txBody>
  </p188:cm>
</p188:cmLst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3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BEFF50-E4B1-415B-8BA4-7056BC228B1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79BB51A-C8DA-41C3-B969-D85B5BFB672D}">
      <dgm:prSet phldrT="[Text]"/>
      <dgm:spPr>
        <a:solidFill>
          <a:srgbClr val="1F3FC9"/>
        </a:solidFill>
      </dgm:spPr>
      <dgm:t>
        <a:bodyPr/>
        <a:lstStyle/>
        <a:p>
          <a:r>
            <a:rPr lang="en-US" b="1">
              <a:latin typeface="Sinhala Sangam MN" pitchFamily="2" charset="0"/>
            </a:rPr>
            <a:t>Adaptive</a:t>
          </a:r>
        </a:p>
      </dgm:t>
    </dgm:pt>
    <dgm:pt modelId="{CC9FA42E-9674-42D3-9EB0-4D574EBC8CB0}" type="parTrans" cxnId="{57DD8DC4-D03A-4B18-999C-5D477ABF65F1}">
      <dgm:prSet/>
      <dgm:spPr/>
      <dgm:t>
        <a:bodyPr/>
        <a:lstStyle/>
        <a:p>
          <a:endParaRPr lang="en-US"/>
        </a:p>
      </dgm:t>
    </dgm:pt>
    <dgm:pt modelId="{43EFB430-EF1E-4256-AD52-4737CC7637AF}" type="sibTrans" cxnId="{57DD8DC4-D03A-4B18-999C-5D477ABF65F1}">
      <dgm:prSet/>
      <dgm:spPr/>
      <dgm:t>
        <a:bodyPr/>
        <a:lstStyle/>
        <a:p>
          <a:endParaRPr lang="en-US"/>
        </a:p>
      </dgm:t>
    </dgm:pt>
    <dgm:pt modelId="{ED3731F8-5C94-43CF-A7A9-7DC3C996F3EB}">
      <dgm:prSet phldrT="[Text]" custT="1"/>
      <dgm:spPr/>
      <dgm:t>
        <a:bodyPr/>
        <a:lstStyle/>
        <a:p>
          <a:pPr algn="ctr">
            <a:buNone/>
          </a:pPr>
          <a:endParaRPr lang="en-US" sz="1800">
            <a:latin typeface="Sinhala Sangam MN" pitchFamily="2" charset="0"/>
          </a:endParaRPr>
        </a:p>
      </dgm:t>
    </dgm:pt>
    <dgm:pt modelId="{99D7E020-1F23-43A4-BD3E-DEF51602AFA9}" type="parTrans" cxnId="{B1D760B3-DCE1-4011-BF53-2395B780582D}">
      <dgm:prSet/>
      <dgm:spPr/>
      <dgm:t>
        <a:bodyPr/>
        <a:lstStyle/>
        <a:p>
          <a:endParaRPr lang="en-US"/>
        </a:p>
      </dgm:t>
    </dgm:pt>
    <dgm:pt modelId="{84BC120A-A7AE-4BDD-9BA2-38D3FF430E50}" type="sibTrans" cxnId="{B1D760B3-DCE1-4011-BF53-2395B780582D}">
      <dgm:prSet/>
      <dgm:spPr/>
      <dgm:t>
        <a:bodyPr/>
        <a:lstStyle/>
        <a:p>
          <a:endParaRPr lang="en-US"/>
        </a:p>
      </dgm:t>
    </dgm:pt>
    <dgm:pt modelId="{630A7661-1979-4D20-863C-42A62686AD2A}">
      <dgm:prSet phldrT="[Text]"/>
      <dgm:spPr>
        <a:solidFill>
          <a:srgbClr val="1F3FC9"/>
        </a:solidFill>
      </dgm:spPr>
      <dgm:t>
        <a:bodyPr/>
        <a:lstStyle/>
        <a:p>
          <a:r>
            <a:rPr lang="en-US" b="1">
              <a:latin typeface="Sinhala Sangam MN" pitchFamily="2" charset="0"/>
            </a:rPr>
            <a:t>Innovative</a:t>
          </a:r>
        </a:p>
      </dgm:t>
    </dgm:pt>
    <dgm:pt modelId="{D3DC068B-8662-4063-ADD2-AC433E7D4E30}" type="parTrans" cxnId="{DECCE7D1-EFCA-4EBB-9370-A992E7C136D2}">
      <dgm:prSet/>
      <dgm:spPr/>
      <dgm:t>
        <a:bodyPr/>
        <a:lstStyle/>
        <a:p>
          <a:endParaRPr lang="en-US"/>
        </a:p>
      </dgm:t>
    </dgm:pt>
    <dgm:pt modelId="{45A66603-01E1-461A-9F52-7420DBBB7C43}" type="sibTrans" cxnId="{DECCE7D1-EFCA-4EBB-9370-A992E7C136D2}">
      <dgm:prSet/>
      <dgm:spPr/>
      <dgm:t>
        <a:bodyPr/>
        <a:lstStyle/>
        <a:p>
          <a:endParaRPr lang="en-US"/>
        </a:p>
      </dgm:t>
    </dgm:pt>
    <dgm:pt modelId="{9FBF0F52-DEB0-414D-9E73-C21D395E613D}">
      <dgm:prSet phldrT="[Text]"/>
      <dgm:spPr>
        <a:solidFill>
          <a:srgbClr val="1F3FC9"/>
        </a:solidFill>
      </dgm:spPr>
      <dgm:t>
        <a:bodyPr/>
        <a:lstStyle/>
        <a:p>
          <a:r>
            <a:rPr lang="en-US" b="1">
              <a:latin typeface="Sinhala Sangam MN" pitchFamily="2" charset="0"/>
            </a:rPr>
            <a:t>Benefits</a:t>
          </a:r>
        </a:p>
      </dgm:t>
    </dgm:pt>
    <dgm:pt modelId="{9D04BEBF-49DB-4562-BB21-E48BB60FD089}" type="parTrans" cxnId="{56A3075A-0D23-45E2-880B-DFECB6383E71}">
      <dgm:prSet/>
      <dgm:spPr/>
      <dgm:t>
        <a:bodyPr/>
        <a:lstStyle/>
        <a:p>
          <a:endParaRPr lang="en-US"/>
        </a:p>
      </dgm:t>
    </dgm:pt>
    <dgm:pt modelId="{5138D433-2204-411F-BFFE-A7CC49B7D8B4}" type="sibTrans" cxnId="{56A3075A-0D23-45E2-880B-DFECB6383E71}">
      <dgm:prSet/>
      <dgm:spPr/>
      <dgm:t>
        <a:bodyPr/>
        <a:lstStyle/>
        <a:p>
          <a:endParaRPr lang="en-US"/>
        </a:p>
      </dgm:t>
    </dgm:pt>
    <dgm:pt modelId="{8A23E7DF-753C-4DB3-A3B5-A696FF04F6FD}">
      <dgm:prSet phldrT="[Text]" custT="1"/>
      <dgm:spPr/>
      <dgm:t>
        <a:bodyPr/>
        <a:lstStyle/>
        <a:p>
          <a:pPr>
            <a:buNone/>
          </a:pPr>
          <a:endParaRPr lang="en-US" sz="1800">
            <a:latin typeface="Sinhala Sangam MN" pitchFamily="2" charset="0"/>
          </a:endParaRPr>
        </a:p>
      </dgm:t>
    </dgm:pt>
    <dgm:pt modelId="{72D0C94A-2E16-4B29-9F15-F71125494D4D}" type="parTrans" cxnId="{EB33C6DF-C90B-4F40-BA8A-837F814685A0}">
      <dgm:prSet/>
      <dgm:spPr/>
      <dgm:t>
        <a:bodyPr/>
        <a:lstStyle/>
        <a:p>
          <a:endParaRPr lang="en-US"/>
        </a:p>
      </dgm:t>
    </dgm:pt>
    <dgm:pt modelId="{E0A3FB96-5C34-4C76-91DA-C366C186B1D3}" type="sibTrans" cxnId="{EB33C6DF-C90B-4F40-BA8A-837F814685A0}">
      <dgm:prSet/>
      <dgm:spPr/>
      <dgm:t>
        <a:bodyPr/>
        <a:lstStyle/>
        <a:p>
          <a:endParaRPr lang="en-US"/>
        </a:p>
      </dgm:t>
    </dgm:pt>
    <dgm:pt modelId="{42531DC5-7358-466B-A2AC-04B8C99B25C3}" type="pres">
      <dgm:prSet presAssocID="{20BEFF50-E4B1-415B-8BA4-7056BC228B19}" presName="linearFlow" presStyleCnt="0">
        <dgm:presLayoutVars>
          <dgm:dir/>
          <dgm:animLvl val="lvl"/>
          <dgm:resizeHandles val="exact"/>
        </dgm:presLayoutVars>
      </dgm:prSet>
      <dgm:spPr/>
    </dgm:pt>
    <dgm:pt modelId="{97484D9C-EE26-46FF-BF94-484A1F8D516E}" type="pres">
      <dgm:prSet presAssocID="{D79BB51A-C8DA-41C3-B969-D85B5BFB672D}" presName="composite" presStyleCnt="0"/>
      <dgm:spPr/>
    </dgm:pt>
    <dgm:pt modelId="{89727D4C-EB2F-49A2-BB78-366E3D468094}" type="pres">
      <dgm:prSet presAssocID="{D79BB51A-C8DA-41C3-B969-D85B5BFB672D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C27E9756-FC8D-46A3-9CEC-A2F11493FBA2}" type="pres">
      <dgm:prSet presAssocID="{D79BB51A-C8DA-41C3-B969-D85B5BFB672D}" presName="descendantText" presStyleLbl="alignAcc1" presStyleIdx="0" presStyleCnt="3" custLinFactNeighborX="-35" custLinFactNeighborY="-306">
        <dgm:presLayoutVars>
          <dgm:bulletEnabled val="1"/>
        </dgm:presLayoutVars>
      </dgm:prSet>
      <dgm:spPr/>
    </dgm:pt>
    <dgm:pt modelId="{F651C51D-4D26-40DF-9D4E-2D69EFCAF994}" type="pres">
      <dgm:prSet presAssocID="{43EFB430-EF1E-4256-AD52-4737CC7637AF}" presName="sp" presStyleCnt="0"/>
      <dgm:spPr/>
    </dgm:pt>
    <dgm:pt modelId="{1E6FCC83-0449-49BA-AB70-FEF87185CFB6}" type="pres">
      <dgm:prSet presAssocID="{630A7661-1979-4D20-863C-42A62686AD2A}" presName="composite" presStyleCnt="0"/>
      <dgm:spPr/>
    </dgm:pt>
    <dgm:pt modelId="{2DD4EDD0-3861-463B-99E7-B9DAEBFF126A}" type="pres">
      <dgm:prSet presAssocID="{630A7661-1979-4D20-863C-42A62686AD2A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295871D0-05DC-49C6-A72E-4621AF185E5D}" type="pres">
      <dgm:prSet presAssocID="{630A7661-1979-4D20-863C-42A62686AD2A}" presName="descendantText" presStyleLbl="alignAcc1" presStyleIdx="1" presStyleCnt="3" custLinFactNeighborX="0" custLinFactNeighborY="31">
        <dgm:presLayoutVars>
          <dgm:bulletEnabled val="1"/>
        </dgm:presLayoutVars>
      </dgm:prSet>
      <dgm:spPr/>
    </dgm:pt>
    <dgm:pt modelId="{69CB532C-7198-4947-847C-366B31F03811}" type="pres">
      <dgm:prSet presAssocID="{45A66603-01E1-461A-9F52-7420DBBB7C43}" presName="sp" presStyleCnt="0"/>
      <dgm:spPr/>
    </dgm:pt>
    <dgm:pt modelId="{49047294-2784-42C1-A10B-FE366667091E}" type="pres">
      <dgm:prSet presAssocID="{9FBF0F52-DEB0-414D-9E73-C21D395E613D}" presName="composite" presStyleCnt="0"/>
      <dgm:spPr/>
    </dgm:pt>
    <dgm:pt modelId="{59496C1B-F5B2-4705-953C-7FD9A5EB909B}" type="pres">
      <dgm:prSet presAssocID="{9FBF0F52-DEB0-414D-9E73-C21D395E613D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FB4D726C-F6FC-4AE3-BADE-24BD882EF136}" type="pres">
      <dgm:prSet presAssocID="{9FBF0F52-DEB0-414D-9E73-C21D395E613D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804AA60C-7826-4A8C-ABB1-9B5C9F080EFD}" type="presOf" srcId="{9FBF0F52-DEB0-414D-9E73-C21D395E613D}" destId="{59496C1B-F5B2-4705-953C-7FD9A5EB909B}" srcOrd="0" destOrd="0" presId="urn:microsoft.com/office/officeart/2005/8/layout/chevron2"/>
    <dgm:cxn modelId="{382FC031-E7D8-4C89-BE63-E6E8B060C333}" type="presOf" srcId="{D79BB51A-C8DA-41C3-B969-D85B5BFB672D}" destId="{89727D4C-EB2F-49A2-BB78-366E3D468094}" srcOrd="0" destOrd="0" presId="urn:microsoft.com/office/officeart/2005/8/layout/chevron2"/>
    <dgm:cxn modelId="{12F05866-F6B0-4971-8852-45C09301914B}" type="presOf" srcId="{8A23E7DF-753C-4DB3-A3B5-A696FF04F6FD}" destId="{FB4D726C-F6FC-4AE3-BADE-24BD882EF136}" srcOrd="0" destOrd="0" presId="urn:microsoft.com/office/officeart/2005/8/layout/chevron2"/>
    <dgm:cxn modelId="{56A3075A-0D23-45E2-880B-DFECB6383E71}" srcId="{20BEFF50-E4B1-415B-8BA4-7056BC228B19}" destId="{9FBF0F52-DEB0-414D-9E73-C21D395E613D}" srcOrd="2" destOrd="0" parTransId="{9D04BEBF-49DB-4562-BB21-E48BB60FD089}" sibTransId="{5138D433-2204-411F-BFFE-A7CC49B7D8B4}"/>
    <dgm:cxn modelId="{815F2B5A-6DED-4A69-A6DF-8213D67CB5AC}" type="presOf" srcId="{20BEFF50-E4B1-415B-8BA4-7056BC228B19}" destId="{42531DC5-7358-466B-A2AC-04B8C99B25C3}" srcOrd="0" destOrd="0" presId="urn:microsoft.com/office/officeart/2005/8/layout/chevron2"/>
    <dgm:cxn modelId="{C3ED1BA8-1B43-4B75-87CF-CB61A2FFABFF}" type="presOf" srcId="{ED3731F8-5C94-43CF-A7A9-7DC3C996F3EB}" destId="{C27E9756-FC8D-46A3-9CEC-A2F11493FBA2}" srcOrd="0" destOrd="0" presId="urn:microsoft.com/office/officeart/2005/8/layout/chevron2"/>
    <dgm:cxn modelId="{20CC5AB2-EE14-4099-9F3D-E2AB588BB1AF}" type="presOf" srcId="{630A7661-1979-4D20-863C-42A62686AD2A}" destId="{2DD4EDD0-3861-463B-99E7-B9DAEBFF126A}" srcOrd="0" destOrd="0" presId="urn:microsoft.com/office/officeart/2005/8/layout/chevron2"/>
    <dgm:cxn modelId="{B1D760B3-DCE1-4011-BF53-2395B780582D}" srcId="{D79BB51A-C8DA-41C3-B969-D85B5BFB672D}" destId="{ED3731F8-5C94-43CF-A7A9-7DC3C996F3EB}" srcOrd="0" destOrd="0" parTransId="{99D7E020-1F23-43A4-BD3E-DEF51602AFA9}" sibTransId="{84BC120A-A7AE-4BDD-9BA2-38D3FF430E50}"/>
    <dgm:cxn modelId="{57DD8DC4-D03A-4B18-999C-5D477ABF65F1}" srcId="{20BEFF50-E4B1-415B-8BA4-7056BC228B19}" destId="{D79BB51A-C8DA-41C3-B969-D85B5BFB672D}" srcOrd="0" destOrd="0" parTransId="{CC9FA42E-9674-42D3-9EB0-4D574EBC8CB0}" sibTransId="{43EFB430-EF1E-4256-AD52-4737CC7637AF}"/>
    <dgm:cxn modelId="{DECCE7D1-EFCA-4EBB-9370-A992E7C136D2}" srcId="{20BEFF50-E4B1-415B-8BA4-7056BC228B19}" destId="{630A7661-1979-4D20-863C-42A62686AD2A}" srcOrd="1" destOrd="0" parTransId="{D3DC068B-8662-4063-ADD2-AC433E7D4E30}" sibTransId="{45A66603-01E1-461A-9F52-7420DBBB7C43}"/>
    <dgm:cxn modelId="{EB33C6DF-C90B-4F40-BA8A-837F814685A0}" srcId="{9FBF0F52-DEB0-414D-9E73-C21D395E613D}" destId="{8A23E7DF-753C-4DB3-A3B5-A696FF04F6FD}" srcOrd="0" destOrd="0" parTransId="{72D0C94A-2E16-4B29-9F15-F71125494D4D}" sibTransId="{E0A3FB96-5C34-4C76-91DA-C366C186B1D3}"/>
    <dgm:cxn modelId="{DDBAE691-3D94-4DB8-958B-2D0444CE1432}" type="presParOf" srcId="{42531DC5-7358-466B-A2AC-04B8C99B25C3}" destId="{97484D9C-EE26-46FF-BF94-484A1F8D516E}" srcOrd="0" destOrd="0" presId="urn:microsoft.com/office/officeart/2005/8/layout/chevron2"/>
    <dgm:cxn modelId="{32CF6A99-6353-4D45-8C14-EF706D0A9A12}" type="presParOf" srcId="{97484D9C-EE26-46FF-BF94-484A1F8D516E}" destId="{89727D4C-EB2F-49A2-BB78-366E3D468094}" srcOrd="0" destOrd="0" presId="urn:microsoft.com/office/officeart/2005/8/layout/chevron2"/>
    <dgm:cxn modelId="{D48BD45B-1C0A-42F0-8324-E41094095F18}" type="presParOf" srcId="{97484D9C-EE26-46FF-BF94-484A1F8D516E}" destId="{C27E9756-FC8D-46A3-9CEC-A2F11493FBA2}" srcOrd="1" destOrd="0" presId="urn:microsoft.com/office/officeart/2005/8/layout/chevron2"/>
    <dgm:cxn modelId="{6C6A4B98-B54F-478A-9905-DF8F24ACB4D9}" type="presParOf" srcId="{42531DC5-7358-466B-A2AC-04B8C99B25C3}" destId="{F651C51D-4D26-40DF-9D4E-2D69EFCAF994}" srcOrd="1" destOrd="0" presId="urn:microsoft.com/office/officeart/2005/8/layout/chevron2"/>
    <dgm:cxn modelId="{0A5FF40B-6498-4FCD-AA6A-D9E73E9FE313}" type="presParOf" srcId="{42531DC5-7358-466B-A2AC-04B8C99B25C3}" destId="{1E6FCC83-0449-49BA-AB70-FEF87185CFB6}" srcOrd="2" destOrd="0" presId="urn:microsoft.com/office/officeart/2005/8/layout/chevron2"/>
    <dgm:cxn modelId="{038F4616-CA05-4DFC-9CE3-3F3C964263DE}" type="presParOf" srcId="{1E6FCC83-0449-49BA-AB70-FEF87185CFB6}" destId="{2DD4EDD0-3861-463B-99E7-B9DAEBFF126A}" srcOrd="0" destOrd="0" presId="urn:microsoft.com/office/officeart/2005/8/layout/chevron2"/>
    <dgm:cxn modelId="{F1646CB9-7A89-4497-A1E6-201F145F6913}" type="presParOf" srcId="{1E6FCC83-0449-49BA-AB70-FEF87185CFB6}" destId="{295871D0-05DC-49C6-A72E-4621AF185E5D}" srcOrd="1" destOrd="0" presId="urn:microsoft.com/office/officeart/2005/8/layout/chevron2"/>
    <dgm:cxn modelId="{13837B59-A462-4894-9126-F82E97765B98}" type="presParOf" srcId="{42531DC5-7358-466B-A2AC-04B8C99B25C3}" destId="{69CB532C-7198-4947-847C-366B31F03811}" srcOrd="3" destOrd="0" presId="urn:microsoft.com/office/officeart/2005/8/layout/chevron2"/>
    <dgm:cxn modelId="{32DB5033-B5DC-4218-8661-229E80A858FC}" type="presParOf" srcId="{42531DC5-7358-466B-A2AC-04B8C99B25C3}" destId="{49047294-2784-42C1-A10B-FE366667091E}" srcOrd="4" destOrd="0" presId="urn:microsoft.com/office/officeart/2005/8/layout/chevron2"/>
    <dgm:cxn modelId="{0B175344-72DB-4552-8480-6CD199B09282}" type="presParOf" srcId="{49047294-2784-42C1-A10B-FE366667091E}" destId="{59496C1B-F5B2-4705-953C-7FD9A5EB909B}" srcOrd="0" destOrd="0" presId="urn:microsoft.com/office/officeart/2005/8/layout/chevron2"/>
    <dgm:cxn modelId="{D236AD4C-B7C0-4A86-96D1-8E5CB5175F34}" type="presParOf" srcId="{49047294-2784-42C1-A10B-FE366667091E}" destId="{FB4D726C-F6FC-4AE3-BADE-24BD882EF13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B4458EF-CE44-3A45-AF22-7CF271E02130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71114A-0DE6-0D4C-9375-1E87C10B96C1}">
      <dgm:prSet phldrT="[Text]" custT="1"/>
      <dgm:spPr>
        <a:solidFill>
          <a:srgbClr val="3669C3"/>
        </a:solidFill>
        <a:ln w="50800">
          <a:noFill/>
        </a:ln>
        <a:effectLst/>
      </dgm:spPr>
      <dgm:t>
        <a:bodyPr/>
        <a:lstStyle/>
        <a:p>
          <a:r>
            <a:rPr lang="en-US" sz="1800">
              <a:solidFill>
                <a:schemeClr val="tx2">
                  <a:lumMod val="20000"/>
                  <a:lumOff val="80000"/>
                </a:schemeClr>
              </a:solidFill>
              <a:effectLst/>
              <a:latin typeface="Sinhala Sangam MN"/>
            </a:rPr>
            <a:t>Money saved on customer support</a:t>
          </a:r>
        </a:p>
      </dgm:t>
    </dgm:pt>
    <dgm:pt modelId="{1EA585B3-C0FC-BB41-8AD9-D73A72ED6411}" type="parTrans" cxnId="{76219212-A729-A841-8780-034C8C98C0FC}">
      <dgm:prSet/>
      <dgm:spPr/>
      <dgm:t>
        <a:bodyPr/>
        <a:lstStyle/>
        <a:p>
          <a:endParaRPr lang="en-US"/>
        </a:p>
      </dgm:t>
    </dgm:pt>
    <dgm:pt modelId="{BBC80043-E606-624C-BF01-4CBA0551A719}" type="sibTrans" cxnId="{76219212-A729-A841-8780-034C8C98C0FC}">
      <dgm:prSet/>
      <dgm:spPr/>
      <dgm:t>
        <a:bodyPr/>
        <a:lstStyle/>
        <a:p>
          <a:endParaRPr lang="en-US"/>
        </a:p>
      </dgm:t>
    </dgm:pt>
    <dgm:pt modelId="{60D799D1-3E40-40ED-8FC4-750D5A72BBBF}">
      <dgm:prSet phldrT="[Text]"/>
      <dgm:spPr>
        <a:solidFill>
          <a:srgbClr val="1A40CB"/>
        </a:solidFill>
        <a:ln w="50800">
          <a:noFill/>
        </a:ln>
        <a:effectLst/>
      </dgm:spPr>
      <dgm:t>
        <a:bodyPr/>
        <a:lstStyle/>
        <a:p>
          <a:endParaRPr lang="en-US">
            <a:solidFill>
              <a:schemeClr val="bg1"/>
            </a:solidFill>
            <a:effectLst/>
          </a:endParaRPr>
        </a:p>
      </dgm:t>
    </dgm:pt>
    <dgm:pt modelId="{8AC4727B-38B8-4397-ADA4-0575BF8CCE29}" type="parTrans" cxnId="{94C79A4A-04FB-4690-B419-336CF0028510}">
      <dgm:prSet/>
      <dgm:spPr/>
      <dgm:t>
        <a:bodyPr/>
        <a:lstStyle/>
        <a:p>
          <a:endParaRPr lang="en-US"/>
        </a:p>
      </dgm:t>
    </dgm:pt>
    <dgm:pt modelId="{EE8677D4-2F4A-40DD-8A61-F75F8A8C0550}" type="sibTrans" cxnId="{94C79A4A-04FB-4690-B419-336CF0028510}">
      <dgm:prSet/>
      <dgm:spPr/>
      <dgm:t>
        <a:bodyPr/>
        <a:lstStyle/>
        <a:p>
          <a:endParaRPr lang="en-US"/>
        </a:p>
      </dgm:t>
    </dgm:pt>
    <dgm:pt modelId="{FA022BAD-A191-7543-B12E-EE38F2EF229C}" type="pres">
      <dgm:prSet presAssocID="{EB4458EF-CE44-3A45-AF22-7CF271E02130}" presName="Name0" presStyleCnt="0">
        <dgm:presLayoutVars>
          <dgm:chMax val="7"/>
          <dgm:chPref val="7"/>
          <dgm:dir/>
        </dgm:presLayoutVars>
      </dgm:prSet>
      <dgm:spPr/>
    </dgm:pt>
    <dgm:pt modelId="{208EE68B-CCE1-CE4C-B248-3B7036C11230}" type="pres">
      <dgm:prSet presAssocID="{EB4458EF-CE44-3A45-AF22-7CF271E02130}" presName="Name1" presStyleCnt="0"/>
      <dgm:spPr/>
    </dgm:pt>
    <dgm:pt modelId="{AA8FBE74-2977-D849-A7FC-1E6313E0990B}" type="pres">
      <dgm:prSet presAssocID="{EB4458EF-CE44-3A45-AF22-7CF271E02130}" presName="cycle" presStyleCnt="0"/>
      <dgm:spPr/>
    </dgm:pt>
    <dgm:pt modelId="{373B28AD-0DB4-C641-AC6E-06158118ACD6}" type="pres">
      <dgm:prSet presAssocID="{EB4458EF-CE44-3A45-AF22-7CF271E02130}" presName="srcNode" presStyleLbl="node1" presStyleIdx="0" presStyleCnt="2"/>
      <dgm:spPr/>
    </dgm:pt>
    <dgm:pt modelId="{4B9D5F72-C413-A549-85FE-2BC9C36CF20C}" type="pres">
      <dgm:prSet presAssocID="{EB4458EF-CE44-3A45-AF22-7CF271E02130}" presName="conn" presStyleLbl="parChTrans1D2" presStyleIdx="0" presStyleCnt="1"/>
      <dgm:spPr/>
    </dgm:pt>
    <dgm:pt modelId="{C22D047E-63A3-CC43-8917-028E36B43B3A}" type="pres">
      <dgm:prSet presAssocID="{EB4458EF-CE44-3A45-AF22-7CF271E02130}" presName="extraNode" presStyleLbl="node1" presStyleIdx="0" presStyleCnt="2"/>
      <dgm:spPr/>
    </dgm:pt>
    <dgm:pt modelId="{70813250-1272-6044-BE35-6B5784B8C647}" type="pres">
      <dgm:prSet presAssocID="{EB4458EF-CE44-3A45-AF22-7CF271E02130}" presName="dstNode" presStyleLbl="node1" presStyleIdx="0" presStyleCnt="2"/>
      <dgm:spPr/>
    </dgm:pt>
    <dgm:pt modelId="{F7CA0C2E-5DBD-B641-B81B-D745DA7ACC37}" type="pres">
      <dgm:prSet presAssocID="{BC71114A-0DE6-0D4C-9375-1E87C10B96C1}" presName="text_1" presStyleLbl="node1" presStyleIdx="0" presStyleCnt="2">
        <dgm:presLayoutVars>
          <dgm:bulletEnabled val="1"/>
        </dgm:presLayoutVars>
      </dgm:prSet>
      <dgm:spPr/>
    </dgm:pt>
    <dgm:pt modelId="{35B0EABD-4A79-8C41-BA13-F76884BB8547}" type="pres">
      <dgm:prSet presAssocID="{BC71114A-0DE6-0D4C-9375-1E87C10B96C1}" presName="accent_1" presStyleCnt="0"/>
      <dgm:spPr/>
    </dgm:pt>
    <dgm:pt modelId="{80F06525-FE54-7843-A0EA-04523EF0C8B8}" type="pres">
      <dgm:prSet presAssocID="{BC71114A-0DE6-0D4C-9375-1E87C10B96C1}" presName="accentRepeatNode" presStyleLbl="solidFgAcc1" presStyleIdx="0" presStyleCnt="2"/>
      <dgm:spPr/>
    </dgm:pt>
    <dgm:pt modelId="{3F9508DE-99D9-41FA-A001-5F4968FB1E72}" type="pres">
      <dgm:prSet presAssocID="{60D799D1-3E40-40ED-8FC4-750D5A72BBBF}" presName="text_2" presStyleLbl="node1" presStyleIdx="1" presStyleCnt="2">
        <dgm:presLayoutVars>
          <dgm:bulletEnabled val="1"/>
        </dgm:presLayoutVars>
      </dgm:prSet>
      <dgm:spPr/>
    </dgm:pt>
    <dgm:pt modelId="{CD645C86-361F-4E7D-BEAE-75BB41C5D661}" type="pres">
      <dgm:prSet presAssocID="{60D799D1-3E40-40ED-8FC4-750D5A72BBBF}" presName="accent_2" presStyleCnt="0"/>
      <dgm:spPr/>
    </dgm:pt>
    <dgm:pt modelId="{B067BD3F-24A3-431E-AA75-A2C8C019BE14}" type="pres">
      <dgm:prSet presAssocID="{60D799D1-3E40-40ED-8FC4-750D5A72BBBF}" presName="accentRepeatNode" presStyleLbl="solidFgAcc1" presStyleIdx="1" presStyleCnt="2"/>
      <dgm:spPr/>
    </dgm:pt>
  </dgm:ptLst>
  <dgm:cxnLst>
    <dgm:cxn modelId="{76219212-A729-A841-8780-034C8C98C0FC}" srcId="{EB4458EF-CE44-3A45-AF22-7CF271E02130}" destId="{BC71114A-0DE6-0D4C-9375-1E87C10B96C1}" srcOrd="0" destOrd="0" parTransId="{1EA585B3-C0FC-BB41-8AD9-D73A72ED6411}" sibTransId="{BBC80043-E606-624C-BF01-4CBA0551A719}"/>
    <dgm:cxn modelId="{C14F1837-F6E8-664F-9196-F1D0CCAF3139}" type="presOf" srcId="{BBC80043-E606-624C-BF01-4CBA0551A719}" destId="{4B9D5F72-C413-A549-85FE-2BC9C36CF20C}" srcOrd="0" destOrd="0" presId="urn:microsoft.com/office/officeart/2008/layout/VerticalCurvedList"/>
    <dgm:cxn modelId="{94C79A4A-04FB-4690-B419-336CF0028510}" srcId="{EB4458EF-CE44-3A45-AF22-7CF271E02130}" destId="{60D799D1-3E40-40ED-8FC4-750D5A72BBBF}" srcOrd="1" destOrd="0" parTransId="{8AC4727B-38B8-4397-ADA4-0575BF8CCE29}" sibTransId="{EE8677D4-2F4A-40DD-8A61-F75F8A8C0550}"/>
    <dgm:cxn modelId="{186CAB71-920E-489A-A41F-A23BC1E04BE3}" type="presOf" srcId="{60D799D1-3E40-40ED-8FC4-750D5A72BBBF}" destId="{3F9508DE-99D9-41FA-A001-5F4968FB1E72}" srcOrd="0" destOrd="0" presId="urn:microsoft.com/office/officeart/2008/layout/VerticalCurvedList"/>
    <dgm:cxn modelId="{F5BDF083-DBF3-5C47-9A5F-96351B211137}" type="presOf" srcId="{BC71114A-0DE6-0D4C-9375-1E87C10B96C1}" destId="{F7CA0C2E-5DBD-B641-B81B-D745DA7ACC37}" srcOrd="0" destOrd="0" presId="urn:microsoft.com/office/officeart/2008/layout/VerticalCurvedList"/>
    <dgm:cxn modelId="{F5D95DF3-C6AF-2D46-9BC8-62C1317AF36E}" type="presOf" srcId="{EB4458EF-CE44-3A45-AF22-7CF271E02130}" destId="{FA022BAD-A191-7543-B12E-EE38F2EF229C}" srcOrd="0" destOrd="0" presId="urn:microsoft.com/office/officeart/2008/layout/VerticalCurvedList"/>
    <dgm:cxn modelId="{627B7CE8-2A5D-F74B-B703-98D4DE0D10C9}" type="presParOf" srcId="{FA022BAD-A191-7543-B12E-EE38F2EF229C}" destId="{208EE68B-CCE1-CE4C-B248-3B7036C11230}" srcOrd="0" destOrd="0" presId="urn:microsoft.com/office/officeart/2008/layout/VerticalCurvedList"/>
    <dgm:cxn modelId="{3B154AB5-7B66-B543-9F26-E8D227829CA9}" type="presParOf" srcId="{208EE68B-CCE1-CE4C-B248-3B7036C11230}" destId="{AA8FBE74-2977-D849-A7FC-1E6313E0990B}" srcOrd="0" destOrd="0" presId="urn:microsoft.com/office/officeart/2008/layout/VerticalCurvedList"/>
    <dgm:cxn modelId="{FD5934F6-1B6F-EF41-8409-C96E8E0154C3}" type="presParOf" srcId="{AA8FBE74-2977-D849-A7FC-1E6313E0990B}" destId="{373B28AD-0DB4-C641-AC6E-06158118ACD6}" srcOrd="0" destOrd="0" presId="urn:microsoft.com/office/officeart/2008/layout/VerticalCurvedList"/>
    <dgm:cxn modelId="{7FEA507E-4725-1047-9FBC-4E6CF60C7F6E}" type="presParOf" srcId="{AA8FBE74-2977-D849-A7FC-1E6313E0990B}" destId="{4B9D5F72-C413-A549-85FE-2BC9C36CF20C}" srcOrd="1" destOrd="0" presId="urn:microsoft.com/office/officeart/2008/layout/VerticalCurvedList"/>
    <dgm:cxn modelId="{A54ADC8D-641D-474E-8912-6BCA3F67C0E3}" type="presParOf" srcId="{AA8FBE74-2977-D849-A7FC-1E6313E0990B}" destId="{C22D047E-63A3-CC43-8917-028E36B43B3A}" srcOrd="2" destOrd="0" presId="urn:microsoft.com/office/officeart/2008/layout/VerticalCurvedList"/>
    <dgm:cxn modelId="{E3F0A665-CC95-C94F-BDDF-0AB218663D6F}" type="presParOf" srcId="{AA8FBE74-2977-D849-A7FC-1E6313E0990B}" destId="{70813250-1272-6044-BE35-6B5784B8C647}" srcOrd="3" destOrd="0" presId="urn:microsoft.com/office/officeart/2008/layout/VerticalCurvedList"/>
    <dgm:cxn modelId="{0E617480-9E77-9A4A-9A10-1BD4A6E43E76}" type="presParOf" srcId="{208EE68B-CCE1-CE4C-B248-3B7036C11230}" destId="{F7CA0C2E-5DBD-B641-B81B-D745DA7ACC37}" srcOrd="1" destOrd="0" presId="urn:microsoft.com/office/officeart/2008/layout/VerticalCurvedList"/>
    <dgm:cxn modelId="{CC018A95-C829-5546-8162-E5C08A5105F6}" type="presParOf" srcId="{208EE68B-CCE1-CE4C-B248-3B7036C11230}" destId="{35B0EABD-4A79-8C41-BA13-F76884BB8547}" srcOrd="2" destOrd="0" presId="urn:microsoft.com/office/officeart/2008/layout/VerticalCurvedList"/>
    <dgm:cxn modelId="{AA670EB7-7121-3746-AA2D-CD9D33EC8EBF}" type="presParOf" srcId="{35B0EABD-4A79-8C41-BA13-F76884BB8547}" destId="{80F06525-FE54-7843-A0EA-04523EF0C8B8}" srcOrd="0" destOrd="0" presId="urn:microsoft.com/office/officeart/2008/layout/VerticalCurvedList"/>
    <dgm:cxn modelId="{C5FEA653-7C1F-4664-ABC9-CCAAD3B43FD3}" type="presParOf" srcId="{208EE68B-CCE1-CE4C-B248-3B7036C11230}" destId="{3F9508DE-99D9-41FA-A001-5F4968FB1E72}" srcOrd="3" destOrd="0" presId="urn:microsoft.com/office/officeart/2008/layout/VerticalCurvedList"/>
    <dgm:cxn modelId="{0C1CDFDA-F233-440F-A9C8-F23CFAB63D35}" type="presParOf" srcId="{208EE68B-CCE1-CE4C-B248-3B7036C11230}" destId="{CD645C86-361F-4E7D-BEAE-75BB41C5D661}" srcOrd="4" destOrd="0" presId="urn:microsoft.com/office/officeart/2008/layout/VerticalCurvedList"/>
    <dgm:cxn modelId="{F3C8F8E9-B64F-4448-A0D3-8BFF4C15943A}" type="presParOf" srcId="{CD645C86-361F-4E7D-BEAE-75BB41C5D661}" destId="{B067BD3F-24A3-431E-AA75-A2C8C019BE1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476E8E0-5A44-45D9-B934-ABCE706EE888}" type="doc">
      <dgm:prSet loTypeId="urn:microsoft.com/office/officeart/2005/8/layout/vList2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C05F1146-F378-4A28-9154-F74CE9CEDDEC}" type="pres">
      <dgm:prSet presAssocID="{9476E8E0-5A44-45D9-B934-ABCE706EE888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3E1CE6C2-E1EA-41D0-A202-C41047080C32}" type="presOf" srcId="{9476E8E0-5A44-45D9-B934-ABCE706EE888}" destId="{C05F1146-F378-4A28-9154-F74CE9CEDDE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B4458EF-CE44-3A45-AF22-7CF271E02130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9E7B7A0-A63C-4BA9-849E-EA55AE70221F}">
      <dgm:prSet phldr="0"/>
      <dgm:spPr>
        <a:solidFill>
          <a:srgbClr val="2038BC"/>
        </a:solidFill>
      </dgm:spPr>
      <dgm:t>
        <a:bodyPr/>
        <a:lstStyle/>
        <a:p>
          <a:pPr algn="l"/>
          <a:r>
            <a:rPr lang="en-US">
              <a:solidFill>
                <a:schemeClr val="bg1"/>
              </a:solidFill>
              <a:effectLst/>
              <a:latin typeface="Sinhala Sangam MN" pitchFamily="2" charset="0"/>
              <a:ea typeface="Calibri"/>
              <a:cs typeface="Calibri"/>
            </a:rPr>
            <a:t>Surface intelligent &amp; personalized insights</a:t>
          </a:r>
          <a:endParaRPr lang="en-US">
            <a:effectLst/>
            <a:latin typeface="Sinhala Sangam MN" pitchFamily="2" charset="0"/>
            <a:ea typeface="Calibri"/>
            <a:cs typeface="Calibri"/>
          </a:endParaRPr>
        </a:p>
      </dgm:t>
    </dgm:pt>
    <dgm:pt modelId="{AA823C0B-22C7-4142-A0A6-6B20F054FBE5}" type="parTrans" cxnId="{EE466305-E22A-4CEA-B34B-F7A1EC9B4781}">
      <dgm:prSet/>
      <dgm:spPr/>
      <dgm:t>
        <a:bodyPr/>
        <a:lstStyle/>
        <a:p>
          <a:endParaRPr lang="en-US"/>
        </a:p>
      </dgm:t>
    </dgm:pt>
    <dgm:pt modelId="{6A1B885F-E324-4AB7-810A-44E887157AAE}" type="sibTrans" cxnId="{EE466305-E22A-4CEA-B34B-F7A1EC9B4781}">
      <dgm:prSet/>
      <dgm:spPr/>
      <dgm:t>
        <a:bodyPr/>
        <a:lstStyle/>
        <a:p>
          <a:endParaRPr lang="en-US"/>
        </a:p>
      </dgm:t>
    </dgm:pt>
    <dgm:pt modelId="{312341E2-482B-4BFF-ADC4-94C478239A88}">
      <dgm:prSet phldr="0"/>
      <dgm:spPr>
        <a:solidFill>
          <a:srgbClr val="2038BC"/>
        </a:solidFill>
      </dgm:spPr>
      <dgm:t>
        <a:bodyPr/>
        <a:lstStyle/>
        <a:p>
          <a:pPr algn="l" rtl="0"/>
          <a:r>
            <a:rPr lang="en-US">
              <a:solidFill>
                <a:schemeClr val="bg1"/>
              </a:solidFill>
              <a:effectLst/>
              <a:latin typeface="Sinhala Sangam MN" pitchFamily="2" charset="0"/>
              <a:ea typeface="Calibri"/>
              <a:cs typeface="Calibri"/>
            </a:rPr>
            <a:t>Improve sales efficiency &amp; effectiveness</a:t>
          </a:r>
          <a:endParaRPr lang="en-US">
            <a:solidFill>
              <a:srgbClr val="444444"/>
            </a:solidFill>
            <a:effectLst/>
            <a:latin typeface="Sinhala Sangam MN" pitchFamily="2" charset="0"/>
            <a:ea typeface="Calibri"/>
            <a:cs typeface="Calibri"/>
          </a:endParaRPr>
        </a:p>
      </dgm:t>
    </dgm:pt>
    <dgm:pt modelId="{4E2FC649-15DD-48B9-AB9F-2A2547401B3B}" type="parTrans" cxnId="{1FA32154-8AC2-492D-8B55-5C8DAAA2770D}">
      <dgm:prSet/>
      <dgm:spPr/>
      <dgm:t>
        <a:bodyPr/>
        <a:lstStyle/>
        <a:p>
          <a:endParaRPr lang="en-US"/>
        </a:p>
      </dgm:t>
    </dgm:pt>
    <dgm:pt modelId="{55033306-A462-4582-B9CA-E206561FE4B9}" type="sibTrans" cxnId="{1FA32154-8AC2-492D-8B55-5C8DAAA2770D}">
      <dgm:prSet/>
      <dgm:spPr/>
      <dgm:t>
        <a:bodyPr/>
        <a:lstStyle/>
        <a:p>
          <a:endParaRPr lang="en-US"/>
        </a:p>
      </dgm:t>
    </dgm:pt>
    <dgm:pt modelId="{2E55271B-3B25-425D-A066-C006A80E1322}">
      <dgm:prSet phldr="0"/>
      <dgm:spPr>
        <a:solidFill>
          <a:srgbClr val="2038BC"/>
        </a:solidFill>
      </dgm:spPr>
      <dgm:t>
        <a:bodyPr/>
        <a:lstStyle/>
        <a:p>
          <a:r>
            <a:rPr lang="en-US">
              <a:solidFill>
                <a:schemeClr val="bg1"/>
              </a:solidFill>
              <a:effectLst/>
              <a:latin typeface="Sinhala Sangam MN" pitchFamily="2" charset="0"/>
              <a:ea typeface="Calibri"/>
              <a:cs typeface="Calibri"/>
            </a:rPr>
            <a:t>Develop better data foundations for better decision-making</a:t>
          </a:r>
          <a:endParaRPr lang="en-US">
            <a:solidFill>
              <a:schemeClr val="bg1"/>
            </a:solidFill>
            <a:latin typeface="Sinhala Sangam MN" pitchFamily="2" charset="0"/>
          </a:endParaRPr>
        </a:p>
      </dgm:t>
    </dgm:pt>
    <dgm:pt modelId="{F35F70C2-01DB-4183-805E-EA2CCAD239A3}" type="parTrans" cxnId="{0FF4F376-862C-4DF2-BFD3-F79C5C4200EC}">
      <dgm:prSet/>
      <dgm:spPr/>
      <dgm:t>
        <a:bodyPr/>
        <a:lstStyle/>
        <a:p>
          <a:endParaRPr lang="en-US"/>
        </a:p>
      </dgm:t>
    </dgm:pt>
    <dgm:pt modelId="{13F6FFE4-D808-478D-8E2F-810E7091A0D5}" type="sibTrans" cxnId="{0FF4F376-862C-4DF2-BFD3-F79C5C4200EC}">
      <dgm:prSet/>
      <dgm:spPr/>
      <dgm:t>
        <a:bodyPr/>
        <a:lstStyle/>
        <a:p>
          <a:endParaRPr lang="en-US"/>
        </a:p>
      </dgm:t>
    </dgm:pt>
    <dgm:pt modelId="{FA022BAD-A191-7543-B12E-EE38F2EF229C}" type="pres">
      <dgm:prSet presAssocID="{EB4458EF-CE44-3A45-AF22-7CF271E02130}" presName="Name0" presStyleCnt="0">
        <dgm:presLayoutVars>
          <dgm:chMax val="7"/>
          <dgm:chPref val="7"/>
          <dgm:dir/>
        </dgm:presLayoutVars>
      </dgm:prSet>
      <dgm:spPr/>
    </dgm:pt>
    <dgm:pt modelId="{208EE68B-CCE1-CE4C-B248-3B7036C11230}" type="pres">
      <dgm:prSet presAssocID="{EB4458EF-CE44-3A45-AF22-7CF271E02130}" presName="Name1" presStyleCnt="0"/>
      <dgm:spPr/>
    </dgm:pt>
    <dgm:pt modelId="{AA8FBE74-2977-D849-A7FC-1E6313E0990B}" type="pres">
      <dgm:prSet presAssocID="{EB4458EF-CE44-3A45-AF22-7CF271E02130}" presName="cycle" presStyleCnt="0"/>
      <dgm:spPr/>
    </dgm:pt>
    <dgm:pt modelId="{373B28AD-0DB4-C641-AC6E-06158118ACD6}" type="pres">
      <dgm:prSet presAssocID="{EB4458EF-CE44-3A45-AF22-7CF271E02130}" presName="srcNode" presStyleLbl="node1" presStyleIdx="0" presStyleCnt="3"/>
      <dgm:spPr/>
    </dgm:pt>
    <dgm:pt modelId="{4B9D5F72-C413-A549-85FE-2BC9C36CF20C}" type="pres">
      <dgm:prSet presAssocID="{EB4458EF-CE44-3A45-AF22-7CF271E02130}" presName="conn" presStyleLbl="parChTrans1D2" presStyleIdx="0" presStyleCnt="1"/>
      <dgm:spPr/>
    </dgm:pt>
    <dgm:pt modelId="{C22D047E-63A3-CC43-8917-028E36B43B3A}" type="pres">
      <dgm:prSet presAssocID="{EB4458EF-CE44-3A45-AF22-7CF271E02130}" presName="extraNode" presStyleLbl="node1" presStyleIdx="0" presStyleCnt="3"/>
      <dgm:spPr/>
    </dgm:pt>
    <dgm:pt modelId="{70813250-1272-6044-BE35-6B5784B8C647}" type="pres">
      <dgm:prSet presAssocID="{EB4458EF-CE44-3A45-AF22-7CF271E02130}" presName="dstNode" presStyleLbl="node1" presStyleIdx="0" presStyleCnt="3"/>
      <dgm:spPr/>
    </dgm:pt>
    <dgm:pt modelId="{72E1E80D-E01C-4B67-9FED-37ACE785081A}" type="pres">
      <dgm:prSet presAssocID="{19E7B7A0-A63C-4BA9-849E-EA55AE70221F}" presName="text_1" presStyleLbl="node1" presStyleIdx="0" presStyleCnt="3" custScaleX="102602">
        <dgm:presLayoutVars>
          <dgm:bulletEnabled val="1"/>
        </dgm:presLayoutVars>
      </dgm:prSet>
      <dgm:spPr/>
    </dgm:pt>
    <dgm:pt modelId="{DC7599DE-7367-4460-A45D-C946BED53E6D}" type="pres">
      <dgm:prSet presAssocID="{19E7B7A0-A63C-4BA9-849E-EA55AE70221F}" presName="accent_1" presStyleCnt="0"/>
      <dgm:spPr/>
    </dgm:pt>
    <dgm:pt modelId="{FCB49C05-506D-4732-890E-C1AD827044B6}" type="pres">
      <dgm:prSet presAssocID="{19E7B7A0-A63C-4BA9-849E-EA55AE70221F}" presName="accentRepeatNode" presStyleLbl="solidFgAcc1" presStyleIdx="0" presStyleCnt="3"/>
      <dgm:spPr/>
    </dgm:pt>
    <dgm:pt modelId="{533C5D87-2A6C-4FF7-BB9D-674D898265CD}" type="pres">
      <dgm:prSet presAssocID="{312341E2-482B-4BFF-ADC4-94C478239A88}" presName="text_2" presStyleLbl="node1" presStyleIdx="1" presStyleCnt="3" custScaleX="103507">
        <dgm:presLayoutVars>
          <dgm:bulletEnabled val="1"/>
        </dgm:presLayoutVars>
      </dgm:prSet>
      <dgm:spPr/>
    </dgm:pt>
    <dgm:pt modelId="{9F8B855F-82A7-42C7-B5B4-ACA013555112}" type="pres">
      <dgm:prSet presAssocID="{312341E2-482B-4BFF-ADC4-94C478239A88}" presName="accent_2" presStyleCnt="0"/>
      <dgm:spPr/>
    </dgm:pt>
    <dgm:pt modelId="{EC144045-E9D2-47AB-9D9A-768ABD8FDE1F}" type="pres">
      <dgm:prSet presAssocID="{312341E2-482B-4BFF-ADC4-94C478239A88}" presName="accentRepeatNode" presStyleLbl="solidFgAcc1" presStyleIdx="1" presStyleCnt="3"/>
      <dgm:spPr/>
    </dgm:pt>
    <dgm:pt modelId="{C68F90BA-AB54-479C-B332-36B610C0ED9F}" type="pres">
      <dgm:prSet presAssocID="{2E55271B-3B25-425D-A066-C006A80E1322}" presName="text_3" presStyleLbl="node1" presStyleIdx="2" presStyleCnt="3" custScaleX="102184">
        <dgm:presLayoutVars>
          <dgm:bulletEnabled val="1"/>
        </dgm:presLayoutVars>
      </dgm:prSet>
      <dgm:spPr/>
    </dgm:pt>
    <dgm:pt modelId="{C0867390-B17D-4FD3-AE79-F3126C4130B1}" type="pres">
      <dgm:prSet presAssocID="{2E55271B-3B25-425D-A066-C006A80E1322}" presName="accent_3" presStyleCnt="0"/>
      <dgm:spPr/>
    </dgm:pt>
    <dgm:pt modelId="{DD64C447-7327-42C1-B618-3138747DF8DB}" type="pres">
      <dgm:prSet presAssocID="{2E55271B-3B25-425D-A066-C006A80E1322}" presName="accentRepeatNode" presStyleLbl="solidFgAcc1" presStyleIdx="2" presStyleCnt="3"/>
      <dgm:spPr/>
    </dgm:pt>
  </dgm:ptLst>
  <dgm:cxnLst>
    <dgm:cxn modelId="{EE466305-E22A-4CEA-B34B-F7A1EC9B4781}" srcId="{EB4458EF-CE44-3A45-AF22-7CF271E02130}" destId="{19E7B7A0-A63C-4BA9-849E-EA55AE70221F}" srcOrd="0" destOrd="0" parTransId="{AA823C0B-22C7-4142-A0A6-6B20F054FBE5}" sibTransId="{6A1B885F-E324-4AB7-810A-44E887157AAE}"/>
    <dgm:cxn modelId="{1A03C023-2451-4184-8DFF-54EA4AE26996}" type="presOf" srcId="{312341E2-482B-4BFF-ADC4-94C478239A88}" destId="{533C5D87-2A6C-4FF7-BB9D-674D898265CD}" srcOrd="0" destOrd="0" presId="urn:microsoft.com/office/officeart/2008/layout/VerticalCurvedList"/>
    <dgm:cxn modelId="{1FA32154-8AC2-492D-8B55-5C8DAAA2770D}" srcId="{EB4458EF-CE44-3A45-AF22-7CF271E02130}" destId="{312341E2-482B-4BFF-ADC4-94C478239A88}" srcOrd="1" destOrd="0" parTransId="{4E2FC649-15DD-48B9-AB9F-2A2547401B3B}" sibTransId="{55033306-A462-4582-B9CA-E206561FE4B9}"/>
    <dgm:cxn modelId="{0FF4F376-862C-4DF2-BFD3-F79C5C4200EC}" srcId="{EB4458EF-CE44-3A45-AF22-7CF271E02130}" destId="{2E55271B-3B25-425D-A066-C006A80E1322}" srcOrd="2" destOrd="0" parTransId="{F35F70C2-01DB-4183-805E-EA2CCAD239A3}" sibTransId="{13F6FFE4-D808-478D-8E2F-810E7091A0D5}"/>
    <dgm:cxn modelId="{4E512C96-179B-4CC5-AB56-D5CD0DCE373F}" type="presOf" srcId="{2E55271B-3B25-425D-A066-C006A80E1322}" destId="{C68F90BA-AB54-479C-B332-36B610C0ED9F}" srcOrd="0" destOrd="0" presId="urn:microsoft.com/office/officeart/2008/layout/VerticalCurvedList"/>
    <dgm:cxn modelId="{59F05DC6-5AB0-4E83-A73C-32695D1CF000}" type="presOf" srcId="{6A1B885F-E324-4AB7-810A-44E887157AAE}" destId="{4B9D5F72-C413-A549-85FE-2BC9C36CF20C}" srcOrd="0" destOrd="0" presId="urn:microsoft.com/office/officeart/2008/layout/VerticalCurvedList"/>
    <dgm:cxn modelId="{268E2FE2-EBA8-455D-8E74-06BB2777F80D}" type="presOf" srcId="{19E7B7A0-A63C-4BA9-849E-EA55AE70221F}" destId="{72E1E80D-E01C-4B67-9FED-37ACE785081A}" srcOrd="0" destOrd="0" presId="urn:microsoft.com/office/officeart/2008/layout/VerticalCurvedList"/>
    <dgm:cxn modelId="{F5D95DF3-C6AF-2D46-9BC8-62C1317AF36E}" type="presOf" srcId="{EB4458EF-CE44-3A45-AF22-7CF271E02130}" destId="{FA022BAD-A191-7543-B12E-EE38F2EF229C}" srcOrd="0" destOrd="0" presId="urn:microsoft.com/office/officeart/2008/layout/VerticalCurvedList"/>
    <dgm:cxn modelId="{BDE0E5FD-97E5-4A84-9EA3-FB63D58A1FF8}" type="presParOf" srcId="{FA022BAD-A191-7543-B12E-EE38F2EF229C}" destId="{208EE68B-CCE1-CE4C-B248-3B7036C11230}" srcOrd="0" destOrd="0" presId="urn:microsoft.com/office/officeart/2008/layout/VerticalCurvedList"/>
    <dgm:cxn modelId="{AC3D4A68-157F-4497-A2F3-C0C950CEE7EF}" type="presParOf" srcId="{208EE68B-CCE1-CE4C-B248-3B7036C11230}" destId="{AA8FBE74-2977-D849-A7FC-1E6313E0990B}" srcOrd="0" destOrd="0" presId="urn:microsoft.com/office/officeart/2008/layout/VerticalCurvedList"/>
    <dgm:cxn modelId="{FBCCCA7E-439F-4448-A6A5-86FA8844B594}" type="presParOf" srcId="{AA8FBE74-2977-D849-A7FC-1E6313E0990B}" destId="{373B28AD-0DB4-C641-AC6E-06158118ACD6}" srcOrd="0" destOrd="0" presId="urn:microsoft.com/office/officeart/2008/layout/VerticalCurvedList"/>
    <dgm:cxn modelId="{9F68CC14-90CE-4BC6-B8E2-C65AC7924945}" type="presParOf" srcId="{AA8FBE74-2977-D849-A7FC-1E6313E0990B}" destId="{4B9D5F72-C413-A549-85FE-2BC9C36CF20C}" srcOrd="1" destOrd="0" presId="urn:microsoft.com/office/officeart/2008/layout/VerticalCurvedList"/>
    <dgm:cxn modelId="{3215E0EC-2920-4EEA-8CAD-2DCF0451DA30}" type="presParOf" srcId="{AA8FBE74-2977-D849-A7FC-1E6313E0990B}" destId="{C22D047E-63A3-CC43-8917-028E36B43B3A}" srcOrd="2" destOrd="0" presId="urn:microsoft.com/office/officeart/2008/layout/VerticalCurvedList"/>
    <dgm:cxn modelId="{E139BA59-E1CB-4264-8F0A-AF37E550260C}" type="presParOf" srcId="{AA8FBE74-2977-D849-A7FC-1E6313E0990B}" destId="{70813250-1272-6044-BE35-6B5784B8C647}" srcOrd="3" destOrd="0" presId="urn:microsoft.com/office/officeart/2008/layout/VerticalCurvedList"/>
    <dgm:cxn modelId="{E49E2FE9-2794-487E-BEBC-82C895574927}" type="presParOf" srcId="{208EE68B-CCE1-CE4C-B248-3B7036C11230}" destId="{72E1E80D-E01C-4B67-9FED-37ACE785081A}" srcOrd="1" destOrd="0" presId="urn:microsoft.com/office/officeart/2008/layout/VerticalCurvedList"/>
    <dgm:cxn modelId="{DD5D3391-8B7D-408C-95AE-71F75AEC916B}" type="presParOf" srcId="{208EE68B-CCE1-CE4C-B248-3B7036C11230}" destId="{DC7599DE-7367-4460-A45D-C946BED53E6D}" srcOrd="2" destOrd="0" presId="urn:microsoft.com/office/officeart/2008/layout/VerticalCurvedList"/>
    <dgm:cxn modelId="{3B03F8FF-7483-4C0D-9457-E2E70D84D83E}" type="presParOf" srcId="{DC7599DE-7367-4460-A45D-C946BED53E6D}" destId="{FCB49C05-506D-4732-890E-C1AD827044B6}" srcOrd="0" destOrd="0" presId="urn:microsoft.com/office/officeart/2008/layout/VerticalCurvedList"/>
    <dgm:cxn modelId="{05650A1E-24E3-4B12-ADB7-4E61471AA2A2}" type="presParOf" srcId="{208EE68B-CCE1-CE4C-B248-3B7036C11230}" destId="{533C5D87-2A6C-4FF7-BB9D-674D898265CD}" srcOrd="3" destOrd="0" presId="urn:microsoft.com/office/officeart/2008/layout/VerticalCurvedList"/>
    <dgm:cxn modelId="{41C2297E-2373-4FEC-A7B3-8DCB7C42AF11}" type="presParOf" srcId="{208EE68B-CCE1-CE4C-B248-3B7036C11230}" destId="{9F8B855F-82A7-42C7-B5B4-ACA013555112}" srcOrd="4" destOrd="0" presId="urn:microsoft.com/office/officeart/2008/layout/VerticalCurvedList"/>
    <dgm:cxn modelId="{E283B0E6-26AD-4874-B720-655FB72AA3A2}" type="presParOf" srcId="{9F8B855F-82A7-42C7-B5B4-ACA013555112}" destId="{EC144045-E9D2-47AB-9D9A-768ABD8FDE1F}" srcOrd="0" destOrd="0" presId="urn:microsoft.com/office/officeart/2008/layout/VerticalCurvedList"/>
    <dgm:cxn modelId="{E94D30F5-0D1B-4188-839B-3F2BF1260992}" type="presParOf" srcId="{208EE68B-CCE1-CE4C-B248-3B7036C11230}" destId="{C68F90BA-AB54-479C-B332-36B610C0ED9F}" srcOrd="5" destOrd="0" presId="urn:microsoft.com/office/officeart/2008/layout/VerticalCurvedList"/>
    <dgm:cxn modelId="{EAD3B637-207C-402D-A60E-C916EA96C3EE}" type="presParOf" srcId="{208EE68B-CCE1-CE4C-B248-3B7036C11230}" destId="{C0867390-B17D-4FD3-AE79-F3126C4130B1}" srcOrd="6" destOrd="0" presId="urn:microsoft.com/office/officeart/2008/layout/VerticalCurvedList"/>
    <dgm:cxn modelId="{0555129A-D8ED-4AD7-ABA7-8C9955FA31E1}" type="presParOf" srcId="{C0867390-B17D-4FD3-AE79-F3126C4130B1}" destId="{DD64C447-7327-42C1-B618-3138747DF8D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577DB4-C261-4C2B-975C-0F31808697E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1AA1E7-27AF-432F-8ABD-168F2C990A53}">
      <dgm:prSet phldrT="[Text]" phldr="1"/>
      <dgm:spPr>
        <a:solidFill>
          <a:schemeClr val="bg1"/>
        </a:solidFill>
        <a:ln>
          <a:solidFill>
            <a:srgbClr val="1A40CB"/>
          </a:solidFill>
        </a:ln>
      </dgm:spPr>
      <dgm:t>
        <a:bodyPr/>
        <a:lstStyle/>
        <a:p>
          <a:endParaRPr lang="en-US"/>
        </a:p>
      </dgm:t>
    </dgm:pt>
    <dgm:pt modelId="{BC99FFD5-FE78-4EC8-A019-80499C3E733B}" type="parTrans" cxnId="{16FA5DE4-6ED9-4F46-B7C6-524966E4352A}">
      <dgm:prSet/>
      <dgm:spPr/>
      <dgm:t>
        <a:bodyPr/>
        <a:lstStyle/>
        <a:p>
          <a:endParaRPr lang="en-US"/>
        </a:p>
      </dgm:t>
    </dgm:pt>
    <dgm:pt modelId="{86D79D86-E210-4955-ABDD-57284303090B}" type="sibTrans" cxnId="{16FA5DE4-6ED9-4F46-B7C6-524966E4352A}">
      <dgm:prSet/>
      <dgm:spPr/>
      <dgm:t>
        <a:bodyPr/>
        <a:lstStyle/>
        <a:p>
          <a:endParaRPr lang="en-US"/>
        </a:p>
      </dgm:t>
    </dgm:pt>
    <dgm:pt modelId="{407DC088-434E-405B-9CA8-91069A6DE51F}">
      <dgm:prSet phldrT="[Text]"/>
      <dgm:spPr>
        <a:solidFill>
          <a:schemeClr val="bg1"/>
        </a:solidFill>
        <a:ln>
          <a:solidFill>
            <a:srgbClr val="1A40CB"/>
          </a:solidFill>
        </a:ln>
      </dgm:spPr>
      <dgm:t>
        <a:bodyPr/>
        <a:lstStyle/>
        <a:p>
          <a:endParaRPr lang="en-US"/>
        </a:p>
      </dgm:t>
    </dgm:pt>
    <dgm:pt modelId="{7CEB5E35-0CA9-4704-A189-8A1A61FF4442}" type="parTrans" cxnId="{47A86AE8-78F7-4429-94E5-2BB0A706410A}">
      <dgm:prSet/>
      <dgm:spPr/>
      <dgm:t>
        <a:bodyPr/>
        <a:lstStyle/>
        <a:p>
          <a:endParaRPr lang="en-US"/>
        </a:p>
      </dgm:t>
    </dgm:pt>
    <dgm:pt modelId="{B2B3B475-F8F5-404D-8710-629C4E202358}" type="sibTrans" cxnId="{47A86AE8-78F7-4429-94E5-2BB0A706410A}">
      <dgm:prSet/>
      <dgm:spPr/>
      <dgm:t>
        <a:bodyPr/>
        <a:lstStyle/>
        <a:p>
          <a:endParaRPr lang="en-US"/>
        </a:p>
      </dgm:t>
    </dgm:pt>
    <dgm:pt modelId="{79AEC78A-B82C-4CD9-901F-D11B5D57EF73}">
      <dgm:prSet phldrT="[Text]" phldr="1"/>
      <dgm:spPr>
        <a:solidFill>
          <a:schemeClr val="bg1"/>
        </a:solidFill>
        <a:ln>
          <a:solidFill>
            <a:srgbClr val="1A40CB"/>
          </a:solidFill>
        </a:ln>
      </dgm:spPr>
      <dgm:t>
        <a:bodyPr/>
        <a:lstStyle/>
        <a:p>
          <a:endParaRPr lang="en-US"/>
        </a:p>
      </dgm:t>
    </dgm:pt>
    <dgm:pt modelId="{20D95F94-17D4-409C-AF29-CFC3F5D9DAE2}" type="parTrans" cxnId="{06A0275B-3F9C-45CD-A0AD-0C360F6CC4D6}">
      <dgm:prSet/>
      <dgm:spPr/>
      <dgm:t>
        <a:bodyPr/>
        <a:lstStyle/>
        <a:p>
          <a:endParaRPr lang="en-US"/>
        </a:p>
      </dgm:t>
    </dgm:pt>
    <dgm:pt modelId="{F55CDECF-8CF2-4038-9264-0DD818B1716E}" type="sibTrans" cxnId="{06A0275B-3F9C-45CD-A0AD-0C360F6CC4D6}">
      <dgm:prSet/>
      <dgm:spPr/>
      <dgm:t>
        <a:bodyPr/>
        <a:lstStyle/>
        <a:p>
          <a:endParaRPr lang="en-US"/>
        </a:p>
      </dgm:t>
    </dgm:pt>
    <dgm:pt modelId="{DB7BF82A-E4CB-4D8D-B3C5-10DB325CBDFC}" type="pres">
      <dgm:prSet presAssocID="{3C577DB4-C261-4C2B-975C-0F31808697EC}" presName="Name0" presStyleCnt="0">
        <dgm:presLayoutVars>
          <dgm:chMax val="7"/>
          <dgm:chPref val="7"/>
          <dgm:dir/>
        </dgm:presLayoutVars>
      </dgm:prSet>
      <dgm:spPr/>
    </dgm:pt>
    <dgm:pt modelId="{F05EE6E5-6153-4938-9016-463BD8473790}" type="pres">
      <dgm:prSet presAssocID="{3C577DB4-C261-4C2B-975C-0F31808697EC}" presName="Name1" presStyleCnt="0"/>
      <dgm:spPr/>
    </dgm:pt>
    <dgm:pt modelId="{CFC53B56-C63A-42D2-8604-893CBC41D2AA}" type="pres">
      <dgm:prSet presAssocID="{3C577DB4-C261-4C2B-975C-0F31808697EC}" presName="cycle" presStyleCnt="0"/>
      <dgm:spPr/>
    </dgm:pt>
    <dgm:pt modelId="{AFCAC92D-D6BE-4605-B779-F3379A996128}" type="pres">
      <dgm:prSet presAssocID="{3C577DB4-C261-4C2B-975C-0F31808697EC}" presName="srcNode" presStyleLbl="node1" presStyleIdx="0" presStyleCnt="3"/>
      <dgm:spPr/>
    </dgm:pt>
    <dgm:pt modelId="{096429D2-B42F-41A2-A098-ADA78689F930}" type="pres">
      <dgm:prSet presAssocID="{3C577DB4-C261-4C2B-975C-0F31808697EC}" presName="conn" presStyleLbl="parChTrans1D2" presStyleIdx="0" presStyleCnt="1"/>
      <dgm:spPr/>
    </dgm:pt>
    <dgm:pt modelId="{763ECB01-078D-49DE-8338-CFA6A428D1DF}" type="pres">
      <dgm:prSet presAssocID="{3C577DB4-C261-4C2B-975C-0F31808697EC}" presName="extraNode" presStyleLbl="node1" presStyleIdx="0" presStyleCnt="3"/>
      <dgm:spPr/>
    </dgm:pt>
    <dgm:pt modelId="{95A596A4-7A01-4BF5-B16A-32A7B2FA9480}" type="pres">
      <dgm:prSet presAssocID="{3C577DB4-C261-4C2B-975C-0F31808697EC}" presName="dstNode" presStyleLbl="node1" presStyleIdx="0" presStyleCnt="3"/>
      <dgm:spPr/>
    </dgm:pt>
    <dgm:pt modelId="{AF7500C0-0F64-4AA7-8930-5B2710FBD36F}" type="pres">
      <dgm:prSet presAssocID="{4B1AA1E7-27AF-432F-8ABD-168F2C990A53}" presName="text_1" presStyleLbl="node1" presStyleIdx="0" presStyleCnt="3">
        <dgm:presLayoutVars>
          <dgm:bulletEnabled val="1"/>
        </dgm:presLayoutVars>
      </dgm:prSet>
      <dgm:spPr/>
    </dgm:pt>
    <dgm:pt modelId="{473F6EFF-D0D3-44BA-9785-6B48E4EE8CFA}" type="pres">
      <dgm:prSet presAssocID="{4B1AA1E7-27AF-432F-8ABD-168F2C990A53}" presName="accent_1" presStyleCnt="0"/>
      <dgm:spPr/>
    </dgm:pt>
    <dgm:pt modelId="{043DF440-EAC1-4F8B-8DCF-F5AF0D3D3221}" type="pres">
      <dgm:prSet presAssocID="{4B1AA1E7-27AF-432F-8ABD-168F2C990A53}" presName="accentRepeatNode" presStyleLbl="solidFgAcc1" presStyleIdx="0" presStyleCnt="3"/>
      <dgm:spPr/>
    </dgm:pt>
    <dgm:pt modelId="{3738A4A4-5ADD-46A7-B914-479C2AB9489A}" type="pres">
      <dgm:prSet presAssocID="{407DC088-434E-405B-9CA8-91069A6DE51F}" presName="text_2" presStyleLbl="node1" presStyleIdx="1" presStyleCnt="3">
        <dgm:presLayoutVars>
          <dgm:bulletEnabled val="1"/>
        </dgm:presLayoutVars>
      </dgm:prSet>
      <dgm:spPr/>
    </dgm:pt>
    <dgm:pt modelId="{3B5B9621-7C8E-4E4C-AEB1-33B57C7ACB42}" type="pres">
      <dgm:prSet presAssocID="{407DC088-434E-405B-9CA8-91069A6DE51F}" presName="accent_2" presStyleCnt="0"/>
      <dgm:spPr/>
    </dgm:pt>
    <dgm:pt modelId="{42AF2530-5F51-4A1E-921A-AF0F4C6FBD45}" type="pres">
      <dgm:prSet presAssocID="{407DC088-434E-405B-9CA8-91069A6DE51F}" presName="accentRepeatNode" presStyleLbl="solidFgAcc1" presStyleIdx="1" presStyleCnt="3"/>
      <dgm:spPr/>
    </dgm:pt>
    <dgm:pt modelId="{464E9135-2C38-4789-9702-D21319423CEC}" type="pres">
      <dgm:prSet presAssocID="{79AEC78A-B82C-4CD9-901F-D11B5D57EF73}" presName="text_3" presStyleLbl="node1" presStyleIdx="2" presStyleCnt="3">
        <dgm:presLayoutVars>
          <dgm:bulletEnabled val="1"/>
        </dgm:presLayoutVars>
      </dgm:prSet>
      <dgm:spPr/>
    </dgm:pt>
    <dgm:pt modelId="{084D4113-60FE-4EE0-82F8-18589DCE1C58}" type="pres">
      <dgm:prSet presAssocID="{79AEC78A-B82C-4CD9-901F-D11B5D57EF73}" presName="accent_3" presStyleCnt="0"/>
      <dgm:spPr/>
    </dgm:pt>
    <dgm:pt modelId="{F28DF46A-EA30-4FA5-9DD3-D83496BAA46D}" type="pres">
      <dgm:prSet presAssocID="{79AEC78A-B82C-4CD9-901F-D11B5D57EF73}" presName="accentRepeatNode" presStyleLbl="solidFgAcc1" presStyleIdx="2" presStyleCnt="3"/>
      <dgm:spPr/>
    </dgm:pt>
  </dgm:ptLst>
  <dgm:cxnLst>
    <dgm:cxn modelId="{34FBC01B-7EA7-4FAD-8694-37F337184709}" type="presOf" srcId="{79AEC78A-B82C-4CD9-901F-D11B5D57EF73}" destId="{464E9135-2C38-4789-9702-D21319423CEC}" srcOrd="0" destOrd="0" presId="urn:microsoft.com/office/officeart/2008/layout/VerticalCurvedList"/>
    <dgm:cxn modelId="{06A0275B-3F9C-45CD-A0AD-0C360F6CC4D6}" srcId="{3C577DB4-C261-4C2B-975C-0F31808697EC}" destId="{79AEC78A-B82C-4CD9-901F-D11B5D57EF73}" srcOrd="2" destOrd="0" parTransId="{20D95F94-17D4-409C-AF29-CFC3F5D9DAE2}" sibTransId="{F55CDECF-8CF2-4038-9264-0DD818B1716E}"/>
    <dgm:cxn modelId="{E58A6A4C-DC83-491A-84D3-F187F81A72C8}" type="presOf" srcId="{3C577DB4-C261-4C2B-975C-0F31808697EC}" destId="{DB7BF82A-E4CB-4D8D-B3C5-10DB325CBDFC}" srcOrd="0" destOrd="0" presId="urn:microsoft.com/office/officeart/2008/layout/VerticalCurvedList"/>
    <dgm:cxn modelId="{BDB512AB-2277-42D3-9D8A-8F37B616EEB5}" type="presOf" srcId="{4B1AA1E7-27AF-432F-8ABD-168F2C990A53}" destId="{AF7500C0-0F64-4AA7-8930-5B2710FBD36F}" srcOrd="0" destOrd="0" presId="urn:microsoft.com/office/officeart/2008/layout/VerticalCurvedList"/>
    <dgm:cxn modelId="{E53641B0-BF99-4ADA-9B1E-90715C26E4D1}" type="presOf" srcId="{86D79D86-E210-4955-ABDD-57284303090B}" destId="{096429D2-B42F-41A2-A098-ADA78689F930}" srcOrd="0" destOrd="0" presId="urn:microsoft.com/office/officeart/2008/layout/VerticalCurvedList"/>
    <dgm:cxn modelId="{5D2E9DDB-6ED5-463E-B80C-9A547C4A3706}" type="presOf" srcId="{407DC088-434E-405B-9CA8-91069A6DE51F}" destId="{3738A4A4-5ADD-46A7-B914-479C2AB9489A}" srcOrd="0" destOrd="0" presId="urn:microsoft.com/office/officeart/2008/layout/VerticalCurvedList"/>
    <dgm:cxn modelId="{16FA5DE4-6ED9-4F46-B7C6-524966E4352A}" srcId="{3C577DB4-C261-4C2B-975C-0F31808697EC}" destId="{4B1AA1E7-27AF-432F-8ABD-168F2C990A53}" srcOrd="0" destOrd="0" parTransId="{BC99FFD5-FE78-4EC8-A019-80499C3E733B}" sibTransId="{86D79D86-E210-4955-ABDD-57284303090B}"/>
    <dgm:cxn modelId="{47A86AE8-78F7-4429-94E5-2BB0A706410A}" srcId="{3C577DB4-C261-4C2B-975C-0F31808697EC}" destId="{407DC088-434E-405B-9CA8-91069A6DE51F}" srcOrd="1" destOrd="0" parTransId="{7CEB5E35-0CA9-4704-A189-8A1A61FF4442}" sibTransId="{B2B3B475-F8F5-404D-8710-629C4E202358}"/>
    <dgm:cxn modelId="{2227BCF7-AE60-4CDE-B36D-B7E0603B9F3E}" type="presParOf" srcId="{DB7BF82A-E4CB-4D8D-B3C5-10DB325CBDFC}" destId="{F05EE6E5-6153-4938-9016-463BD8473790}" srcOrd="0" destOrd="0" presId="urn:microsoft.com/office/officeart/2008/layout/VerticalCurvedList"/>
    <dgm:cxn modelId="{62A5B09F-63CB-450F-B879-CE052F0F78CF}" type="presParOf" srcId="{F05EE6E5-6153-4938-9016-463BD8473790}" destId="{CFC53B56-C63A-42D2-8604-893CBC41D2AA}" srcOrd="0" destOrd="0" presId="urn:microsoft.com/office/officeart/2008/layout/VerticalCurvedList"/>
    <dgm:cxn modelId="{D7C99E6E-AA80-4E46-93A4-51FCF95738C4}" type="presParOf" srcId="{CFC53B56-C63A-42D2-8604-893CBC41D2AA}" destId="{AFCAC92D-D6BE-4605-B779-F3379A996128}" srcOrd="0" destOrd="0" presId="urn:microsoft.com/office/officeart/2008/layout/VerticalCurvedList"/>
    <dgm:cxn modelId="{3B4219C2-BFA0-4D8E-83A8-C7A40A729202}" type="presParOf" srcId="{CFC53B56-C63A-42D2-8604-893CBC41D2AA}" destId="{096429D2-B42F-41A2-A098-ADA78689F930}" srcOrd="1" destOrd="0" presId="urn:microsoft.com/office/officeart/2008/layout/VerticalCurvedList"/>
    <dgm:cxn modelId="{73B30152-4B3A-49B7-9CEF-C621ED0F20D5}" type="presParOf" srcId="{CFC53B56-C63A-42D2-8604-893CBC41D2AA}" destId="{763ECB01-078D-49DE-8338-CFA6A428D1DF}" srcOrd="2" destOrd="0" presId="urn:microsoft.com/office/officeart/2008/layout/VerticalCurvedList"/>
    <dgm:cxn modelId="{2CE64926-CEDC-475E-9938-1D47E512806E}" type="presParOf" srcId="{CFC53B56-C63A-42D2-8604-893CBC41D2AA}" destId="{95A596A4-7A01-4BF5-B16A-32A7B2FA9480}" srcOrd="3" destOrd="0" presId="urn:microsoft.com/office/officeart/2008/layout/VerticalCurvedList"/>
    <dgm:cxn modelId="{51530CC4-81C8-49B1-9A4B-A8B1E1F6AE7F}" type="presParOf" srcId="{F05EE6E5-6153-4938-9016-463BD8473790}" destId="{AF7500C0-0F64-4AA7-8930-5B2710FBD36F}" srcOrd="1" destOrd="0" presId="urn:microsoft.com/office/officeart/2008/layout/VerticalCurvedList"/>
    <dgm:cxn modelId="{D46FD230-2B7A-4AD4-A23A-51BBD624DF58}" type="presParOf" srcId="{F05EE6E5-6153-4938-9016-463BD8473790}" destId="{473F6EFF-D0D3-44BA-9785-6B48E4EE8CFA}" srcOrd="2" destOrd="0" presId="urn:microsoft.com/office/officeart/2008/layout/VerticalCurvedList"/>
    <dgm:cxn modelId="{F4DD31AC-9AB6-4331-9F94-427782CB2DAC}" type="presParOf" srcId="{473F6EFF-D0D3-44BA-9785-6B48E4EE8CFA}" destId="{043DF440-EAC1-4F8B-8DCF-F5AF0D3D3221}" srcOrd="0" destOrd="0" presId="urn:microsoft.com/office/officeart/2008/layout/VerticalCurvedList"/>
    <dgm:cxn modelId="{AB178F77-9750-4617-8E31-F35D3B1A9AFE}" type="presParOf" srcId="{F05EE6E5-6153-4938-9016-463BD8473790}" destId="{3738A4A4-5ADD-46A7-B914-479C2AB9489A}" srcOrd="3" destOrd="0" presId="urn:microsoft.com/office/officeart/2008/layout/VerticalCurvedList"/>
    <dgm:cxn modelId="{9FDADAA5-9F2A-40E1-B440-1A556067994B}" type="presParOf" srcId="{F05EE6E5-6153-4938-9016-463BD8473790}" destId="{3B5B9621-7C8E-4E4C-AEB1-33B57C7ACB42}" srcOrd="4" destOrd="0" presId="urn:microsoft.com/office/officeart/2008/layout/VerticalCurvedList"/>
    <dgm:cxn modelId="{775E33AB-B335-4BA3-9E22-C7EBD535D99A}" type="presParOf" srcId="{3B5B9621-7C8E-4E4C-AEB1-33B57C7ACB42}" destId="{42AF2530-5F51-4A1E-921A-AF0F4C6FBD45}" srcOrd="0" destOrd="0" presId="urn:microsoft.com/office/officeart/2008/layout/VerticalCurvedList"/>
    <dgm:cxn modelId="{8E8AFCA9-46EF-4D7F-B758-8D2214200571}" type="presParOf" srcId="{F05EE6E5-6153-4938-9016-463BD8473790}" destId="{464E9135-2C38-4789-9702-D21319423CEC}" srcOrd="5" destOrd="0" presId="urn:microsoft.com/office/officeart/2008/layout/VerticalCurvedList"/>
    <dgm:cxn modelId="{3D025CA7-73F5-4A43-A757-217165886B26}" type="presParOf" srcId="{F05EE6E5-6153-4938-9016-463BD8473790}" destId="{084D4113-60FE-4EE0-82F8-18589DCE1C58}" srcOrd="6" destOrd="0" presId="urn:microsoft.com/office/officeart/2008/layout/VerticalCurvedList"/>
    <dgm:cxn modelId="{6B86AB8B-3534-42A3-8D15-F93901104C6A}" type="presParOf" srcId="{084D4113-60FE-4EE0-82F8-18589DCE1C58}" destId="{F28DF46A-EA30-4FA5-9DD3-D83496BAA46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4C1180-5B53-654B-A1EA-F6655F39D3ED}" type="doc">
      <dgm:prSet loTypeId="urn:microsoft.com/office/officeart/2005/8/layout/chevron1" loCatId="" qsTypeId="urn:microsoft.com/office/officeart/2005/8/quickstyle/simple1" qsCatId="simple" csTypeId="urn:microsoft.com/office/officeart/2005/8/colors/accent1_2" csCatId="accent1" phldr="1"/>
      <dgm:spPr/>
    </dgm:pt>
    <dgm:pt modelId="{6C53B9F8-C124-4246-9FAB-A6D64420EF80}">
      <dgm:prSet phldrT="[Text]"/>
      <dgm:spPr>
        <a:solidFill>
          <a:srgbClr val="2038BC"/>
        </a:solidFill>
      </dgm:spPr>
      <dgm:t>
        <a:bodyPr/>
        <a:lstStyle/>
        <a:p>
          <a:r>
            <a:rPr lang="en-US">
              <a:latin typeface="Sinhala Sangam MN" pitchFamily="2" charset="0"/>
            </a:rPr>
            <a:t>Maintain active blog posts</a:t>
          </a:r>
        </a:p>
      </dgm:t>
    </dgm:pt>
    <dgm:pt modelId="{0D77170C-22DA-2143-A769-585AFBAB67C1}" type="parTrans" cxnId="{1BA58CB5-B57E-824F-BE6E-C9DF3A80BB2A}">
      <dgm:prSet/>
      <dgm:spPr/>
      <dgm:t>
        <a:bodyPr/>
        <a:lstStyle/>
        <a:p>
          <a:endParaRPr lang="en-US">
            <a:latin typeface="Sinhala Sangam MN" pitchFamily="2" charset="0"/>
          </a:endParaRPr>
        </a:p>
      </dgm:t>
    </dgm:pt>
    <dgm:pt modelId="{3479538D-8FCE-2542-9804-FDD35E4706FD}" type="sibTrans" cxnId="{1BA58CB5-B57E-824F-BE6E-C9DF3A80BB2A}">
      <dgm:prSet/>
      <dgm:spPr/>
      <dgm:t>
        <a:bodyPr/>
        <a:lstStyle/>
        <a:p>
          <a:endParaRPr lang="en-US">
            <a:latin typeface="Sinhala Sangam MN" pitchFamily="2" charset="0"/>
          </a:endParaRPr>
        </a:p>
      </dgm:t>
    </dgm:pt>
    <dgm:pt modelId="{9E7E72DB-0354-E140-95D2-02AA708B2D38}">
      <dgm:prSet phldrT="[Text]"/>
      <dgm:spPr>
        <a:solidFill>
          <a:srgbClr val="2038BC"/>
        </a:solidFill>
      </dgm:spPr>
      <dgm:t>
        <a:bodyPr/>
        <a:lstStyle/>
        <a:p>
          <a:r>
            <a:rPr lang="en-US">
              <a:latin typeface="Sinhala Sangam MN" pitchFamily="2" charset="0"/>
            </a:rPr>
            <a:t>Organic results</a:t>
          </a:r>
        </a:p>
      </dgm:t>
    </dgm:pt>
    <dgm:pt modelId="{BC422973-9BED-A74C-B436-690AC2F578C2}" type="parTrans" cxnId="{24FD97ED-A5CC-8246-9844-139D324D2657}">
      <dgm:prSet/>
      <dgm:spPr/>
      <dgm:t>
        <a:bodyPr/>
        <a:lstStyle/>
        <a:p>
          <a:endParaRPr lang="en-US">
            <a:latin typeface="Sinhala Sangam MN" pitchFamily="2" charset="0"/>
          </a:endParaRPr>
        </a:p>
      </dgm:t>
    </dgm:pt>
    <dgm:pt modelId="{C963EFF2-C1B9-F44C-A02B-2B04A67DAB02}" type="sibTrans" cxnId="{24FD97ED-A5CC-8246-9844-139D324D2657}">
      <dgm:prSet/>
      <dgm:spPr/>
      <dgm:t>
        <a:bodyPr/>
        <a:lstStyle/>
        <a:p>
          <a:endParaRPr lang="en-US">
            <a:latin typeface="Sinhala Sangam MN" pitchFamily="2" charset="0"/>
          </a:endParaRPr>
        </a:p>
      </dgm:t>
    </dgm:pt>
    <dgm:pt modelId="{38F491E1-641E-AD42-A383-F73F26092A14}">
      <dgm:prSet phldrT="[Text]"/>
      <dgm:spPr>
        <a:solidFill>
          <a:srgbClr val="2038BC"/>
        </a:solidFill>
      </dgm:spPr>
      <dgm:t>
        <a:bodyPr/>
        <a:lstStyle/>
        <a:p>
          <a:r>
            <a:rPr lang="en-US">
              <a:latin typeface="Sinhala Sangam MN" pitchFamily="2" charset="0"/>
            </a:rPr>
            <a:t>Rank higher in searches</a:t>
          </a:r>
        </a:p>
      </dgm:t>
    </dgm:pt>
    <dgm:pt modelId="{7B2502E9-8D28-7F4A-8DBD-869FD292B7A7}" type="parTrans" cxnId="{1D23AF15-D27D-D24A-8A1C-739420AE7692}">
      <dgm:prSet/>
      <dgm:spPr/>
      <dgm:t>
        <a:bodyPr/>
        <a:lstStyle/>
        <a:p>
          <a:endParaRPr lang="en-US">
            <a:latin typeface="Sinhala Sangam MN" pitchFamily="2" charset="0"/>
          </a:endParaRPr>
        </a:p>
      </dgm:t>
    </dgm:pt>
    <dgm:pt modelId="{09E676D1-0888-BF4C-94EE-EABDD1EB862E}" type="sibTrans" cxnId="{1D23AF15-D27D-D24A-8A1C-739420AE7692}">
      <dgm:prSet/>
      <dgm:spPr/>
      <dgm:t>
        <a:bodyPr/>
        <a:lstStyle/>
        <a:p>
          <a:endParaRPr lang="en-US">
            <a:latin typeface="Sinhala Sangam MN" pitchFamily="2" charset="0"/>
          </a:endParaRPr>
        </a:p>
      </dgm:t>
    </dgm:pt>
    <dgm:pt modelId="{5FEDEF62-0C57-924B-85F9-C19579BD2FB8}" type="pres">
      <dgm:prSet presAssocID="{EB4C1180-5B53-654B-A1EA-F6655F39D3ED}" presName="Name0" presStyleCnt="0">
        <dgm:presLayoutVars>
          <dgm:dir/>
          <dgm:animLvl val="lvl"/>
          <dgm:resizeHandles val="exact"/>
        </dgm:presLayoutVars>
      </dgm:prSet>
      <dgm:spPr/>
    </dgm:pt>
    <dgm:pt modelId="{44FAD192-A844-D44C-8F2E-ADEBDC6F46EF}" type="pres">
      <dgm:prSet presAssocID="{6C53B9F8-C124-4246-9FAB-A6D64420EF8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17A001F-8EF4-9549-A263-276CDF4F8C4E}" type="pres">
      <dgm:prSet presAssocID="{3479538D-8FCE-2542-9804-FDD35E4706FD}" presName="parTxOnlySpace" presStyleCnt="0"/>
      <dgm:spPr/>
    </dgm:pt>
    <dgm:pt modelId="{22B9DA03-E055-9F42-8803-D085909A8F26}" type="pres">
      <dgm:prSet presAssocID="{9E7E72DB-0354-E140-95D2-02AA708B2D38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E7FE1870-AC21-1E4D-8D2C-66F4616F7E3D}" type="pres">
      <dgm:prSet presAssocID="{C963EFF2-C1B9-F44C-A02B-2B04A67DAB02}" presName="parTxOnlySpace" presStyleCnt="0"/>
      <dgm:spPr/>
    </dgm:pt>
    <dgm:pt modelId="{4F0C7CD6-D488-C64E-98CE-ECB40FD0546E}" type="pres">
      <dgm:prSet presAssocID="{38F491E1-641E-AD42-A383-F73F26092A14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1D23AF15-D27D-D24A-8A1C-739420AE7692}" srcId="{EB4C1180-5B53-654B-A1EA-F6655F39D3ED}" destId="{38F491E1-641E-AD42-A383-F73F26092A14}" srcOrd="2" destOrd="0" parTransId="{7B2502E9-8D28-7F4A-8DBD-869FD292B7A7}" sibTransId="{09E676D1-0888-BF4C-94EE-EABDD1EB862E}"/>
    <dgm:cxn modelId="{28496A58-F9A0-B743-AAE9-0EC162DFD471}" type="presOf" srcId="{6C53B9F8-C124-4246-9FAB-A6D64420EF80}" destId="{44FAD192-A844-D44C-8F2E-ADEBDC6F46EF}" srcOrd="0" destOrd="0" presId="urn:microsoft.com/office/officeart/2005/8/layout/chevron1"/>
    <dgm:cxn modelId="{A83BF391-841D-2145-BBBC-A1244F16A1E0}" type="presOf" srcId="{38F491E1-641E-AD42-A383-F73F26092A14}" destId="{4F0C7CD6-D488-C64E-98CE-ECB40FD0546E}" srcOrd="0" destOrd="0" presId="urn:microsoft.com/office/officeart/2005/8/layout/chevron1"/>
    <dgm:cxn modelId="{1BA58CB5-B57E-824F-BE6E-C9DF3A80BB2A}" srcId="{EB4C1180-5B53-654B-A1EA-F6655F39D3ED}" destId="{6C53B9F8-C124-4246-9FAB-A6D64420EF80}" srcOrd="0" destOrd="0" parTransId="{0D77170C-22DA-2143-A769-585AFBAB67C1}" sibTransId="{3479538D-8FCE-2542-9804-FDD35E4706FD}"/>
    <dgm:cxn modelId="{7697E9BD-5F70-A048-8E6A-762F18BD2F22}" type="presOf" srcId="{EB4C1180-5B53-654B-A1EA-F6655F39D3ED}" destId="{5FEDEF62-0C57-924B-85F9-C19579BD2FB8}" srcOrd="0" destOrd="0" presId="urn:microsoft.com/office/officeart/2005/8/layout/chevron1"/>
    <dgm:cxn modelId="{0FF1D6C3-2597-9946-98FA-8267976AEF27}" type="presOf" srcId="{9E7E72DB-0354-E140-95D2-02AA708B2D38}" destId="{22B9DA03-E055-9F42-8803-D085909A8F26}" srcOrd="0" destOrd="0" presId="urn:microsoft.com/office/officeart/2005/8/layout/chevron1"/>
    <dgm:cxn modelId="{24FD97ED-A5CC-8246-9844-139D324D2657}" srcId="{EB4C1180-5B53-654B-A1EA-F6655F39D3ED}" destId="{9E7E72DB-0354-E140-95D2-02AA708B2D38}" srcOrd="1" destOrd="0" parTransId="{BC422973-9BED-A74C-B436-690AC2F578C2}" sibTransId="{C963EFF2-C1B9-F44C-A02B-2B04A67DAB02}"/>
    <dgm:cxn modelId="{9BB7667E-2936-6842-85A3-135B67AB1CE3}" type="presParOf" srcId="{5FEDEF62-0C57-924B-85F9-C19579BD2FB8}" destId="{44FAD192-A844-D44C-8F2E-ADEBDC6F46EF}" srcOrd="0" destOrd="0" presId="urn:microsoft.com/office/officeart/2005/8/layout/chevron1"/>
    <dgm:cxn modelId="{90A8DB11-F3BC-C84B-A1B6-2CBB72616330}" type="presParOf" srcId="{5FEDEF62-0C57-924B-85F9-C19579BD2FB8}" destId="{917A001F-8EF4-9549-A263-276CDF4F8C4E}" srcOrd="1" destOrd="0" presId="urn:microsoft.com/office/officeart/2005/8/layout/chevron1"/>
    <dgm:cxn modelId="{A4C89C53-265F-BB45-BA15-987ED825E922}" type="presParOf" srcId="{5FEDEF62-0C57-924B-85F9-C19579BD2FB8}" destId="{22B9DA03-E055-9F42-8803-D085909A8F26}" srcOrd="2" destOrd="0" presId="urn:microsoft.com/office/officeart/2005/8/layout/chevron1"/>
    <dgm:cxn modelId="{A085FC17-27A3-3D47-B851-2A7142558FCE}" type="presParOf" srcId="{5FEDEF62-0C57-924B-85F9-C19579BD2FB8}" destId="{E7FE1870-AC21-1E4D-8D2C-66F4616F7E3D}" srcOrd="3" destOrd="0" presId="urn:microsoft.com/office/officeart/2005/8/layout/chevron1"/>
    <dgm:cxn modelId="{97B3EF0F-D645-4A4D-8E4B-B651E067EE08}" type="presParOf" srcId="{5FEDEF62-0C57-924B-85F9-C19579BD2FB8}" destId="{4F0C7CD6-D488-C64E-98CE-ECB40FD0546E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577DB4-C261-4C2B-975C-0F31808697E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1AA1E7-27AF-432F-8ABD-168F2C990A53}">
      <dgm:prSet phldrT="[Text]" phldr="1"/>
      <dgm:spPr>
        <a:solidFill>
          <a:schemeClr val="bg1"/>
        </a:solidFill>
        <a:ln>
          <a:solidFill>
            <a:srgbClr val="1A40CB"/>
          </a:solidFill>
        </a:ln>
      </dgm:spPr>
      <dgm:t>
        <a:bodyPr/>
        <a:lstStyle/>
        <a:p>
          <a:endParaRPr lang="en-US"/>
        </a:p>
      </dgm:t>
    </dgm:pt>
    <dgm:pt modelId="{BC99FFD5-FE78-4EC8-A019-80499C3E733B}" type="parTrans" cxnId="{16FA5DE4-6ED9-4F46-B7C6-524966E4352A}">
      <dgm:prSet/>
      <dgm:spPr/>
      <dgm:t>
        <a:bodyPr/>
        <a:lstStyle/>
        <a:p>
          <a:endParaRPr lang="en-US"/>
        </a:p>
      </dgm:t>
    </dgm:pt>
    <dgm:pt modelId="{86D79D86-E210-4955-ABDD-57284303090B}" type="sibTrans" cxnId="{16FA5DE4-6ED9-4F46-B7C6-524966E4352A}">
      <dgm:prSet/>
      <dgm:spPr/>
      <dgm:t>
        <a:bodyPr/>
        <a:lstStyle/>
        <a:p>
          <a:endParaRPr lang="en-US"/>
        </a:p>
      </dgm:t>
    </dgm:pt>
    <dgm:pt modelId="{407DC088-434E-405B-9CA8-91069A6DE51F}">
      <dgm:prSet phldrT="[Text]"/>
      <dgm:spPr>
        <a:solidFill>
          <a:schemeClr val="bg1"/>
        </a:solidFill>
        <a:ln>
          <a:solidFill>
            <a:srgbClr val="1A40CB"/>
          </a:solidFill>
        </a:ln>
      </dgm:spPr>
      <dgm:t>
        <a:bodyPr/>
        <a:lstStyle/>
        <a:p>
          <a:endParaRPr lang="en-US"/>
        </a:p>
      </dgm:t>
    </dgm:pt>
    <dgm:pt modelId="{7CEB5E35-0CA9-4704-A189-8A1A61FF4442}" type="parTrans" cxnId="{47A86AE8-78F7-4429-94E5-2BB0A706410A}">
      <dgm:prSet/>
      <dgm:spPr/>
      <dgm:t>
        <a:bodyPr/>
        <a:lstStyle/>
        <a:p>
          <a:endParaRPr lang="en-US"/>
        </a:p>
      </dgm:t>
    </dgm:pt>
    <dgm:pt modelId="{B2B3B475-F8F5-404D-8710-629C4E202358}" type="sibTrans" cxnId="{47A86AE8-78F7-4429-94E5-2BB0A706410A}">
      <dgm:prSet/>
      <dgm:spPr/>
      <dgm:t>
        <a:bodyPr/>
        <a:lstStyle/>
        <a:p>
          <a:endParaRPr lang="en-US"/>
        </a:p>
      </dgm:t>
    </dgm:pt>
    <dgm:pt modelId="{79AEC78A-B82C-4CD9-901F-D11B5D57EF73}">
      <dgm:prSet phldrT="[Text]" phldr="1"/>
      <dgm:spPr>
        <a:solidFill>
          <a:schemeClr val="bg1"/>
        </a:solidFill>
        <a:ln>
          <a:solidFill>
            <a:srgbClr val="1A40CB"/>
          </a:solidFill>
        </a:ln>
      </dgm:spPr>
      <dgm:t>
        <a:bodyPr/>
        <a:lstStyle/>
        <a:p>
          <a:endParaRPr lang="en-US"/>
        </a:p>
      </dgm:t>
    </dgm:pt>
    <dgm:pt modelId="{20D95F94-17D4-409C-AF29-CFC3F5D9DAE2}" type="parTrans" cxnId="{06A0275B-3F9C-45CD-A0AD-0C360F6CC4D6}">
      <dgm:prSet/>
      <dgm:spPr/>
      <dgm:t>
        <a:bodyPr/>
        <a:lstStyle/>
        <a:p>
          <a:endParaRPr lang="en-US"/>
        </a:p>
      </dgm:t>
    </dgm:pt>
    <dgm:pt modelId="{F55CDECF-8CF2-4038-9264-0DD818B1716E}" type="sibTrans" cxnId="{06A0275B-3F9C-45CD-A0AD-0C360F6CC4D6}">
      <dgm:prSet/>
      <dgm:spPr/>
      <dgm:t>
        <a:bodyPr/>
        <a:lstStyle/>
        <a:p>
          <a:endParaRPr lang="en-US"/>
        </a:p>
      </dgm:t>
    </dgm:pt>
    <dgm:pt modelId="{DB7BF82A-E4CB-4D8D-B3C5-10DB325CBDFC}" type="pres">
      <dgm:prSet presAssocID="{3C577DB4-C261-4C2B-975C-0F31808697EC}" presName="Name0" presStyleCnt="0">
        <dgm:presLayoutVars>
          <dgm:chMax val="7"/>
          <dgm:chPref val="7"/>
          <dgm:dir/>
        </dgm:presLayoutVars>
      </dgm:prSet>
      <dgm:spPr/>
    </dgm:pt>
    <dgm:pt modelId="{F05EE6E5-6153-4938-9016-463BD8473790}" type="pres">
      <dgm:prSet presAssocID="{3C577DB4-C261-4C2B-975C-0F31808697EC}" presName="Name1" presStyleCnt="0"/>
      <dgm:spPr/>
    </dgm:pt>
    <dgm:pt modelId="{CFC53B56-C63A-42D2-8604-893CBC41D2AA}" type="pres">
      <dgm:prSet presAssocID="{3C577DB4-C261-4C2B-975C-0F31808697EC}" presName="cycle" presStyleCnt="0"/>
      <dgm:spPr/>
    </dgm:pt>
    <dgm:pt modelId="{AFCAC92D-D6BE-4605-B779-F3379A996128}" type="pres">
      <dgm:prSet presAssocID="{3C577DB4-C261-4C2B-975C-0F31808697EC}" presName="srcNode" presStyleLbl="node1" presStyleIdx="0" presStyleCnt="3"/>
      <dgm:spPr/>
    </dgm:pt>
    <dgm:pt modelId="{096429D2-B42F-41A2-A098-ADA78689F930}" type="pres">
      <dgm:prSet presAssocID="{3C577DB4-C261-4C2B-975C-0F31808697EC}" presName="conn" presStyleLbl="parChTrans1D2" presStyleIdx="0" presStyleCnt="1"/>
      <dgm:spPr/>
    </dgm:pt>
    <dgm:pt modelId="{763ECB01-078D-49DE-8338-CFA6A428D1DF}" type="pres">
      <dgm:prSet presAssocID="{3C577DB4-C261-4C2B-975C-0F31808697EC}" presName="extraNode" presStyleLbl="node1" presStyleIdx="0" presStyleCnt="3"/>
      <dgm:spPr/>
    </dgm:pt>
    <dgm:pt modelId="{95A596A4-7A01-4BF5-B16A-32A7B2FA9480}" type="pres">
      <dgm:prSet presAssocID="{3C577DB4-C261-4C2B-975C-0F31808697EC}" presName="dstNode" presStyleLbl="node1" presStyleIdx="0" presStyleCnt="3"/>
      <dgm:spPr/>
    </dgm:pt>
    <dgm:pt modelId="{AF7500C0-0F64-4AA7-8930-5B2710FBD36F}" type="pres">
      <dgm:prSet presAssocID="{4B1AA1E7-27AF-432F-8ABD-168F2C990A53}" presName="text_1" presStyleLbl="node1" presStyleIdx="0" presStyleCnt="3">
        <dgm:presLayoutVars>
          <dgm:bulletEnabled val="1"/>
        </dgm:presLayoutVars>
      </dgm:prSet>
      <dgm:spPr/>
    </dgm:pt>
    <dgm:pt modelId="{473F6EFF-D0D3-44BA-9785-6B48E4EE8CFA}" type="pres">
      <dgm:prSet presAssocID="{4B1AA1E7-27AF-432F-8ABD-168F2C990A53}" presName="accent_1" presStyleCnt="0"/>
      <dgm:spPr/>
    </dgm:pt>
    <dgm:pt modelId="{043DF440-EAC1-4F8B-8DCF-F5AF0D3D3221}" type="pres">
      <dgm:prSet presAssocID="{4B1AA1E7-27AF-432F-8ABD-168F2C990A53}" presName="accentRepeatNode" presStyleLbl="solidFgAcc1" presStyleIdx="0" presStyleCnt="3"/>
      <dgm:spPr/>
    </dgm:pt>
    <dgm:pt modelId="{3738A4A4-5ADD-46A7-B914-479C2AB9489A}" type="pres">
      <dgm:prSet presAssocID="{407DC088-434E-405B-9CA8-91069A6DE51F}" presName="text_2" presStyleLbl="node1" presStyleIdx="1" presStyleCnt="3">
        <dgm:presLayoutVars>
          <dgm:bulletEnabled val="1"/>
        </dgm:presLayoutVars>
      </dgm:prSet>
      <dgm:spPr/>
    </dgm:pt>
    <dgm:pt modelId="{3B5B9621-7C8E-4E4C-AEB1-33B57C7ACB42}" type="pres">
      <dgm:prSet presAssocID="{407DC088-434E-405B-9CA8-91069A6DE51F}" presName="accent_2" presStyleCnt="0"/>
      <dgm:spPr/>
    </dgm:pt>
    <dgm:pt modelId="{42AF2530-5F51-4A1E-921A-AF0F4C6FBD45}" type="pres">
      <dgm:prSet presAssocID="{407DC088-434E-405B-9CA8-91069A6DE51F}" presName="accentRepeatNode" presStyleLbl="solidFgAcc1" presStyleIdx="1" presStyleCnt="3"/>
      <dgm:spPr/>
    </dgm:pt>
    <dgm:pt modelId="{464E9135-2C38-4789-9702-D21319423CEC}" type="pres">
      <dgm:prSet presAssocID="{79AEC78A-B82C-4CD9-901F-D11B5D57EF73}" presName="text_3" presStyleLbl="node1" presStyleIdx="2" presStyleCnt="3">
        <dgm:presLayoutVars>
          <dgm:bulletEnabled val="1"/>
        </dgm:presLayoutVars>
      </dgm:prSet>
      <dgm:spPr/>
    </dgm:pt>
    <dgm:pt modelId="{084D4113-60FE-4EE0-82F8-18589DCE1C58}" type="pres">
      <dgm:prSet presAssocID="{79AEC78A-B82C-4CD9-901F-D11B5D57EF73}" presName="accent_3" presStyleCnt="0"/>
      <dgm:spPr/>
    </dgm:pt>
    <dgm:pt modelId="{F28DF46A-EA30-4FA5-9DD3-D83496BAA46D}" type="pres">
      <dgm:prSet presAssocID="{79AEC78A-B82C-4CD9-901F-D11B5D57EF73}" presName="accentRepeatNode" presStyleLbl="solidFgAcc1" presStyleIdx="2" presStyleCnt="3"/>
      <dgm:spPr/>
    </dgm:pt>
  </dgm:ptLst>
  <dgm:cxnLst>
    <dgm:cxn modelId="{34FBC01B-7EA7-4FAD-8694-37F337184709}" type="presOf" srcId="{79AEC78A-B82C-4CD9-901F-D11B5D57EF73}" destId="{464E9135-2C38-4789-9702-D21319423CEC}" srcOrd="0" destOrd="0" presId="urn:microsoft.com/office/officeart/2008/layout/VerticalCurvedList"/>
    <dgm:cxn modelId="{06A0275B-3F9C-45CD-A0AD-0C360F6CC4D6}" srcId="{3C577DB4-C261-4C2B-975C-0F31808697EC}" destId="{79AEC78A-B82C-4CD9-901F-D11B5D57EF73}" srcOrd="2" destOrd="0" parTransId="{20D95F94-17D4-409C-AF29-CFC3F5D9DAE2}" sibTransId="{F55CDECF-8CF2-4038-9264-0DD818B1716E}"/>
    <dgm:cxn modelId="{E58A6A4C-DC83-491A-84D3-F187F81A72C8}" type="presOf" srcId="{3C577DB4-C261-4C2B-975C-0F31808697EC}" destId="{DB7BF82A-E4CB-4D8D-B3C5-10DB325CBDFC}" srcOrd="0" destOrd="0" presId="urn:microsoft.com/office/officeart/2008/layout/VerticalCurvedList"/>
    <dgm:cxn modelId="{BDB512AB-2277-42D3-9D8A-8F37B616EEB5}" type="presOf" srcId="{4B1AA1E7-27AF-432F-8ABD-168F2C990A53}" destId="{AF7500C0-0F64-4AA7-8930-5B2710FBD36F}" srcOrd="0" destOrd="0" presId="urn:microsoft.com/office/officeart/2008/layout/VerticalCurvedList"/>
    <dgm:cxn modelId="{E53641B0-BF99-4ADA-9B1E-90715C26E4D1}" type="presOf" srcId="{86D79D86-E210-4955-ABDD-57284303090B}" destId="{096429D2-B42F-41A2-A098-ADA78689F930}" srcOrd="0" destOrd="0" presId="urn:microsoft.com/office/officeart/2008/layout/VerticalCurvedList"/>
    <dgm:cxn modelId="{5D2E9DDB-6ED5-463E-B80C-9A547C4A3706}" type="presOf" srcId="{407DC088-434E-405B-9CA8-91069A6DE51F}" destId="{3738A4A4-5ADD-46A7-B914-479C2AB9489A}" srcOrd="0" destOrd="0" presId="urn:microsoft.com/office/officeart/2008/layout/VerticalCurvedList"/>
    <dgm:cxn modelId="{16FA5DE4-6ED9-4F46-B7C6-524966E4352A}" srcId="{3C577DB4-C261-4C2B-975C-0F31808697EC}" destId="{4B1AA1E7-27AF-432F-8ABD-168F2C990A53}" srcOrd="0" destOrd="0" parTransId="{BC99FFD5-FE78-4EC8-A019-80499C3E733B}" sibTransId="{86D79D86-E210-4955-ABDD-57284303090B}"/>
    <dgm:cxn modelId="{47A86AE8-78F7-4429-94E5-2BB0A706410A}" srcId="{3C577DB4-C261-4C2B-975C-0F31808697EC}" destId="{407DC088-434E-405B-9CA8-91069A6DE51F}" srcOrd="1" destOrd="0" parTransId="{7CEB5E35-0CA9-4704-A189-8A1A61FF4442}" sibTransId="{B2B3B475-F8F5-404D-8710-629C4E202358}"/>
    <dgm:cxn modelId="{2227BCF7-AE60-4CDE-B36D-B7E0603B9F3E}" type="presParOf" srcId="{DB7BF82A-E4CB-4D8D-B3C5-10DB325CBDFC}" destId="{F05EE6E5-6153-4938-9016-463BD8473790}" srcOrd="0" destOrd="0" presId="urn:microsoft.com/office/officeart/2008/layout/VerticalCurvedList"/>
    <dgm:cxn modelId="{62A5B09F-63CB-450F-B879-CE052F0F78CF}" type="presParOf" srcId="{F05EE6E5-6153-4938-9016-463BD8473790}" destId="{CFC53B56-C63A-42D2-8604-893CBC41D2AA}" srcOrd="0" destOrd="0" presId="urn:microsoft.com/office/officeart/2008/layout/VerticalCurvedList"/>
    <dgm:cxn modelId="{D7C99E6E-AA80-4E46-93A4-51FCF95738C4}" type="presParOf" srcId="{CFC53B56-C63A-42D2-8604-893CBC41D2AA}" destId="{AFCAC92D-D6BE-4605-B779-F3379A996128}" srcOrd="0" destOrd="0" presId="urn:microsoft.com/office/officeart/2008/layout/VerticalCurvedList"/>
    <dgm:cxn modelId="{3B4219C2-BFA0-4D8E-83A8-C7A40A729202}" type="presParOf" srcId="{CFC53B56-C63A-42D2-8604-893CBC41D2AA}" destId="{096429D2-B42F-41A2-A098-ADA78689F930}" srcOrd="1" destOrd="0" presId="urn:microsoft.com/office/officeart/2008/layout/VerticalCurvedList"/>
    <dgm:cxn modelId="{73B30152-4B3A-49B7-9CEF-C621ED0F20D5}" type="presParOf" srcId="{CFC53B56-C63A-42D2-8604-893CBC41D2AA}" destId="{763ECB01-078D-49DE-8338-CFA6A428D1DF}" srcOrd="2" destOrd="0" presId="urn:microsoft.com/office/officeart/2008/layout/VerticalCurvedList"/>
    <dgm:cxn modelId="{2CE64926-CEDC-475E-9938-1D47E512806E}" type="presParOf" srcId="{CFC53B56-C63A-42D2-8604-893CBC41D2AA}" destId="{95A596A4-7A01-4BF5-B16A-32A7B2FA9480}" srcOrd="3" destOrd="0" presId="urn:microsoft.com/office/officeart/2008/layout/VerticalCurvedList"/>
    <dgm:cxn modelId="{51530CC4-81C8-49B1-9A4B-A8B1E1F6AE7F}" type="presParOf" srcId="{F05EE6E5-6153-4938-9016-463BD8473790}" destId="{AF7500C0-0F64-4AA7-8930-5B2710FBD36F}" srcOrd="1" destOrd="0" presId="urn:microsoft.com/office/officeart/2008/layout/VerticalCurvedList"/>
    <dgm:cxn modelId="{D46FD230-2B7A-4AD4-A23A-51BBD624DF58}" type="presParOf" srcId="{F05EE6E5-6153-4938-9016-463BD8473790}" destId="{473F6EFF-D0D3-44BA-9785-6B48E4EE8CFA}" srcOrd="2" destOrd="0" presId="urn:microsoft.com/office/officeart/2008/layout/VerticalCurvedList"/>
    <dgm:cxn modelId="{F4DD31AC-9AB6-4331-9F94-427782CB2DAC}" type="presParOf" srcId="{473F6EFF-D0D3-44BA-9785-6B48E4EE8CFA}" destId="{043DF440-EAC1-4F8B-8DCF-F5AF0D3D3221}" srcOrd="0" destOrd="0" presId="urn:microsoft.com/office/officeart/2008/layout/VerticalCurvedList"/>
    <dgm:cxn modelId="{AB178F77-9750-4617-8E31-F35D3B1A9AFE}" type="presParOf" srcId="{F05EE6E5-6153-4938-9016-463BD8473790}" destId="{3738A4A4-5ADD-46A7-B914-479C2AB9489A}" srcOrd="3" destOrd="0" presId="urn:microsoft.com/office/officeart/2008/layout/VerticalCurvedList"/>
    <dgm:cxn modelId="{9FDADAA5-9F2A-40E1-B440-1A556067994B}" type="presParOf" srcId="{F05EE6E5-6153-4938-9016-463BD8473790}" destId="{3B5B9621-7C8E-4E4C-AEB1-33B57C7ACB42}" srcOrd="4" destOrd="0" presId="urn:microsoft.com/office/officeart/2008/layout/VerticalCurvedList"/>
    <dgm:cxn modelId="{775E33AB-B335-4BA3-9E22-C7EBD535D99A}" type="presParOf" srcId="{3B5B9621-7C8E-4E4C-AEB1-33B57C7ACB42}" destId="{42AF2530-5F51-4A1E-921A-AF0F4C6FBD45}" srcOrd="0" destOrd="0" presId="urn:microsoft.com/office/officeart/2008/layout/VerticalCurvedList"/>
    <dgm:cxn modelId="{8E8AFCA9-46EF-4D7F-B758-8D2214200571}" type="presParOf" srcId="{F05EE6E5-6153-4938-9016-463BD8473790}" destId="{464E9135-2C38-4789-9702-D21319423CEC}" srcOrd="5" destOrd="0" presId="urn:microsoft.com/office/officeart/2008/layout/VerticalCurvedList"/>
    <dgm:cxn modelId="{3D025CA7-73F5-4A43-A757-217165886B26}" type="presParOf" srcId="{F05EE6E5-6153-4938-9016-463BD8473790}" destId="{084D4113-60FE-4EE0-82F8-18589DCE1C58}" srcOrd="6" destOrd="0" presId="urn:microsoft.com/office/officeart/2008/layout/VerticalCurvedList"/>
    <dgm:cxn modelId="{6B86AB8B-3534-42A3-8D15-F93901104C6A}" type="presParOf" srcId="{084D4113-60FE-4EE0-82F8-18589DCE1C58}" destId="{F28DF46A-EA30-4FA5-9DD3-D83496BAA46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EE580C5-D031-4A1B-B2B7-9DD9FB08C326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FA5C6D-0E01-42AB-9731-06A7D556DD10}">
      <dgm:prSet phldrT="[Text]"/>
      <dgm:spPr>
        <a:solidFill>
          <a:schemeClr val="bg1"/>
        </a:solidFill>
        <a:ln>
          <a:solidFill>
            <a:srgbClr val="1A40CB"/>
          </a:solidFill>
        </a:ln>
      </dgm:spPr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E8BA8EA-B686-456D-AA30-4C79609B7410}" type="parTrans" cxnId="{6AF8BF6F-38A0-4951-BAEB-6666B7BB1858}">
      <dgm:prSet/>
      <dgm:spPr/>
      <dgm:t>
        <a:bodyPr/>
        <a:lstStyle/>
        <a:p>
          <a:endParaRPr lang="en-US"/>
        </a:p>
      </dgm:t>
    </dgm:pt>
    <dgm:pt modelId="{B2522790-6AAD-4BFE-B1F0-CF9ED4F9503E}" type="sibTrans" cxnId="{6AF8BF6F-38A0-4951-BAEB-6666B7BB1858}">
      <dgm:prSet/>
      <dgm:spPr/>
      <dgm:t>
        <a:bodyPr/>
        <a:lstStyle/>
        <a:p>
          <a:endParaRPr lang="en-US"/>
        </a:p>
      </dgm:t>
    </dgm:pt>
    <dgm:pt modelId="{9D686523-F841-4B1A-9434-252CB7D9B462}">
      <dgm:prSet phldrT="[Text]"/>
      <dgm:spPr/>
      <dgm:t>
        <a:bodyPr/>
        <a:lstStyle/>
        <a:p>
          <a:endParaRPr lang="en-US"/>
        </a:p>
      </dgm:t>
    </dgm:pt>
    <dgm:pt modelId="{C84BAABB-F9B3-46F1-8878-0E4B952BC3C6}" type="parTrans" cxnId="{60D299D6-3BCE-4D87-BAB5-83AB8DFF5317}">
      <dgm:prSet/>
      <dgm:spPr/>
      <dgm:t>
        <a:bodyPr/>
        <a:lstStyle/>
        <a:p>
          <a:endParaRPr lang="en-US"/>
        </a:p>
      </dgm:t>
    </dgm:pt>
    <dgm:pt modelId="{61E57272-9041-4208-99A8-975EAD507D66}" type="sibTrans" cxnId="{60D299D6-3BCE-4D87-BAB5-83AB8DFF5317}">
      <dgm:prSet/>
      <dgm:spPr/>
      <dgm:t>
        <a:bodyPr/>
        <a:lstStyle/>
        <a:p>
          <a:endParaRPr lang="en-US"/>
        </a:p>
      </dgm:t>
    </dgm:pt>
    <dgm:pt modelId="{2C0D9803-FC04-4822-BE6B-90D4746C6D97}">
      <dgm:prSet phldrT="[Text]"/>
      <dgm:spPr>
        <a:solidFill>
          <a:schemeClr val="bg1"/>
        </a:solidFill>
        <a:ln>
          <a:solidFill>
            <a:srgbClr val="1A40CB"/>
          </a:solidFill>
        </a:ln>
      </dgm:spPr>
      <dgm:t>
        <a:bodyPr/>
        <a:lstStyle/>
        <a:p>
          <a:endParaRPr lang="en-US">
            <a:latin typeface="Sinhala Sangam MN" pitchFamily="2" charset="0"/>
          </a:endParaRPr>
        </a:p>
      </dgm:t>
    </dgm:pt>
    <dgm:pt modelId="{C903FEDC-F866-4B9F-9CDA-6C63773DAD8B}" type="parTrans" cxnId="{799F9770-3620-494C-9785-158C7F776092}">
      <dgm:prSet/>
      <dgm:spPr/>
      <dgm:t>
        <a:bodyPr/>
        <a:lstStyle/>
        <a:p>
          <a:endParaRPr lang="en-US"/>
        </a:p>
      </dgm:t>
    </dgm:pt>
    <dgm:pt modelId="{304FD077-8EA6-4691-B2C4-E8754D8A5579}" type="sibTrans" cxnId="{799F9770-3620-494C-9785-158C7F776092}">
      <dgm:prSet/>
      <dgm:spPr/>
      <dgm:t>
        <a:bodyPr/>
        <a:lstStyle/>
        <a:p>
          <a:endParaRPr lang="en-US"/>
        </a:p>
      </dgm:t>
    </dgm:pt>
    <dgm:pt modelId="{5456F0EC-0841-4B34-9F12-A65F91E1FBF0}">
      <dgm:prSet phldrT="[Text]"/>
      <dgm:spPr/>
      <dgm:t>
        <a:bodyPr/>
        <a:lstStyle/>
        <a:p>
          <a:endParaRPr lang="en-US"/>
        </a:p>
      </dgm:t>
    </dgm:pt>
    <dgm:pt modelId="{594338B4-C29E-437F-AB4B-A1A769672CD9}" type="parTrans" cxnId="{1C703391-B5E9-433F-A094-11C4F5B28E78}">
      <dgm:prSet/>
      <dgm:spPr/>
      <dgm:t>
        <a:bodyPr/>
        <a:lstStyle/>
        <a:p>
          <a:endParaRPr lang="en-US"/>
        </a:p>
      </dgm:t>
    </dgm:pt>
    <dgm:pt modelId="{DCB7C649-4A79-4777-833A-8D83EB2463E1}" type="sibTrans" cxnId="{1C703391-B5E9-433F-A094-11C4F5B28E78}">
      <dgm:prSet/>
      <dgm:spPr/>
      <dgm:t>
        <a:bodyPr/>
        <a:lstStyle/>
        <a:p>
          <a:endParaRPr lang="en-US"/>
        </a:p>
      </dgm:t>
    </dgm:pt>
    <dgm:pt modelId="{D922FD83-4748-408A-A3E7-184DAF461118}">
      <dgm:prSet phldrT="[Text]"/>
      <dgm:spPr>
        <a:solidFill>
          <a:schemeClr val="bg1"/>
        </a:solidFill>
        <a:ln>
          <a:solidFill>
            <a:srgbClr val="1A40CB"/>
          </a:solidFill>
        </a:ln>
      </dgm:spPr>
      <dgm:t>
        <a:bodyPr/>
        <a:lstStyle/>
        <a:p>
          <a:endParaRPr lang="en-US"/>
        </a:p>
      </dgm:t>
    </dgm:pt>
    <dgm:pt modelId="{C8129F34-1F05-4470-977F-963939230B2E}" type="parTrans" cxnId="{64D69309-8F63-4605-8F21-17CE6FC6E1A7}">
      <dgm:prSet/>
      <dgm:spPr/>
      <dgm:t>
        <a:bodyPr/>
        <a:lstStyle/>
        <a:p>
          <a:endParaRPr lang="en-US"/>
        </a:p>
      </dgm:t>
    </dgm:pt>
    <dgm:pt modelId="{D6FD61DC-7032-4507-AA79-C16341A3623B}" type="sibTrans" cxnId="{64D69309-8F63-4605-8F21-17CE6FC6E1A7}">
      <dgm:prSet/>
      <dgm:spPr/>
      <dgm:t>
        <a:bodyPr/>
        <a:lstStyle/>
        <a:p>
          <a:endParaRPr lang="en-US"/>
        </a:p>
      </dgm:t>
    </dgm:pt>
    <dgm:pt modelId="{A62FCCB7-6F01-4BB7-BDE3-97F8F47296C1}">
      <dgm:prSet phldrT="[Text]"/>
      <dgm:spPr>
        <a:solidFill>
          <a:schemeClr val="bg1"/>
        </a:solidFill>
        <a:ln>
          <a:solidFill>
            <a:srgbClr val="1A40CB"/>
          </a:solidFill>
        </a:ln>
      </dgm:spPr>
      <dgm:t>
        <a:bodyPr/>
        <a:lstStyle/>
        <a:p>
          <a:endParaRPr lang="en-US"/>
        </a:p>
      </dgm:t>
    </dgm:pt>
    <dgm:pt modelId="{A13141A2-5286-436D-BA01-205736D2C12D}" type="parTrans" cxnId="{AF33519F-8060-4355-B1F3-91DE23225FDD}">
      <dgm:prSet/>
      <dgm:spPr/>
      <dgm:t>
        <a:bodyPr/>
        <a:lstStyle/>
        <a:p>
          <a:endParaRPr lang="en-US"/>
        </a:p>
      </dgm:t>
    </dgm:pt>
    <dgm:pt modelId="{31DBA228-4218-4013-8E0C-6AE7B82FECBF}" type="sibTrans" cxnId="{AF33519F-8060-4355-B1F3-91DE23225FDD}">
      <dgm:prSet/>
      <dgm:spPr/>
      <dgm:t>
        <a:bodyPr/>
        <a:lstStyle/>
        <a:p>
          <a:endParaRPr lang="en-US"/>
        </a:p>
      </dgm:t>
    </dgm:pt>
    <dgm:pt modelId="{884E2DDD-AE70-4146-9688-7754BF179449}">
      <dgm:prSet phldrT="[Text]"/>
      <dgm:spPr/>
      <dgm:t>
        <a:bodyPr/>
        <a:lstStyle/>
        <a:p>
          <a:endParaRPr lang="en-US"/>
        </a:p>
      </dgm:t>
    </dgm:pt>
    <dgm:pt modelId="{DBED8F5A-96B2-0844-BBD6-E18A33B3E9D7}" type="parTrans" cxnId="{FB06A5F1-C70A-B64F-A0F6-0094EAC26381}">
      <dgm:prSet/>
      <dgm:spPr/>
      <dgm:t>
        <a:bodyPr/>
        <a:lstStyle/>
        <a:p>
          <a:endParaRPr lang="en-US"/>
        </a:p>
      </dgm:t>
    </dgm:pt>
    <dgm:pt modelId="{B2987492-5DFF-2F44-8308-4309AB68AAD2}" type="sibTrans" cxnId="{FB06A5F1-C70A-B64F-A0F6-0094EAC26381}">
      <dgm:prSet/>
      <dgm:spPr/>
      <dgm:t>
        <a:bodyPr/>
        <a:lstStyle/>
        <a:p>
          <a:endParaRPr lang="en-US"/>
        </a:p>
      </dgm:t>
    </dgm:pt>
    <dgm:pt modelId="{8B3A5628-1AD7-4171-A1F2-AB373C7DA328}" type="pres">
      <dgm:prSet presAssocID="{AEE580C5-D031-4A1B-B2B7-9DD9FB08C326}" presName="Name0" presStyleCnt="0">
        <dgm:presLayoutVars>
          <dgm:dir/>
          <dgm:animLvl val="lvl"/>
          <dgm:resizeHandles val="exact"/>
        </dgm:presLayoutVars>
      </dgm:prSet>
      <dgm:spPr/>
    </dgm:pt>
    <dgm:pt modelId="{612A9B7E-89B0-4308-8F7D-82CA27DF1332}" type="pres">
      <dgm:prSet presAssocID="{DDFA5C6D-0E01-42AB-9731-06A7D556DD10}" presName="compositeNode" presStyleCnt="0">
        <dgm:presLayoutVars>
          <dgm:bulletEnabled val="1"/>
        </dgm:presLayoutVars>
      </dgm:prSet>
      <dgm:spPr/>
    </dgm:pt>
    <dgm:pt modelId="{8EF4F182-97FC-469D-814F-25E16FDBF144}" type="pres">
      <dgm:prSet presAssocID="{DDFA5C6D-0E01-42AB-9731-06A7D556DD10}" presName="bgRect" presStyleLbl="node1" presStyleIdx="0" presStyleCnt="4" custLinFactNeighborX="-166" custLinFactNeighborY="1259"/>
      <dgm:spPr/>
    </dgm:pt>
    <dgm:pt modelId="{50C4445A-B94A-408B-8841-3F00C1484B1A}" type="pres">
      <dgm:prSet presAssocID="{DDFA5C6D-0E01-42AB-9731-06A7D556DD10}" presName="parentNode" presStyleLbl="node1" presStyleIdx="0" presStyleCnt="4">
        <dgm:presLayoutVars>
          <dgm:chMax val="0"/>
          <dgm:bulletEnabled val="1"/>
        </dgm:presLayoutVars>
      </dgm:prSet>
      <dgm:spPr/>
    </dgm:pt>
    <dgm:pt modelId="{2E85FFB8-614C-482E-9C7E-073AB820BE8C}" type="pres">
      <dgm:prSet presAssocID="{DDFA5C6D-0E01-42AB-9731-06A7D556DD10}" presName="childNode" presStyleLbl="node1" presStyleIdx="0" presStyleCnt="4">
        <dgm:presLayoutVars>
          <dgm:bulletEnabled val="1"/>
        </dgm:presLayoutVars>
      </dgm:prSet>
      <dgm:spPr/>
    </dgm:pt>
    <dgm:pt modelId="{4762E484-BF8C-4FF3-9922-452E3B947ADA}" type="pres">
      <dgm:prSet presAssocID="{B2522790-6AAD-4BFE-B1F0-CF9ED4F9503E}" presName="hSp" presStyleCnt="0"/>
      <dgm:spPr/>
    </dgm:pt>
    <dgm:pt modelId="{00AFAE31-CEFB-42D7-83BF-35AC673949E3}" type="pres">
      <dgm:prSet presAssocID="{B2522790-6AAD-4BFE-B1F0-CF9ED4F9503E}" presName="vProcSp" presStyleCnt="0"/>
      <dgm:spPr/>
    </dgm:pt>
    <dgm:pt modelId="{8670BCEB-CD2D-4A3F-BC20-B647E2B64289}" type="pres">
      <dgm:prSet presAssocID="{B2522790-6AAD-4BFE-B1F0-CF9ED4F9503E}" presName="vSp1" presStyleCnt="0"/>
      <dgm:spPr/>
    </dgm:pt>
    <dgm:pt modelId="{34A217B4-F9AC-4438-AFB5-0A11D49F3DA7}" type="pres">
      <dgm:prSet presAssocID="{B2522790-6AAD-4BFE-B1F0-CF9ED4F9503E}" presName="simulatedConn" presStyleLbl="solidFgAcc1" presStyleIdx="0" presStyleCnt="3"/>
      <dgm:spPr>
        <a:ln>
          <a:solidFill>
            <a:srgbClr val="1A40CB"/>
          </a:solidFill>
        </a:ln>
      </dgm:spPr>
    </dgm:pt>
    <dgm:pt modelId="{FEE1EDE0-29C1-45B7-8303-42D0C632450F}" type="pres">
      <dgm:prSet presAssocID="{B2522790-6AAD-4BFE-B1F0-CF9ED4F9503E}" presName="vSp2" presStyleCnt="0"/>
      <dgm:spPr/>
    </dgm:pt>
    <dgm:pt modelId="{288C9627-B986-4709-80DF-71AD1F208161}" type="pres">
      <dgm:prSet presAssocID="{B2522790-6AAD-4BFE-B1F0-CF9ED4F9503E}" presName="sibTrans" presStyleCnt="0"/>
      <dgm:spPr/>
    </dgm:pt>
    <dgm:pt modelId="{FC5B2EC9-C09E-4508-8C6E-523C798E35A1}" type="pres">
      <dgm:prSet presAssocID="{2C0D9803-FC04-4822-BE6B-90D4746C6D97}" presName="compositeNode" presStyleCnt="0">
        <dgm:presLayoutVars>
          <dgm:bulletEnabled val="1"/>
        </dgm:presLayoutVars>
      </dgm:prSet>
      <dgm:spPr/>
    </dgm:pt>
    <dgm:pt modelId="{BDDB44BF-76A8-4A56-AD88-3777FA2632C9}" type="pres">
      <dgm:prSet presAssocID="{2C0D9803-FC04-4822-BE6B-90D4746C6D97}" presName="bgRect" presStyleLbl="node1" presStyleIdx="1" presStyleCnt="4"/>
      <dgm:spPr/>
    </dgm:pt>
    <dgm:pt modelId="{3B2032A2-3765-4653-A549-E58CA969E980}" type="pres">
      <dgm:prSet presAssocID="{2C0D9803-FC04-4822-BE6B-90D4746C6D97}" presName="parentNode" presStyleLbl="node1" presStyleIdx="1" presStyleCnt="4">
        <dgm:presLayoutVars>
          <dgm:chMax val="0"/>
          <dgm:bulletEnabled val="1"/>
        </dgm:presLayoutVars>
      </dgm:prSet>
      <dgm:spPr/>
    </dgm:pt>
    <dgm:pt modelId="{A251D59A-6758-4A4F-B7B3-57EFAC3ADF05}" type="pres">
      <dgm:prSet presAssocID="{2C0D9803-FC04-4822-BE6B-90D4746C6D97}" presName="childNode" presStyleLbl="node1" presStyleIdx="1" presStyleCnt="4">
        <dgm:presLayoutVars>
          <dgm:bulletEnabled val="1"/>
        </dgm:presLayoutVars>
      </dgm:prSet>
      <dgm:spPr/>
    </dgm:pt>
    <dgm:pt modelId="{510D7CEC-8E40-456A-A369-BC791E17D61F}" type="pres">
      <dgm:prSet presAssocID="{304FD077-8EA6-4691-B2C4-E8754D8A5579}" presName="hSp" presStyleCnt="0"/>
      <dgm:spPr/>
    </dgm:pt>
    <dgm:pt modelId="{DA6D8D11-12CE-4DBF-B4E4-0BD250E5122C}" type="pres">
      <dgm:prSet presAssocID="{304FD077-8EA6-4691-B2C4-E8754D8A5579}" presName="vProcSp" presStyleCnt="0"/>
      <dgm:spPr/>
    </dgm:pt>
    <dgm:pt modelId="{7324C3BB-B769-456A-93B0-9F3AD3C2184A}" type="pres">
      <dgm:prSet presAssocID="{304FD077-8EA6-4691-B2C4-E8754D8A5579}" presName="vSp1" presStyleCnt="0"/>
      <dgm:spPr/>
    </dgm:pt>
    <dgm:pt modelId="{769F4D76-C6E8-4BB4-ADC6-C7FA287B675F}" type="pres">
      <dgm:prSet presAssocID="{304FD077-8EA6-4691-B2C4-E8754D8A5579}" presName="simulatedConn" presStyleLbl="solidFgAcc1" presStyleIdx="1" presStyleCnt="3"/>
      <dgm:spPr>
        <a:ln>
          <a:solidFill>
            <a:srgbClr val="1A40CB"/>
          </a:solidFill>
        </a:ln>
      </dgm:spPr>
    </dgm:pt>
    <dgm:pt modelId="{7A4F1EEC-A40E-4B09-ADDE-211D91FD7B89}" type="pres">
      <dgm:prSet presAssocID="{304FD077-8EA6-4691-B2C4-E8754D8A5579}" presName="vSp2" presStyleCnt="0"/>
      <dgm:spPr/>
    </dgm:pt>
    <dgm:pt modelId="{9565B085-A7D9-4E82-9549-ADC33CA13E95}" type="pres">
      <dgm:prSet presAssocID="{304FD077-8EA6-4691-B2C4-E8754D8A5579}" presName="sibTrans" presStyleCnt="0"/>
      <dgm:spPr/>
    </dgm:pt>
    <dgm:pt modelId="{F9759111-0B48-4A3C-9CF9-D3D02B436E3F}" type="pres">
      <dgm:prSet presAssocID="{D922FD83-4748-408A-A3E7-184DAF461118}" presName="compositeNode" presStyleCnt="0">
        <dgm:presLayoutVars>
          <dgm:bulletEnabled val="1"/>
        </dgm:presLayoutVars>
      </dgm:prSet>
      <dgm:spPr/>
    </dgm:pt>
    <dgm:pt modelId="{C3AE33B2-748F-4598-96E0-33B35567BF38}" type="pres">
      <dgm:prSet presAssocID="{D922FD83-4748-408A-A3E7-184DAF461118}" presName="bgRect" presStyleLbl="node1" presStyleIdx="2" presStyleCnt="4"/>
      <dgm:spPr/>
    </dgm:pt>
    <dgm:pt modelId="{D85BE8B9-7E98-491D-9206-23AF1A9F5674}" type="pres">
      <dgm:prSet presAssocID="{D922FD83-4748-408A-A3E7-184DAF461118}" presName="parentNode" presStyleLbl="node1" presStyleIdx="2" presStyleCnt="4">
        <dgm:presLayoutVars>
          <dgm:chMax val="0"/>
          <dgm:bulletEnabled val="1"/>
        </dgm:presLayoutVars>
      </dgm:prSet>
      <dgm:spPr/>
    </dgm:pt>
    <dgm:pt modelId="{2DECB60C-D728-43F3-AC9A-989607404B30}" type="pres">
      <dgm:prSet presAssocID="{D922FD83-4748-408A-A3E7-184DAF461118}" presName="childNode" presStyleLbl="node1" presStyleIdx="2" presStyleCnt="4">
        <dgm:presLayoutVars>
          <dgm:bulletEnabled val="1"/>
        </dgm:presLayoutVars>
      </dgm:prSet>
      <dgm:spPr/>
    </dgm:pt>
    <dgm:pt modelId="{DCD930BF-25AF-8145-86D6-5038F6C9E1BF}" type="pres">
      <dgm:prSet presAssocID="{D6FD61DC-7032-4507-AA79-C16341A3623B}" presName="hSp" presStyleCnt="0"/>
      <dgm:spPr/>
    </dgm:pt>
    <dgm:pt modelId="{E43B44F5-03D5-8243-B82E-6260AAEE74FF}" type="pres">
      <dgm:prSet presAssocID="{D6FD61DC-7032-4507-AA79-C16341A3623B}" presName="vProcSp" presStyleCnt="0"/>
      <dgm:spPr/>
    </dgm:pt>
    <dgm:pt modelId="{5FB60E43-5B68-2744-8555-54763D34FA65}" type="pres">
      <dgm:prSet presAssocID="{D6FD61DC-7032-4507-AA79-C16341A3623B}" presName="vSp1" presStyleCnt="0"/>
      <dgm:spPr/>
    </dgm:pt>
    <dgm:pt modelId="{E8172F14-D1B2-6741-8AD9-CF90164D5936}" type="pres">
      <dgm:prSet presAssocID="{D6FD61DC-7032-4507-AA79-C16341A3623B}" presName="simulatedConn" presStyleLbl="solidFgAcc1" presStyleIdx="2" presStyleCnt="3"/>
      <dgm:spPr/>
    </dgm:pt>
    <dgm:pt modelId="{6594ACF3-0E95-C644-91AE-F3173460DEB5}" type="pres">
      <dgm:prSet presAssocID="{D6FD61DC-7032-4507-AA79-C16341A3623B}" presName="vSp2" presStyleCnt="0"/>
      <dgm:spPr/>
    </dgm:pt>
    <dgm:pt modelId="{BAD304CC-1C9C-2F40-9108-ADD5580E6A9A}" type="pres">
      <dgm:prSet presAssocID="{D6FD61DC-7032-4507-AA79-C16341A3623B}" presName="sibTrans" presStyleCnt="0"/>
      <dgm:spPr/>
    </dgm:pt>
    <dgm:pt modelId="{795AEFD9-0BBE-3F45-81AD-B6240CDAB5A5}" type="pres">
      <dgm:prSet presAssocID="{A62FCCB7-6F01-4BB7-BDE3-97F8F47296C1}" presName="compositeNode" presStyleCnt="0">
        <dgm:presLayoutVars>
          <dgm:bulletEnabled val="1"/>
        </dgm:presLayoutVars>
      </dgm:prSet>
      <dgm:spPr/>
    </dgm:pt>
    <dgm:pt modelId="{CE460652-891B-554C-8D2A-E43F47B9D1EE}" type="pres">
      <dgm:prSet presAssocID="{A62FCCB7-6F01-4BB7-BDE3-97F8F47296C1}" presName="bgRect" presStyleLbl="node1" presStyleIdx="3" presStyleCnt="4"/>
      <dgm:spPr/>
    </dgm:pt>
    <dgm:pt modelId="{CC3F6915-5527-654A-BACD-0C1B438F87E1}" type="pres">
      <dgm:prSet presAssocID="{A62FCCB7-6F01-4BB7-BDE3-97F8F47296C1}" presName="parentNode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4D69309-8F63-4605-8F21-17CE6FC6E1A7}" srcId="{AEE580C5-D031-4A1B-B2B7-9DD9FB08C326}" destId="{D922FD83-4748-408A-A3E7-184DAF461118}" srcOrd="2" destOrd="0" parTransId="{C8129F34-1F05-4470-977F-963939230B2E}" sibTransId="{D6FD61DC-7032-4507-AA79-C16341A3623B}"/>
    <dgm:cxn modelId="{D3E14A33-8F22-4B9C-9F0A-4AC025DA74A5}" type="presOf" srcId="{DDFA5C6D-0E01-42AB-9731-06A7D556DD10}" destId="{50C4445A-B94A-408B-8841-3F00C1484B1A}" srcOrd="1" destOrd="0" presId="urn:microsoft.com/office/officeart/2005/8/layout/hProcess7"/>
    <dgm:cxn modelId="{61BB6134-DA6F-4749-B32D-F712FA90A5AA}" type="presOf" srcId="{2C0D9803-FC04-4822-BE6B-90D4746C6D97}" destId="{BDDB44BF-76A8-4A56-AD88-3777FA2632C9}" srcOrd="0" destOrd="0" presId="urn:microsoft.com/office/officeart/2005/8/layout/hProcess7"/>
    <dgm:cxn modelId="{52FF663F-D801-4FD9-9903-47705566F6DB}" type="presOf" srcId="{2C0D9803-FC04-4822-BE6B-90D4746C6D97}" destId="{3B2032A2-3765-4653-A549-E58CA969E980}" srcOrd="1" destOrd="0" presId="urn:microsoft.com/office/officeart/2005/8/layout/hProcess7"/>
    <dgm:cxn modelId="{30394C60-906D-49F0-A0BD-F0C8FD56FA60}" type="presOf" srcId="{AEE580C5-D031-4A1B-B2B7-9DD9FB08C326}" destId="{8B3A5628-1AD7-4171-A1F2-AB373C7DA328}" srcOrd="0" destOrd="0" presId="urn:microsoft.com/office/officeart/2005/8/layout/hProcess7"/>
    <dgm:cxn modelId="{9573A860-5981-48F0-9738-3A369C4162E0}" type="presOf" srcId="{D922FD83-4748-408A-A3E7-184DAF461118}" destId="{D85BE8B9-7E98-491D-9206-23AF1A9F5674}" srcOrd="1" destOrd="0" presId="urn:microsoft.com/office/officeart/2005/8/layout/hProcess7"/>
    <dgm:cxn modelId="{9340E943-B528-461F-9595-F40A68E75402}" type="presOf" srcId="{9D686523-F841-4B1A-9434-252CB7D9B462}" destId="{2E85FFB8-614C-482E-9C7E-073AB820BE8C}" srcOrd="0" destOrd="0" presId="urn:microsoft.com/office/officeart/2005/8/layout/hProcess7"/>
    <dgm:cxn modelId="{8B633668-358B-4DA8-A5B0-5499E12D1249}" type="presOf" srcId="{DDFA5C6D-0E01-42AB-9731-06A7D556DD10}" destId="{8EF4F182-97FC-469D-814F-25E16FDBF144}" srcOrd="0" destOrd="0" presId="urn:microsoft.com/office/officeart/2005/8/layout/hProcess7"/>
    <dgm:cxn modelId="{6AF8BF6F-38A0-4951-BAEB-6666B7BB1858}" srcId="{AEE580C5-D031-4A1B-B2B7-9DD9FB08C326}" destId="{DDFA5C6D-0E01-42AB-9731-06A7D556DD10}" srcOrd="0" destOrd="0" parTransId="{AE8BA8EA-B686-456D-AA30-4C79609B7410}" sibTransId="{B2522790-6AAD-4BFE-B1F0-CF9ED4F9503E}"/>
    <dgm:cxn modelId="{799F9770-3620-494C-9785-158C7F776092}" srcId="{AEE580C5-D031-4A1B-B2B7-9DD9FB08C326}" destId="{2C0D9803-FC04-4822-BE6B-90D4746C6D97}" srcOrd="1" destOrd="0" parTransId="{C903FEDC-F866-4B9F-9CDA-6C63773DAD8B}" sibTransId="{304FD077-8EA6-4691-B2C4-E8754D8A5579}"/>
    <dgm:cxn modelId="{3248B483-BF9F-7B4A-8EC5-E1C3077D5FE4}" type="presOf" srcId="{A62FCCB7-6F01-4BB7-BDE3-97F8F47296C1}" destId="{CE460652-891B-554C-8D2A-E43F47B9D1EE}" srcOrd="0" destOrd="0" presId="urn:microsoft.com/office/officeart/2005/8/layout/hProcess7"/>
    <dgm:cxn modelId="{5BB9A089-4D84-F540-B75D-623AC1D0AF7C}" type="presOf" srcId="{884E2DDD-AE70-4146-9688-7754BF179449}" destId="{2DECB60C-D728-43F3-AC9A-989607404B30}" srcOrd="0" destOrd="0" presId="urn:microsoft.com/office/officeart/2005/8/layout/hProcess7"/>
    <dgm:cxn modelId="{1C703391-B5E9-433F-A094-11C4F5B28E78}" srcId="{2C0D9803-FC04-4822-BE6B-90D4746C6D97}" destId="{5456F0EC-0841-4B34-9F12-A65F91E1FBF0}" srcOrd="0" destOrd="0" parTransId="{594338B4-C29E-437F-AB4B-A1A769672CD9}" sibTransId="{DCB7C649-4A79-4777-833A-8D83EB2463E1}"/>
    <dgm:cxn modelId="{AF33519F-8060-4355-B1F3-91DE23225FDD}" srcId="{AEE580C5-D031-4A1B-B2B7-9DD9FB08C326}" destId="{A62FCCB7-6F01-4BB7-BDE3-97F8F47296C1}" srcOrd="3" destOrd="0" parTransId="{A13141A2-5286-436D-BA01-205736D2C12D}" sibTransId="{31DBA228-4218-4013-8E0C-6AE7B82FECBF}"/>
    <dgm:cxn modelId="{FEFD6AB4-C10A-44FB-A44F-A8786AC6EF25}" type="presOf" srcId="{5456F0EC-0841-4B34-9F12-A65F91E1FBF0}" destId="{A251D59A-6758-4A4F-B7B3-57EFAC3ADF05}" srcOrd="0" destOrd="0" presId="urn:microsoft.com/office/officeart/2005/8/layout/hProcess7"/>
    <dgm:cxn modelId="{BAEBC3C1-082F-7A49-B5A5-792772B4F7BD}" type="presOf" srcId="{A62FCCB7-6F01-4BB7-BDE3-97F8F47296C1}" destId="{CC3F6915-5527-654A-BACD-0C1B438F87E1}" srcOrd="1" destOrd="0" presId="urn:microsoft.com/office/officeart/2005/8/layout/hProcess7"/>
    <dgm:cxn modelId="{60D299D6-3BCE-4D87-BAB5-83AB8DFF5317}" srcId="{DDFA5C6D-0E01-42AB-9731-06A7D556DD10}" destId="{9D686523-F841-4B1A-9434-252CB7D9B462}" srcOrd="0" destOrd="0" parTransId="{C84BAABB-F9B3-46F1-8878-0E4B952BC3C6}" sibTransId="{61E57272-9041-4208-99A8-975EAD507D66}"/>
    <dgm:cxn modelId="{7FEB88DC-C32D-4734-8895-5D78390B3087}" type="presOf" srcId="{D922FD83-4748-408A-A3E7-184DAF461118}" destId="{C3AE33B2-748F-4598-96E0-33B35567BF38}" srcOrd="0" destOrd="0" presId="urn:microsoft.com/office/officeart/2005/8/layout/hProcess7"/>
    <dgm:cxn modelId="{FB06A5F1-C70A-B64F-A0F6-0094EAC26381}" srcId="{D922FD83-4748-408A-A3E7-184DAF461118}" destId="{884E2DDD-AE70-4146-9688-7754BF179449}" srcOrd="0" destOrd="0" parTransId="{DBED8F5A-96B2-0844-BBD6-E18A33B3E9D7}" sibTransId="{B2987492-5DFF-2F44-8308-4309AB68AAD2}"/>
    <dgm:cxn modelId="{B00FA450-FC66-4D3A-99D9-87068DD1DF2C}" type="presParOf" srcId="{8B3A5628-1AD7-4171-A1F2-AB373C7DA328}" destId="{612A9B7E-89B0-4308-8F7D-82CA27DF1332}" srcOrd="0" destOrd="0" presId="urn:microsoft.com/office/officeart/2005/8/layout/hProcess7"/>
    <dgm:cxn modelId="{BF1CE530-16D2-4785-899F-290B2B0F971D}" type="presParOf" srcId="{612A9B7E-89B0-4308-8F7D-82CA27DF1332}" destId="{8EF4F182-97FC-469D-814F-25E16FDBF144}" srcOrd="0" destOrd="0" presId="urn:microsoft.com/office/officeart/2005/8/layout/hProcess7"/>
    <dgm:cxn modelId="{DDE3124F-2909-402F-BD20-E7C647684581}" type="presParOf" srcId="{612A9B7E-89B0-4308-8F7D-82CA27DF1332}" destId="{50C4445A-B94A-408B-8841-3F00C1484B1A}" srcOrd="1" destOrd="0" presId="urn:microsoft.com/office/officeart/2005/8/layout/hProcess7"/>
    <dgm:cxn modelId="{6D57C8C2-A64E-4F48-810E-940C12F209AE}" type="presParOf" srcId="{612A9B7E-89B0-4308-8F7D-82CA27DF1332}" destId="{2E85FFB8-614C-482E-9C7E-073AB820BE8C}" srcOrd="2" destOrd="0" presId="urn:microsoft.com/office/officeart/2005/8/layout/hProcess7"/>
    <dgm:cxn modelId="{70DE2486-5AFF-4730-9168-9ABB2D0FFBD2}" type="presParOf" srcId="{8B3A5628-1AD7-4171-A1F2-AB373C7DA328}" destId="{4762E484-BF8C-4FF3-9922-452E3B947ADA}" srcOrd="1" destOrd="0" presId="urn:microsoft.com/office/officeart/2005/8/layout/hProcess7"/>
    <dgm:cxn modelId="{417E52E4-BD6B-4612-AF1E-E861324DCCF6}" type="presParOf" srcId="{8B3A5628-1AD7-4171-A1F2-AB373C7DA328}" destId="{00AFAE31-CEFB-42D7-83BF-35AC673949E3}" srcOrd="2" destOrd="0" presId="urn:microsoft.com/office/officeart/2005/8/layout/hProcess7"/>
    <dgm:cxn modelId="{D66015F8-966A-4D61-9DB1-27DB529E5904}" type="presParOf" srcId="{00AFAE31-CEFB-42D7-83BF-35AC673949E3}" destId="{8670BCEB-CD2D-4A3F-BC20-B647E2B64289}" srcOrd="0" destOrd="0" presId="urn:microsoft.com/office/officeart/2005/8/layout/hProcess7"/>
    <dgm:cxn modelId="{4EE029D1-E4D1-42A7-B40B-8F788A7216FC}" type="presParOf" srcId="{00AFAE31-CEFB-42D7-83BF-35AC673949E3}" destId="{34A217B4-F9AC-4438-AFB5-0A11D49F3DA7}" srcOrd="1" destOrd="0" presId="urn:microsoft.com/office/officeart/2005/8/layout/hProcess7"/>
    <dgm:cxn modelId="{936E2422-E862-4520-A0F4-84C2E71E45CC}" type="presParOf" srcId="{00AFAE31-CEFB-42D7-83BF-35AC673949E3}" destId="{FEE1EDE0-29C1-45B7-8303-42D0C632450F}" srcOrd="2" destOrd="0" presId="urn:microsoft.com/office/officeart/2005/8/layout/hProcess7"/>
    <dgm:cxn modelId="{ACC1D696-5B15-451B-B1BB-FD28F51483AB}" type="presParOf" srcId="{8B3A5628-1AD7-4171-A1F2-AB373C7DA328}" destId="{288C9627-B986-4709-80DF-71AD1F208161}" srcOrd="3" destOrd="0" presId="urn:microsoft.com/office/officeart/2005/8/layout/hProcess7"/>
    <dgm:cxn modelId="{40455C39-91FD-4255-A39B-75B712E4B2A5}" type="presParOf" srcId="{8B3A5628-1AD7-4171-A1F2-AB373C7DA328}" destId="{FC5B2EC9-C09E-4508-8C6E-523C798E35A1}" srcOrd="4" destOrd="0" presId="urn:microsoft.com/office/officeart/2005/8/layout/hProcess7"/>
    <dgm:cxn modelId="{4D413AA2-CA5A-463B-8891-5E7603CAA305}" type="presParOf" srcId="{FC5B2EC9-C09E-4508-8C6E-523C798E35A1}" destId="{BDDB44BF-76A8-4A56-AD88-3777FA2632C9}" srcOrd="0" destOrd="0" presId="urn:microsoft.com/office/officeart/2005/8/layout/hProcess7"/>
    <dgm:cxn modelId="{F85DC3E4-477D-4258-920B-B7238CC45F3C}" type="presParOf" srcId="{FC5B2EC9-C09E-4508-8C6E-523C798E35A1}" destId="{3B2032A2-3765-4653-A549-E58CA969E980}" srcOrd="1" destOrd="0" presId="urn:microsoft.com/office/officeart/2005/8/layout/hProcess7"/>
    <dgm:cxn modelId="{0FD3658E-DDA0-4F19-935A-56B721180DEE}" type="presParOf" srcId="{FC5B2EC9-C09E-4508-8C6E-523C798E35A1}" destId="{A251D59A-6758-4A4F-B7B3-57EFAC3ADF05}" srcOrd="2" destOrd="0" presId="urn:microsoft.com/office/officeart/2005/8/layout/hProcess7"/>
    <dgm:cxn modelId="{39458BAB-ACD5-4F1A-9892-C1B5FEE47875}" type="presParOf" srcId="{8B3A5628-1AD7-4171-A1F2-AB373C7DA328}" destId="{510D7CEC-8E40-456A-A369-BC791E17D61F}" srcOrd="5" destOrd="0" presId="urn:microsoft.com/office/officeart/2005/8/layout/hProcess7"/>
    <dgm:cxn modelId="{C45504F8-CA9C-4074-91DD-72747C16E6D5}" type="presParOf" srcId="{8B3A5628-1AD7-4171-A1F2-AB373C7DA328}" destId="{DA6D8D11-12CE-4DBF-B4E4-0BD250E5122C}" srcOrd="6" destOrd="0" presId="urn:microsoft.com/office/officeart/2005/8/layout/hProcess7"/>
    <dgm:cxn modelId="{BF9F7EEB-8549-4FF6-993F-AD7D3B944C67}" type="presParOf" srcId="{DA6D8D11-12CE-4DBF-B4E4-0BD250E5122C}" destId="{7324C3BB-B769-456A-93B0-9F3AD3C2184A}" srcOrd="0" destOrd="0" presId="urn:microsoft.com/office/officeart/2005/8/layout/hProcess7"/>
    <dgm:cxn modelId="{F1AE1C49-055A-4CAC-8C50-0494A1C33178}" type="presParOf" srcId="{DA6D8D11-12CE-4DBF-B4E4-0BD250E5122C}" destId="{769F4D76-C6E8-4BB4-ADC6-C7FA287B675F}" srcOrd="1" destOrd="0" presId="urn:microsoft.com/office/officeart/2005/8/layout/hProcess7"/>
    <dgm:cxn modelId="{DEE6C4E5-D7AB-4D00-A7B4-6175797CA09C}" type="presParOf" srcId="{DA6D8D11-12CE-4DBF-B4E4-0BD250E5122C}" destId="{7A4F1EEC-A40E-4B09-ADDE-211D91FD7B89}" srcOrd="2" destOrd="0" presId="urn:microsoft.com/office/officeart/2005/8/layout/hProcess7"/>
    <dgm:cxn modelId="{CAF2B7D2-DBD2-484C-B551-518DFF569C21}" type="presParOf" srcId="{8B3A5628-1AD7-4171-A1F2-AB373C7DA328}" destId="{9565B085-A7D9-4E82-9549-ADC33CA13E95}" srcOrd="7" destOrd="0" presId="urn:microsoft.com/office/officeart/2005/8/layout/hProcess7"/>
    <dgm:cxn modelId="{2677A908-2129-47D1-8EE2-5B7171D617C2}" type="presParOf" srcId="{8B3A5628-1AD7-4171-A1F2-AB373C7DA328}" destId="{F9759111-0B48-4A3C-9CF9-D3D02B436E3F}" srcOrd="8" destOrd="0" presId="urn:microsoft.com/office/officeart/2005/8/layout/hProcess7"/>
    <dgm:cxn modelId="{41104F9A-482A-4C14-BB5F-ABC682FCB1C3}" type="presParOf" srcId="{F9759111-0B48-4A3C-9CF9-D3D02B436E3F}" destId="{C3AE33B2-748F-4598-96E0-33B35567BF38}" srcOrd="0" destOrd="0" presId="urn:microsoft.com/office/officeart/2005/8/layout/hProcess7"/>
    <dgm:cxn modelId="{4CFD1474-93E5-43E2-9256-BC2A05E2B2ED}" type="presParOf" srcId="{F9759111-0B48-4A3C-9CF9-D3D02B436E3F}" destId="{D85BE8B9-7E98-491D-9206-23AF1A9F5674}" srcOrd="1" destOrd="0" presId="urn:microsoft.com/office/officeart/2005/8/layout/hProcess7"/>
    <dgm:cxn modelId="{FCC006AD-B7A7-4079-946B-2E059128EFE2}" type="presParOf" srcId="{F9759111-0B48-4A3C-9CF9-D3D02B436E3F}" destId="{2DECB60C-D728-43F3-AC9A-989607404B30}" srcOrd="2" destOrd="0" presId="urn:microsoft.com/office/officeart/2005/8/layout/hProcess7"/>
    <dgm:cxn modelId="{0755CCE3-6BD9-5349-8C4B-22FD2B072DDF}" type="presParOf" srcId="{8B3A5628-1AD7-4171-A1F2-AB373C7DA328}" destId="{DCD930BF-25AF-8145-86D6-5038F6C9E1BF}" srcOrd="9" destOrd="0" presId="urn:microsoft.com/office/officeart/2005/8/layout/hProcess7"/>
    <dgm:cxn modelId="{33FB17FA-FFCB-9647-B025-FDED616C7F09}" type="presParOf" srcId="{8B3A5628-1AD7-4171-A1F2-AB373C7DA328}" destId="{E43B44F5-03D5-8243-B82E-6260AAEE74FF}" srcOrd="10" destOrd="0" presId="urn:microsoft.com/office/officeart/2005/8/layout/hProcess7"/>
    <dgm:cxn modelId="{D91AE965-8518-BC4D-8C91-B6397DC58EC2}" type="presParOf" srcId="{E43B44F5-03D5-8243-B82E-6260AAEE74FF}" destId="{5FB60E43-5B68-2744-8555-54763D34FA65}" srcOrd="0" destOrd="0" presId="urn:microsoft.com/office/officeart/2005/8/layout/hProcess7"/>
    <dgm:cxn modelId="{2764703C-B043-F34F-885E-ABE09DBF3E1F}" type="presParOf" srcId="{E43B44F5-03D5-8243-B82E-6260AAEE74FF}" destId="{E8172F14-D1B2-6741-8AD9-CF90164D5936}" srcOrd="1" destOrd="0" presId="urn:microsoft.com/office/officeart/2005/8/layout/hProcess7"/>
    <dgm:cxn modelId="{7D47017B-6387-7E4A-A474-AFBFED21C31C}" type="presParOf" srcId="{E43B44F5-03D5-8243-B82E-6260AAEE74FF}" destId="{6594ACF3-0E95-C644-91AE-F3173460DEB5}" srcOrd="2" destOrd="0" presId="urn:microsoft.com/office/officeart/2005/8/layout/hProcess7"/>
    <dgm:cxn modelId="{82B74A6C-645C-8649-B0FE-827E90091CA7}" type="presParOf" srcId="{8B3A5628-1AD7-4171-A1F2-AB373C7DA328}" destId="{BAD304CC-1C9C-2F40-9108-ADD5580E6A9A}" srcOrd="11" destOrd="0" presId="urn:microsoft.com/office/officeart/2005/8/layout/hProcess7"/>
    <dgm:cxn modelId="{16CFBEE0-CD4D-7149-B12C-6F3C15DBFA52}" type="presParOf" srcId="{8B3A5628-1AD7-4171-A1F2-AB373C7DA328}" destId="{795AEFD9-0BBE-3F45-81AD-B6240CDAB5A5}" srcOrd="12" destOrd="0" presId="urn:microsoft.com/office/officeart/2005/8/layout/hProcess7"/>
    <dgm:cxn modelId="{B246979D-B998-3B4C-BDF5-E4FF27307E7F}" type="presParOf" srcId="{795AEFD9-0BBE-3F45-81AD-B6240CDAB5A5}" destId="{CE460652-891B-554C-8D2A-E43F47B9D1EE}" srcOrd="0" destOrd="0" presId="urn:microsoft.com/office/officeart/2005/8/layout/hProcess7"/>
    <dgm:cxn modelId="{8EDF3542-243F-6B40-90A0-CBD8CD6F69A9}" type="presParOf" srcId="{795AEFD9-0BBE-3F45-81AD-B6240CDAB5A5}" destId="{CC3F6915-5527-654A-BACD-0C1B438F87E1}" srcOrd="1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174467A-B546-8144-8A8E-4AC70EB8D9B5}" type="doc">
      <dgm:prSet loTypeId="urn:microsoft.com/office/officeart/2005/8/layout/vList4" loCatId="" qsTypeId="urn:microsoft.com/office/officeart/2005/8/quickstyle/simple1" qsCatId="simple" csTypeId="urn:microsoft.com/office/officeart/2005/8/colors/accent1_2" csCatId="accent1" phldr="1"/>
      <dgm:spPr/>
    </dgm:pt>
    <dgm:pt modelId="{B8AE9413-A78B-2949-B5EE-7E2E1A87694E}">
      <dgm:prSet phldrT="[Text]" custT="1"/>
      <dgm:spPr>
        <a:solidFill>
          <a:schemeClr val="bg1"/>
        </a:solidFill>
        <a:ln>
          <a:solidFill>
            <a:srgbClr val="2038BC"/>
          </a:solidFill>
        </a:ln>
      </dgm:spPr>
      <dgm:t>
        <a:bodyPr/>
        <a:lstStyle/>
        <a:p>
          <a:pPr>
            <a:buFontTx/>
            <a:buChar char="-"/>
          </a:pPr>
          <a:r>
            <a:rPr lang="en-US" sz="1800">
              <a:solidFill>
                <a:schemeClr val="tx1"/>
              </a:solidFill>
              <a:latin typeface="Sinhala Sangam MN" pitchFamily="2" charset="0"/>
            </a:rPr>
            <a:t>Question mark icons are displayed next to buttons and features to provide quick guidance within the software</a:t>
          </a:r>
        </a:p>
      </dgm:t>
    </dgm:pt>
    <dgm:pt modelId="{50C9F416-8F67-E14A-B8EF-C8F794B9F7B3}" type="parTrans" cxnId="{5F09C44F-5EF6-F848-A6D1-6886A3ADE618}">
      <dgm:prSet/>
      <dgm:spPr/>
      <dgm:t>
        <a:bodyPr/>
        <a:lstStyle/>
        <a:p>
          <a:endParaRPr lang="en-US" sz="1800">
            <a:latin typeface="Sinhala Sangam MN" pitchFamily="2" charset="0"/>
          </a:endParaRPr>
        </a:p>
      </dgm:t>
    </dgm:pt>
    <dgm:pt modelId="{C9113D0B-5BBD-224D-930B-91C63EDCBD61}" type="sibTrans" cxnId="{5F09C44F-5EF6-F848-A6D1-6886A3ADE618}">
      <dgm:prSet/>
      <dgm:spPr/>
      <dgm:t>
        <a:bodyPr/>
        <a:lstStyle/>
        <a:p>
          <a:endParaRPr lang="en-US" sz="1800">
            <a:latin typeface="Sinhala Sangam MN" pitchFamily="2" charset="0"/>
          </a:endParaRPr>
        </a:p>
      </dgm:t>
    </dgm:pt>
    <dgm:pt modelId="{E2DE7EFF-9E6E-4B44-B130-23C2A27D0AC5}">
      <dgm:prSet phldrT="[Text]" custT="1"/>
      <dgm:spPr>
        <a:solidFill>
          <a:schemeClr val="bg1"/>
        </a:solidFill>
        <a:ln>
          <a:solidFill>
            <a:srgbClr val="2038BC"/>
          </a:solidFill>
        </a:ln>
      </dgm:spPr>
      <dgm:t>
        <a:bodyPr/>
        <a:lstStyle/>
        <a:p>
          <a:pPr>
            <a:buFontTx/>
            <a:buChar char="-"/>
          </a:pPr>
          <a:r>
            <a:rPr lang="en-US" sz="1800">
              <a:solidFill>
                <a:schemeClr val="tx1"/>
              </a:solidFill>
              <a:latin typeface="Sinhala Sangam MN" pitchFamily="2" charset="0"/>
            </a:rPr>
            <a:t>When clicked a tutorial on that specific feature opens directly in the software </a:t>
          </a:r>
        </a:p>
      </dgm:t>
    </dgm:pt>
    <dgm:pt modelId="{6DC7A612-A2D9-C24F-A2BC-6C76465E05F4}" type="parTrans" cxnId="{1139C00D-26B6-014B-9254-B62FA2ABAA8E}">
      <dgm:prSet/>
      <dgm:spPr/>
      <dgm:t>
        <a:bodyPr/>
        <a:lstStyle/>
        <a:p>
          <a:endParaRPr lang="en-US" sz="1800">
            <a:latin typeface="Sinhala Sangam MN" pitchFamily="2" charset="0"/>
          </a:endParaRPr>
        </a:p>
      </dgm:t>
    </dgm:pt>
    <dgm:pt modelId="{01549C6E-3052-D240-833E-071B6AFD3759}" type="sibTrans" cxnId="{1139C00D-26B6-014B-9254-B62FA2ABAA8E}">
      <dgm:prSet/>
      <dgm:spPr/>
      <dgm:t>
        <a:bodyPr/>
        <a:lstStyle/>
        <a:p>
          <a:endParaRPr lang="en-US" sz="1800">
            <a:latin typeface="Sinhala Sangam MN" pitchFamily="2" charset="0"/>
          </a:endParaRPr>
        </a:p>
      </dgm:t>
    </dgm:pt>
    <dgm:pt modelId="{8AD8B210-DE00-AD46-808B-43BBC4A0DC58}" type="pres">
      <dgm:prSet presAssocID="{4174467A-B546-8144-8A8E-4AC70EB8D9B5}" presName="linear" presStyleCnt="0">
        <dgm:presLayoutVars>
          <dgm:dir/>
          <dgm:resizeHandles val="exact"/>
        </dgm:presLayoutVars>
      </dgm:prSet>
      <dgm:spPr/>
    </dgm:pt>
    <dgm:pt modelId="{D24F99F2-F80A-6045-935F-87D71B9F4221}" type="pres">
      <dgm:prSet presAssocID="{B8AE9413-A78B-2949-B5EE-7E2E1A87694E}" presName="comp" presStyleCnt="0"/>
      <dgm:spPr/>
    </dgm:pt>
    <dgm:pt modelId="{41D7CCA2-9BB7-E942-AE48-8F4C1C4AA237}" type="pres">
      <dgm:prSet presAssocID="{B8AE9413-A78B-2949-B5EE-7E2E1A87694E}" presName="box" presStyleLbl="node1" presStyleIdx="0" presStyleCnt="2" custLinFactNeighborY="-1414"/>
      <dgm:spPr/>
    </dgm:pt>
    <dgm:pt modelId="{B0CF24F9-2F62-FB49-8632-07856B1BECF9}" type="pres">
      <dgm:prSet presAssocID="{B8AE9413-A78B-2949-B5EE-7E2E1A87694E}" presName="img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2038BC"/>
          </a:solidFill>
        </a:ln>
      </dgm:spPr>
    </dgm:pt>
    <dgm:pt modelId="{4F0FCFD6-B091-3540-99A1-C1CDE8258B84}" type="pres">
      <dgm:prSet presAssocID="{B8AE9413-A78B-2949-B5EE-7E2E1A87694E}" presName="text" presStyleLbl="node1" presStyleIdx="0" presStyleCnt="2">
        <dgm:presLayoutVars>
          <dgm:bulletEnabled val="1"/>
        </dgm:presLayoutVars>
      </dgm:prSet>
      <dgm:spPr/>
    </dgm:pt>
    <dgm:pt modelId="{B2A5C28C-22F6-A848-9FED-BD261D421FA6}" type="pres">
      <dgm:prSet presAssocID="{C9113D0B-5BBD-224D-930B-91C63EDCBD61}" presName="spacer" presStyleCnt="0"/>
      <dgm:spPr/>
    </dgm:pt>
    <dgm:pt modelId="{663A9EEE-ABCE-7B4F-81E6-DA1AF00063B3}" type="pres">
      <dgm:prSet presAssocID="{E2DE7EFF-9E6E-4B44-B130-23C2A27D0AC5}" presName="comp" presStyleCnt="0"/>
      <dgm:spPr/>
    </dgm:pt>
    <dgm:pt modelId="{BF53461B-E77F-0D46-89BC-59D09A3BEF8D}" type="pres">
      <dgm:prSet presAssocID="{E2DE7EFF-9E6E-4B44-B130-23C2A27D0AC5}" presName="box" presStyleLbl="node1" presStyleIdx="1" presStyleCnt="2"/>
      <dgm:spPr/>
    </dgm:pt>
    <dgm:pt modelId="{00C3E367-201B-664B-A0E3-478015D74D7D}" type="pres">
      <dgm:prSet presAssocID="{E2DE7EFF-9E6E-4B44-B130-23C2A27D0AC5}" presName="img" presStyleLbl="fgImgPlace1" presStyleIdx="1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rgbClr val="2038BC"/>
          </a:solidFill>
        </a:ln>
      </dgm:spPr>
    </dgm:pt>
    <dgm:pt modelId="{689A1420-687A-AC45-8B35-084972515E81}" type="pres">
      <dgm:prSet presAssocID="{E2DE7EFF-9E6E-4B44-B130-23C2A27D0AC5}" presName="text" presStyleLbl="node1" presStyleIdx="1" presStyleCnt="2">
        <dgm:presLayoutVars>
          <dgm:bulletEnabled val="1"/>
        </dgm:presLayoutVars>
      </dgm:prSet>
      <dgm:spPr/>
    </dgm:pt>
  </dgm:ptLst>
  <dgm:cxnLst>
    <dgm:cxn modelId="{1139C00D-26B6-014B-9254-B62FA2ABAA8E}" srcId="{4174467A-B546-8144-8A8E-4AC70EB8D9B5}" destId="{E2DE7EFF-9E6E-4B44-B130-23C2A27D0AC5}" srcOrd="1" destOrd="0" parTransId="{6DC7A612-A2D9-C24F-A2BC-6C76465E05F4}" sibTransId="{01549C6E-3052-D240-833E-071B6AFD3759}"/>
    <dgm:cxn modelId="{227C253C-D12F-354A-91B2-1226EA63F4AE}" type="presOf" srcId="{4174467A-B546-8144-8A8E-4AC70EB8D9B5}" destId="{8AD8B210-DE00-AD46-808B-43BBC4A0DC58}" srcOrd="0" destOrd="0" presId="urn:microsoft.com/office/officeart/2005/8/layout/vList4"/>
    <dgm:cxn modelId="{ACA7BC6C-C62C-5448-8EE8-019B3D4D1AD0}" type="presOf" srcId="{B8AE9413-A78B-2949-B5EE-7E2E1A87694E}" destId="{41D7CCA2-9BB7-E942-AE48-8F4C1C4AA237}" srcOrd="0" destOrd="0" presId="urn:microsoft.com/office/officeart/2005/8/layout/vList4"/>
    <dgm:cxn modelId="{5F09C44F-5EF6-F848-A6D1-6886A3ADE618}" srcId="{4174467A-B546-8144-8A8E-4AC70EB8D9B5}" destId="{B8AE9413-A78B-2949-B5EE-7E2E1A87694E}" srcOrd="0" destOrd="0" parTransId="{50C9F416-8F67-E14A-B8EF-C8F794B9F7B3}" sibTransId="{C9113D0B-5BBD-224D-930B-91C63EDCBD61}"/>
    <dgm:cxn modelId="{CBE6C973-E852-B542-B123-D405B083FD55}" type="presOf" srcId="{E2DE7EFF-9E6E-4B44-B130-23C2A27D0AC5}" destId="{689A1420-687A-AC45-8B35-084972515E81}" srcOrd="1" destOrd="0" presId="urn:microsoft.com/office/officeart/2005/8/layout/vList4"/>
    <dgm:cxn modelId="{6FC993A7-C634-BE41-841E-FEE9711DC68C}" type="presOf" srcId="{B8AE9413-A78B-2949-B5EE-7E2E1A87694E}" destId="{4F0FCFD6-B091-3540-99A1-C1CDE8258B84}" srcOrd="1" destOrd="0" presId="urn:microsoft.com/office/officeart/2005/8/layout/vList4"/>
    <dgm:cxn modelId="{E20E1EC2-6414-844E-9536-1068D6618596}" type="presOf" srcId="{E2DE7EFF-9E6E-4B44-B130-23C2A27D0AC5}" destId="{BF53461B-E77F-0D46-89BC-59D09A3BEF8D}" srcOrd="0" destOrd="0" presId="urn:microsoft.com/office/officeart/2005/8/layout/vList4"/>
    <dgm:cxn modelId="{118DCDDF-CB45-7C4B-BF62-87E370ED22F7}" type="presParOf" srcId="{8AD8B210-DE00-AD46-808B-43BBC4A0DC58}" destId="{D24F99F2-F80A-6045-935F-87D71B9F4221}" srcOrd="0" destOrd="0" presId="urn:microsoft.com/office/officeart/2005/8/layout/vList4"/>
    <dgm:cxn modelId="{FC8290D4-24A7-9A4C-840B-B32F064B0783}" type="presParOf" srcId="{D24F99F2-F80A-6045-935F-87D71B9F4221}" destId="{41D7CCA2-9BB7-E942-AE48-8F4C1C4AA237}" srcOrd="0" destOrd="0" presId="urn:microsoft.com/office/officeart/2005/8/layout/vList4"/>
    <dgm:cxn modelId="{D9482823-DE23-D84C-A953-18B9295251BE}" type="presParOf" srcId="{D24F99F2-F80A-6045-935F-87D71B9F4221}" destId="{B0CF24F9-2F62-FB49-8632-07856B1BECF9}" srcOrd="1" destOrd="0" presId="urn:microsoft.com/office/officeart/2005/8/layout/vList4"/>
    <dgm:cxn modelId="{36663F4D-CB5F-6143-8C02-5AF89503F3E1}" type="presParOf" srcId="{D24F99F2-F80A-6045-935F-87D71B9F4221}" destId="{4F0FCFD6-B091-3540-99A1-C1CDE8258B84}" srcOrd="2" destOrd="0" presId="urn:microsoft.com/office/officeart/2005/8/layout/vList4"/>
    <dgm:cxn modelId="{1FCEA68C-052B-BF42-A21D-C0A0789B6884}" type="presParOf" srcId="{8AD8B210-DE00-AD46-808B-43BBC4A0DC58}" destId="{B2A5C28C-22F6-A848-9FED-BD261D421FA6}" srcOrd="1" destOrd="0" presId="urn:microsoft.com/office/officeart/2005/8/layout/vList4"/>
    <dgm:cxn modelId="{88079268-2BAD-8A4A-B188-C8D2D886ECEC}" type="presParOf" srcId="{8AD8B210-DE00-AD46-808B-43BBC4A0DC58}" destId="{663A9EEE-ABCE-7B4F-81E6-DA1AF00063B3}" srcOrd="2" destOrd="0" presId="urn:microsoft.com/office/officeart/2005/8/layout/vList4"/>
    <dgm:cxn modelId="{DFD60E89-613B-5D45-BD4D-48F8582F9F0F}" type="presParOf" srcId="{663A9EEE-ABCE-7B4F-81E6-DA1AF00063B3}" destId="{BF53461B-E77F-0D46-89BC-59D09A3BEF8D}" srcOrd="0" destOrd="0" presId="urn:microsoft.com/office/officeart/2005/8/layout/vList4"/>
    <dgm:cxn modelId="{CBDB82BB-D62E-4B4A-AB04-948C58301249}" type="presParOf" srcId="{663A9EEE-ABCE-7B4F-81E6-DA1AF00063B3}" destId="{00C3E367-201B-664B-A0E3-478015D74D7D}" srcOrd="1" destOrd="0" presId="urn:microsoft.com/office/officeart/2005/8/layout/vList4"/>
    <dgm:cxn modelId="{6F7B0221-DE6A-4B47-86F1-8AE2626B6657}" type="presParOf" srcId="{663A9EEE-ABCE-7B4F-81E6-DA1AF00063B3}" destId="{689A1420-687A-AC45-8B35-084972515E8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45C7A00-6402-1F42-81DB-83D9247A2901}" type="doc">
      <dgm:prSet loTypeId="urn:microsoft.com/office/officeart/2005/8/layout/vList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B3B4B9-73C1-1C43-BFDD-8E97DD9455F9}" type="pres">
      <dgm:prSet presAssocID="{245C7A00-6402-1F42-81DB-83D9247A2901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E667BCCF-5F54-494A-A270-3A64E21085CE}" type="presOf" srcId="{245C7A00-6402-1F42-81DB-83D9247A2901}" destId="{D6B3B4B9-73C1-1C43-BFDD-8E97DD9455F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B4458EF-CE44-3A45-AF22-7CF271E02130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71114A-0DE6-0D4C-9375-1E87C10B96C1}">
      <dgm:prSet phldrT="[Text]" custT="1"/>
      <dgm:spPr>
        <a:solidFill>
          <a:schemeClr val="bg1"/>
        </a:solidFill>
        <a:ln w="12700" cap="rnd">
          <a:solidFill>
            <a:schemeClr val="accent1"/>
          </a:solidFill>
          <a:round/>
        </a:ln>
        <a:effectLst>
          <a:softEdge rad="0"/>
        </a:effectLst>
      </dgm:spPr>
      <dgm:t>
        <a:bodyPr/>
        <a:lstStyle/>
        <a:p>
          <a:r>
            <a:rPr lang="en-US" sz="1600">
              <a:solidFill>
                <a:schemeClr val="tx1"/>
              </a:solidFill>
              <a:latin typeface="Sinhala Sangam MN" pitchFamily="2" charset="0"/>
            </a:rPr>
            <a:t>The metric assumes a current average video viewership of 750 based on the viewership of </a:t>
          </a:r>
          <a:r>
            <a:rPr lang="en-US" sz="1600" err="1">
              <a:solidFill>
                <a:schemeClr val="tx1"/>
              </a:solidFill>
              <a:latin typeface="Sinhala Sangam MN" pitchFamily="2" charset="0"/>
            </a:rPr>
            <a:t>Strayos</a:t>
          </a:r>
          <a:r>
            <a:rPr lang="en-US" sz="1600">
              <a:solidFill>
                <a:schemeClr val="tx1"/>
              </a:solidFill>
              <a:latin typeface="Sinhala Sangam MN" pitchFamily="2" charset="0"/>
            </a:rPr>
            <a:t> Academy videos </a:t>
          </a:r>
        </a:p>
      </dgm:t>
    </dgm:pt>
    <dgm:pt modelId="{1EA585B3-C0FC-BB41-8AD9-D73A72ED6411}" type="parTrans" cxnId="{76219212-A729-A841-8780-034C8C98C0FC}">
      <dgm:prSet/>
      <dgm:spPr/>
      <dgm:t>
        <a:bodyPr/>
        <a:lstStyle/>
        <a:p>
          <a:endParaRPr lang="en-US"/>
        </a:p>
      </dgm:t>
    </dgm:pt>
    <dgm:pt modelId="{BBC80043-E606-624C-BF01-4CBA0551A719}" type="sibTrans" cxnId="{76219212-A729-A841-8780-034C8C98C0FC}">
      <dgm:prSet/>
      <dgm:spPr/>
      <dgm:t>
        <a:bodyPr/>
        <a:lstStyle/>
        <a:p>
          <a:endParaRPr lang="en-US"/>
        </a:p>
      </dgm:t>
    </dgm:pt>
    <dgm:pt modelId="{70EFE4E4-3A1C-DA48-8DFD-B73EAE66B6D6}">
      <dgm:prSet phldrT="[Text]" custT="1"/>
      <dgm:spPr>
        <a:solidFill>
          <a:schemeClr val="bg1"/>
        </a:solidFill>
        <a:ln w="12700" cap="rnd">
          <a:solidFill>
            <a:schemeClr val="accent1"/>
          </a:solidFill>
          <a:round/>
        </a:ln>
        <a:effectLst>
          <a:softEdge rad="0"/>
        </a:effectLst>
      </dgm:spPr>
      <dgm:t>
        <a:bodyPr/>
        <a:lstStyle/>
        <a:p>
          <a:r>
            <a:rPr lang="en-US" sz="1600">
              <a:solidFill>
                <a:schemeClr val="tx1"/>
              </a:solidFill>
              <a:latin typeface="Sinhala Sangam MN" pitchFamily="2" charset="0"/>
            </a:rPr>
            <a:t>Uses 3 different efficiency outcomes; Conservative, Moderate, and Aggressive</a:t>
          </a:r>
        </a:p>
      </dgm:t>
    </dgm:pt>
    <dgm:pt modelId="{8E459A2F-77BF-784E-943B-5EE32239A59B}" type="parTrans" cxnId="{5C59754E-EF8F-4244-8ED4-D59CD713C7EF}">
      <dgm:prSet/>
      <dgm:spPr/>
      <dgm:t>
        <a:bodyPr/>
        <a:lstStyle/>
        <a:p>
          <a:endParaRPr lang="en-US"/>
        </a:p>
      </dgm:t>
    </dgm:pt>
    <dgm:pt modelId="{8DB84B88-5EDF-0443-BED6-07BB3A01C6B2}" type="sibTrans" cxnId="{5C59754E-EF8F-4244-8ED4-D59CD713C7EF}">
      <dgm:prSet/>
      <dgm:spPr/>
      <dgm:t>
        <a:bodyPr/>
        <a:lstStyle/>
        <a:p>
          <a:endParaRPr lang="en-US"/>
        </a:p>
      </dgm:t>
    </dgm:pt>
    <dgm:pt modelId="{776DCE92-5383-084F-A89F-D793E414249C}">
      <dgm:prSet phldrT="[Text]" custT="1"/>
      <dgm:spPr>
        <a:solidFill>
          <a:schemeClr val="bg1"/>
        </a:solidFill>
        <a:ln w="12700" cap="rnd">
          <a:solidFill>
            <a:schemeClr val="accent1"/>
          </a:solidFill>
          <a:round/>
        </a:ln>
        <a:effectLst>
          <a:softEdge rad="0"/>
        </a:effectLst>
      </dgm:spPr>
      <dgm:t>
        <a:bodyPr/>
        <a:lstStyle/>
        <a:p>
          <a:r>
            <a:rPr lang="en-US" sz="1400">
              <a:solidFill>
                <a:schemeClr val="tx1"/>
              </a:solidFill>
              <a:latin typeface="Sinhala Sangam MN" pitchFamily="2" charset="0"/>
            </a:rPr>
            <a:t>Assuming a Click-Through rate of 40%, indicates that approximately 4 out of every 10 customers are expected to engage by clicking through to the YouTube page.</a:t>
          </a:r>
        </a:p>
      </dgm:t>
    </dgm:pt>
    <dgm:pt modelId="{157F9E15-48FB-8543-9BA3-2CCEC666979B}" type="parTrans" cxnId="{EC1E9C66-1824-264A-924D-E2C0369570EC}">
      <dgm:prSet/>
      <dgm:spPr/>
      <dgm:t>
        <a:bodyPr/>
        <a:lstStyle/>
        <a:p>
          <a:endParaRPr lang="en-US"/>
        </a:p>
      </dgm:t>
    </dgm:pt>
    <dgm:pt modelId="{8A85C685-07E9-114A-92F0-9DE9BDB9875A}" type="sibTrans" cxnId="{EC1E9C66-1824-264A-924D-E2C0369570EC}">
      <dgm:prSet/>
      <dgm:spPr/>
      <dgm:t>
        <a:bodyPr/>
        <a:lstStyle/>
        <a:p>
          <a:endParaRPr lang="en-US"/>
        </a:p>
      </dgm:t>
    </dgm:pt>
    <dgm:pt modelId="{FA022BAD-A191-7543-B12E-EE38F2EF229C}" type="pres">
      <dgm:prSet presAssocID="{EB4458EF-CE44-3A45-AF22-7CF271E02130}" presName="Name0" presStyleCnt="0">
        <dgm:presLayoutVars>
          <dgm:chMax val="7"/>
          <dgm:chPref val="7"/>
          <dgm:dir/>
        </dgm:presLayoutVars>
      </dgm:prSet>
      <dgm:spPr/>
    </dgm:pt>
    <dgm:pt modelId="{208EE68B-CCE1-CE4C-B248-3B7036C11230}" type="pres">
      <dgm:prSet presAssocID="{EB4458EF-CE44-3A45-AF22-7CF271E02130}" presName="Name1" presStyleCnt="0"/>
      <dgm:spPr/>
    </dgm:pt>
    <dgm:pt modelId="{AA8FBE74-2977-D849-A7FC-1E6313E0990B}" type="pres">
      <dgm:prSet presAssocID="{EB4458EF-CE44-3A45-AF22-7CF271E02130}" presName="cycle" presStyleCnt="0"/>
      <dgm:spPr/>
    </dgm:pt>
    <dgm:pt modelId="{373B28AD-0DB4-C641-AC6E-06158118ACD6}" type="pres">
      <dgm:prSet presAssocID="{EB4458EF-CE44-3A45-AF22-7CF271E02130}" presName="srcNode" presStyleLbl="node1" presStyleIdx="0" presStyleCnt="3"/>
      <dgm:spPr/>
    </dgm:pt>
    <dgm:pt modelId="{4B9D5F72-C413-A549-85FE-2BC9C36CF20C}" type="pres">
      <dgm:prSet presAssocID="{EB4458EF-CE44-3A45-AF22-7CF271E02130}" presName="conn" presStyleLbl="parChTrans1D2" presStyleIdx="0" presStyleCnt="1"/>
      <dgm:spPr/>
    </dgm:pt>
    <dgm:pt modelId="{C22D047E-63A3-CC43-8917-028E36B43B3A}" type="pres">
      <dgm:prSet presAssocID="{EB4458EF-CE44-3A45-AF22-7CF271E02130}" presName="extraNode" presStyleLbl="node1" presStyleIdx="0" presStyleCnt="3"/>
      <dgm:spPr/>
    </dgm:pt>
    <dgm:pt modelId="{70813250-1272-6044-BE35-6B5784B8C647}" type="pres">
      <dgm:prSet presAssocID="{EB4458EF-CE44-3A45-AF22-7CF271E02130}" presName="dstNode" presStyleLbl="node1" presStyleIdx="0" presStyleCnt="3"/>
      <dgm:spPr/>
    </dgm:pt>
    <dgm:pt modelId="{F7CA0C2E-5DBD-B641-B81B-D745DA7ACC37}" type="pres">
      <dgm:prSet presAssocID="{BC71114A-0DE6-0D4C-9375-1E87C10B96C1}" presName="text_1" presStyleLbl="node1" presStyleIdx="0" presStyleCnt="3">
        <dgm:presLayoutVars>
          <dgm:bulletEnabled val="1"/>
        </dgm:presLayoutVars>
      </dgm:prSet>
      <dgm:spPr/>
    </dgm:pt>
    <dgm:pt modelId="{35B0EABD-4A79-8C41-BA13-F76884BB8547}" type="pres">
      <dgm:prSet presAssocID="{BC71114A-0DE6-0D4C-9375-1E87C10B96C1}" presName="accent_1" presStyleCnt="0"/>
      <dgm:spPr/>
    </dgm:pt>
    <dgm:pt modelId="{80F06525-FE54-7843-A0EA-04523EF0C8B8}" type="pres">
      <dgm:prSet presAssocID="{BC71114A-0DE6-0D4C-9375-1E87C10B96C1}" presName="accentRepeatNode" presStyleLbl="solidFgAcc1" presStyleIdx="0" presStyleCnt="3"/>
      <dgm:spPr/>
    </dgm:pt>
    <dgm:pt modelId="{A9345F5F-A077-A043-8F49-3A6CEFDFEC1D}" type="pres">
      <dgm:prSet presAssocID="{70EFE4E4-3A1C-DA48-8DFD-B73EAE66B6D6}" presName="text_2" presStyleLbl="node1" presStyleIdx="1" presStyleCnt="3">
        <dgm:presLayoutVars>
          <dgm:bulletEnabled val="1"/>
        </dgm:presLayoutVars>
      </dgm:prSet>
      <dgm:spPr/>
    </dgm:pt>
    <dgm:pt modelId="{07B6CFEC-AB12-9C48-83F9-1D60F4860B30}" type="pres">
      <dgm:prSet presAssocID="{70EFE4E4-3A1C-DA48-8DFD-B73EAE66B6D6}" presName="accent_2" presStyleCnt="0"/>
      <dgm:spPr/>
    </dgm:pt>
    <dgm:pt modelId="{3C4DCC48-56E5-5E4D-A8E5-290D1752331F}" type="pres">
      <dgm:prSet presAssocID="{70EFE4E4-3A1C-DA48-8DFD-B73EAE66B6D6}" presName="accentRepeatNode" presStyleLbl="solidFgAcc1" presStyleIdx="1" presStyleCnt="3"/>
      <dgm:spPr/>
    </dgm:pt>
    <dgm:pt modelId="{92BC826D-2856-E944-86DA-16B41BEEB0C1}" type="pres">
      <dgm:prSet presAssocID="{776DCE92-5383-084F-A89F-D793E414249C}" presName="text_3" presStyleLbl="node1" presStyleIdx="2" presStyleCnt="3" custScaleY="117535">
        <dgm:presLayoutVars>
          <dgm:bulletEnabled val="1"/>
        </dgm:presLayoutVars>
      </dgm:prSet>
      <dgm:spPr/>
    </dgm:pt>
    <dgm:pt modelId="{F07D2EB8-B5C6-874A-88CE-2DE2C67CC42C}" type="pres">
      <dgm:prSet presAssocID="{776DCE92-5383-084F-A89F-D793E414249C}" presName="accent_3" presStyleCnt="0"/>
      <dgm:spPr/>
    </dgm:pt>
    <dgm:pt modelId="{06A2F00F-E02F-BD47-A208-DF06E5D55F14}" type="pres">
      <dgm:prSet presAssocID="{776DCE92-5383-084F-A89F-D793E414249C}" presName="accentRepeatNode" presStyleLbl="solidFgAcc1" presStyleIdx="2" presStyleCnt="3"/>
      <dgm:spPr/>
    </dgm:pt>
  </dgm:ptLst>
  <dgm:cxnLst>
    <dgm:cxn modelId="{76219212-A729-A841-8780-034C8C98C0FC}" srcId="{EB4458EF-CE44-3A45-AF22-7CF271E02130}" destId="{BC71114A-0DE6-0D4C-9375-1E87C10B96C1}" srcOrd="0" destOrd="0" parTransId="{1EA585B3-C0FC-BB41-8AD9-D73A72ED6411}" sibTransId="{BBC80043-E606-624C-BF01-4CBA0551A719}"/>
    <dgm:cxn modelId="{C14F1837-F6E8-664F-9196-F1D0CCAF3139}" type="presOf" srcId="{BBC80043-E606-624C-BF01-4CBA0551A719}" destId="{4B9D5F72-C413-A549-85FE-2BC9C36CF20C}" srcOrd="0" destOrd="0" presId="urn:microsoft.com/office/officeart/2008/layout/VerticalCurvedList"/>
    <dgm:cxn modelId="{EC1E9C66-1824-264A-924D-E2C0369570EC}" srcId="{EB4458EF-CE44-3A45-AF22-7CF271E02130}" destId="{776DCE92-5383-084F-A89F-D793E414249C}" srcOrd="2" destOrd="0" parTransId="{157F9E15-48FB-8543-9BA3-2CCEC666979B}" sibTransId="{8A85C685-07E9-114A-92F0-9DE9BDB9875A}"/>
    <dgm:cxn modelId="{5C59754E-EF8F-4244-8ED4-D59CD713C7EF}" srcId="{EB4458EF-CE44-3A45-AF22-7CF271E02130}" destId="{70EFE4E4-3A1C-DA48-8DFD-B73EAE66B6D6}" srcOrd="1" destOrd="0" parTransId="{8E459A2F-77BF-784E-943B-5EE32239A59B}" sibTransId="{8DB84B88-5EDF-0443-BED6-07BB3A01C6B2}"/>
    <dgm:cxn modelId="{B385917A-3BB6-5B49-8F4C-AA84102A806A}" type="presOf" srcId="{70EFE4E4-3A1C-DA48-8DFD-B73EAE66B6D6}" destId="{A9345F5F-A077-A043-8F49-3A6CEFDFEC1D}" srcOrd="0" destOrd="0" presId="urn:microsoft.com/office/officeart/2008/layout/VerticalCurvedList"/>
    <dgm:cxn modelId="{F5BDF083-DBF3-5C47-9A5F-96351B211137}" type="presOf" srcId="{BC71114A-0DE6-0D4C-9375-1E87C10B96C1}" destId="{F7CA0C2E-5DBD-B641-B81B-D745DA7ACC37}" srcOrd="0" destOrd="0" presId="urn:microsoft.com/office/officeart/2008/layout/VerticalCurvedList"/>
    <dgm:cxn modelId="{80724FBA-CCC2-CA42-9003-D9959158326C}" type="presOf" srcId="{776DCE92-5383-084F-A89F-D793E414249C}" destId="{92BC826D-2856-E944-86DA-16B41BEEB0C1}" srcOrd="0" destOrd="0" presId="urn:microsoft.com/office/officeart/2008/layout/VerticalCurvedList"/>
    <dgm:cxn modelId="{F5D95DF3-C6AF-2D46-9BC8-62C1317AF36E}" type="presOf" srcId="{EB4458EF-CE44-3A45-AF22-7CF271E02130}" destId="{FA022BAD-A191-7543-B12E-EE38F2EF229C}" srcOrd="0" destOrd="0" presId="urn:microsoft.com/office/officeart/2008/layout/VerticalCurvedList"/>
    <dgm:cxn modelId="{627B7CE8-2A5D-F74B-B703-98D4DE0D10C9}" type="presParOf" srcId="{FA022BAD-A191-7543-B12E-EE38F2EF229C}" destId="{208EE68B-CCE1-CE4C-B248-3B7036C11230}" srcOrd="0" destOrd="0" presId="urn:microsoft.com/office/officeart/2008/layout/VerticalCurvedList"/>
    <dgm:cxn modelId="{3B154AB5-7B66-B543-9F26-E8D227829CA9}" type="presParOf" srcId="{208EE68B-CCE1-CE4C-B248-3B7036C11230}" destId="{AA8FBE74-2977-D849-A7FC-1E6313E0990B}" srcOrd="0" destOrd="0" presId="urn:microsoft.com/office/officeart/2008/layout/VerticalCurvedList"/>
    <dgm:cxn modelId="{FD5934F6-1B6F-EF41-8409-C96E8E0154C3}" type="presParOf" srcId="{AA8FBE74-2977-D849-A7FC-1E6313E0990B}" destId="{373B28AD-0DB4-C641-AC6E-06158118ACD6}" srcOrd="0" destOrd="0" presId="urn:microsoft.com/office/officeart/2008/layout/VerticalCurvedList"/>
    <dgm:cxn modelId="{7FEA507E-4725-1047-9FBC-4E6CF60C7F6E}" type="presParOf" srcId="{AA8FBE74-2977-D849-A7FC-1E6313E0990B}" destId="{4B9D5F72-C413-A549-85FE-2BC9C36CF20C}" srcOrd="1" destOrd="0" presId="urn:microsoft.com/office/officeart/2008/layout/VerticalCurvedList"/>
    <dgm:cxn modelId="{A54ADC8D-641D-474E-8912-6BCA3F67C0E3}" type="presParOf" srcId="{AA8FBE74-2977-D849-A7FC-1E6313E0990B}" destId="{C22D047E-63A3-CC43-8917-028E36B43B3A}" srcOrd="2" destOrd="0" presId="urn:microsoft.com/office/officeart/2008/layout/VerticalCurvedList"/>
    <dgm:cxn modelId="{E3F0A665-CC95-C94F-BDDF-0AB218663D6F}" type="presParOf" srcId="{AA8FBE74-2977-D849-A7FC-1E6313E0990B}" destId="{70813250-1272-6044-BE35-6B5784B8C647}" srcOrd="3" destOrd="0" presId="urn:microsoft.com/office/officeart/2008/layout/VerticalCurvedList"/>
    <dgm:cxn modelId="{0E617480-9E77-9A4A-9A10-1BD4A6E43E76}" type="presParOf" srcId="{208EE68B-CCE1-CE4C-B248-3B7036C11230}" destId="{F7CA0C2E-5DBD-B641-B81B-D745DA7ACC37}" srcOrd="1" destOrd="0" presId="urn:microsoft.com/office/officeart/2008/layout/VerticalCurvedList"/>
    <dgm:cxn modelId="{CC018A95-C829-5546-8162-E5C08A5105F6}" type="presParOf" srcId="{208EE68B-CCE1-CE4C-B248-3B7036C11230}" destId="{35B0EABD-4A79-8C41-BA13-F76884BB8547}" srcOrd="2" destOrd="0" presId="urn:microsoft.com/office/officeart/2008/layout/VerticalCurvedList"/>
    <dgm:cxn modelId="{AA670EB7-7121-3746-AA2D-CD9D33EC8EBF}" type="presParOf" srcId="{35B0EABD-4A79-8C41-BA13-F76884BB8547}" destId="{80F06525-FE54-7843-A0EA-04523EF0C8B8}" srcOrd="0" destOrd="0" presId="urn:microsoft.com/office/officeart/2008/layout/VerticalCurvedList"/>
    <dgm:cxn modelId="{5CF92696-BF99-5F42-AD8C-4BBE77E4AA10}" type="presParOf" srcId="{208EE68B-CCE1-CE4C-B248-3B7036C11230}" destId="{A9345F5F-A077-A043-8F49-3A6CEFDFEC1D}" srcOrd="3" destOrd="0" presId="urn:microsoft.com/office/officeart/2008/layout/VerticalCurvedList"/>
    <dgm:cxn modelId="{5A21182E-FE02-4D4F-8ACB-CDCD66EFF8DF}" type="presParOf" srcId="{208EE68B-CCE1-CE4C-B248-3B7036C11230}" destId="{07B6CFEC-AB12-9C48-83F9-1D60F4860B30}" srcOrd="4" destOrd="0" presId="urn:microsoft.com/office/officeart/2008/layout/VerticalCurvedList"/>
    <dgm:cxn modelId="{BE45337D-EB75-024E-8022-FBA1E3F14504}" type="presParOf" srcId="{07B6CFEC-AB12-9C48-83F9-1D60F4860B30}" destId="{3C4DCC48-56E5-5E4D-A8E5-290D1752331F}" srcOrd="0" destOrd="0" presId="urn:microsoft.com/office/officeart/2008/layout/VerticalCurvedList"/>
    <dgm:cxn modelId="{9EE86196-4F3B-1747-AA66-35CFA2171C08}" type="presParOf" srcId="{208EE68B-CCE1-CE4C-B248-3B7036C11230}" destId="{92BC826D-2856-E944-86DA-16B41BEEB0C1}" srcOrd="5" destOrd="0" presId="urn:microsoft.com/office/officeart/2008/layout/VerticalCurvedList"/>
    <dgm:cxn modelId="{8278D119-2284-4444-A0BF-30509D62B6EF}" type="presParOf" srcId="{208EE68B-CCE1-CE4C-B248-3B7036C11230}" destId="{F07D2EB8-B5C6-874A-88CE-2DE2C67CC42C}" srcOrd="6" destOrd="0" presId="urn:microsoft.com/office/officeart/2008/layout/VerticalCurvedList"/>
    <dgm:cxn modelId="{F04295D1-D48C-5840-92D9-BB8B09190625}" type="presParOf" srcId="{F07D2EB8-B5C6-874A-88CE-2DE2C67CC42C}" destId="{06A2F00F-E02F-BD47-A208-DF06E5D55F1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B4458EF-CE44-3A45-AF22-7CF271E02130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71114A-0DE6-0D4C-9375-1E87C10B96C1}">
      <dgm:prSet phldrT="[Text]" custT="1"/>
      <dgm:spPr>
        <a:solidFill>
          <a:srgbClr val="2038BC"/>
        </a:solidFill>
        <a:ln w="50800">
          <a:noFill/>
        </a:ln>
        <a:effectLst/>
      </dgm:spPr>
      <dgm:t>
        <a:bodyPr/>
        <a:lstStyle/>
        <a:p>
          <a:r>
            <a:rPr lang="en-US" sz="1800">
              <a:solidFill>
                <a:schemeClr val="bg1"/>
              </a:solidFill>
              <a:effectLst/>
              <a:latin typeface="Sinhala Sangam MN"/>
            </a:rPr>
            <a:t>Money Saved on Customer Support</a:t>
          </a:r>
        </a:p>
      </dgm:t>
    </dgm:pt>
    <dgm:pt modelId="{1EA585B3-C0FC-BB41-8AD9-D73A72ED6411}" type="parTrans" cxnId="{76219212-A729-A841-8780-034C8C98C0FC}">
      <dgm:prSet/>
      <dgm:spPr/>
      <dgm:t>
        <a:bodyPr/>
        <a:lstStyle/>
        <a:p>
          <a:endParaRPr lang="en-US"/>
        </a:p>
      </dgm:t>
    </dgm:pt>
    <dgm:pt modelId="{BBC80043-E606-624C-BF01-4CBA0551A719}" type="sibTrans" cxnId="{76219212-A729-A841-8780-034C8C98C0FC}">
      <dgm:prSet/>
      <dgm:spPr/>
      <dgm:t>
        <a:bodyPr/>
        <a:lstStyle/>
        <a:p>
          <a:endParaRPr lang="en-US"/>
        </a:p>
      </dgm:t>
    </dgm:pt>
    <dgm:pt modelId="{60D799D1-3E40-40ED-8FC4-750D5A72BBBF}">
      <dgm:prSet phldrT="[Text]"/>
      <dgm:spPr>
        <a:solidFill>
          <a:srgbClr val="3669C3"/>
        </a:solidFill>
        <a:ln w="50800">
          <a:noFill/>
        </a:ln>
        <a:effectLst/>
      </dgm:spPr>
      <dgm:t>
        <a:bodyPr/>
        <a:lstStyle/>
        <a:p>
          <a:endParaRPr lang="en-US">
            <a:solidFill>
              <a:schemeClr val="bg1"/>
            </a:solidFill>
            <a:effectLst/>
          </a:endParaRPr>
        </a:p>
      </dgm:t>
    </dgm:pt>
    <dgm:pt modelId="{8AC4727B-38B8-4397-ADA4-0575BF8CCE29}" type="parTrans" cxnId="{94C79A4A-04FB-4690-B419-336CF0028510}">
      <dgm:prSet/>
      <dgm:spPr/>
      <dgm:t>
        <a:bodyPr/>
        <a:lstStyle/>
        <a:p>
          <a:endParaRPr lang="en-US"/>
        </a:p>
      </dgm:t>
    </dgm:pt>
    <dgm:pt modelId="{EE8677D4-2F4A-40DD-8A61-F75F8A8C0550}" type="sibTrans" cxnId="{94C79A4A-04FB-4690-B419-336CF0028510}">
      <dgm:prSet/>
      <dgm:spPr/>
      <dgm:t>
        <a:bodyPr/>
        <a:lstStyle/>
        <a:p>
          <a:endParaRPr lang="en-US"/>
        </a:p>
      </dgm:t>
    </dgm:pt>
    <dgm:pt modelId="{FA022BAD-A191-7543-B12E-EE38F2EF229C}" type="pres">
      <dgm:prSet presAssocID="{EB4458EF-CE44-3A45-AF22-7CF271E02130}" presName="Name0" presStyleCnt="0">
        <dgm:presLayoutVars>
          <dgm:chMax val="7"/>
          <dgm:chPref val="7"/>
          <dgm:dir/>
        </dgm:presLayoutVars>
      </dgm:prSet>
      <dgm:spPr/>
    </dgm:pt>
    <dgm:pt modelId="{208EE68B-CCE1-CE4C-B248-3B7036C11230}" type="pres">
      <dgm:prSet presAssocID="{EB4458EF-CE44-3A45-AF22-7CF271E02130}" presName="Name1" presStyleCnt="0"/>
      <dgm:spPr/>
    </dgm:pt>
    <dgm:pt modelId="{AA8FBE74-2977-D849-A7FC-1E6313E0990B}" type="pres">
      <dgm:prSet presAssocID="{EB4458EF-CE44-3A45-AF22-7CF271E02130}" presName="cycle" presStyleCnt="0"/>
      <dgm:spPr/>
    </dgm:pt>
    <dgm:pt modelId="{373B28AD-0DB4-C641-AC6E-06158118ACD6}" type="pres">
      <dgm:prSet presAssocID="{EB4458EF-CE44-3A45-AF22-7CF271E02130}" presName="srcNode" presStyleLbl="node1" presStyleIdx="0" presStyleCnt="2"/>
      <dgm:spPr/>
    </dgm:pt>
    <dgm:pt modelId="{4B9D5F72-C413-A549-85FE-2BC9C36CF20C}" type="pres">
      <dgm:prSet presAssocID="{EB4458EF-CE44-3A45-AF22-7CF271E02130}" presName="conn" presStyleLbl="parChTrans1D2" presStyleIdx="0" presStyleCnt="1"/>
      <dgm:spPr/>
    </dgm:pt>
    <dgm:pt modelId="{C22D047E-63A3-CC43-8917-028E36B43B3A}" type="pres">
      <dgm:prSet presAssocID="{EB4458EF-CE44-3A45-AF22-7CF271E02130}" presName="extraNode" presStyleLbl="node1" presStyleIdx="0" presStyleCnt="2"/>
      <dgm:spPr/>
    </dgm:pt>
    <dgm:pt modelId="{70813250-1272-6044-BE35-6B5784B8C647}" type="pres">
      <dgm:prSet presAssocID="{EB4458EF-CE44-3A45-AF22-7CF271E02130}" presName="dstNode" presStyleLbl="node1" presStyleIdx="0" presStyleCnt="2"/>
      <dgm:spPr/>
    </dgm:pt>
    <dgm:pt modelId="{F7CA0C2E-5DBD-B641-B81B-D745DA7ACC37}" type="pres">
      <dgm:prSet presAssocID="{BC71114A-0DE6-0D4C-9375-1E87C10B96C1}" presName="text_1" presStyleLbl="node1" presStyleIdx="0" presStyleCnt="2">
        <dgm:presLayoutVars>
          <dgm:bulletEnabled val="1"/>
        </dgm:presLayoutVars>
      </dgm:prSet>
      <dgm:spPr/>
    </dgm:pt>
    <dgm:pt modelId="{35B0EABD-4A79-8C41-BA13-F76884BB8547}" type="pres">
      <dgm:prSet presAssocID="{BC71114A-0DE6-0D4C-9375-1E87C10B96C1}" presName="accent_1" presStyleCnt="0"/>
      <dgm:spPr/>
    </dgm:pt>
    <dgm:pt modelId="{80F06525-FE54-7843-A0EA-04523EF0C8B8}" type="pres">
      <dgm:prSet presAssocID="{BC71114A-0DE6-0D4C-9375-1E87C10B96C1}" presName="accentRepeatNode" presStyleLbl="solidFgAcc1" presStyleIdx="0" presStyleCnt="2"/>
      <dgm:spPr/>
    </dgm:pt>
    <dgm:pt modelId="{3F9508DE-99D9-41FA-A001-5F4968FB1E72}" type="pres">
      <dgm:prSet presAssocID="{60D799D1-3E40-40ED-8FC4-750D5A72BBBF}" presName="text_2" presStyleLbl="node1" presStyleIdx="1" presStyleCnt="2">
        <dgm:presLayoutVars>
          <dgm:bulletEnabled val="1"/>
        </dgm:presLayoutVars>
      </dgm:prSet>
      <dgm:spPr/>
    </dgm:pt>
    <dgm:pt modelId="{CD645C86-361F-4E7D-BEAE-75BB41C5D661}" type="pres">
      <dgm:prSet presAssocID="{60D799D1-3E40-40ED-8FC4-750D5A72BBBF}" presName="accent_2" presStyleCnt="0"/>
      <dgm:spPr/>
    </dgm:pt>
    <dgm:pt modelId="{B067BD3F-24A3-431E-AA75-A2C8C019BE14}" type="pres">
      <dgm:prSet presAssocID="{60D799D1-3E40-40ED-8FC4-750D5A72BBBF}" presName="accentRepeatNode" presStyleLbl="solidFgAcc1" presStyleIdx="1" presStyleCnt="2"/>
      <dgm:spPr/>
    </dgm:pt>
  </dgm:ptLst>
  <dgm:cxnLst>
    <dgm:cxn modelId="{76219212-A729-A841-8780-034C8C98C0FC}" srcId="{EB4458EF-CE44-3A45-AF22-7CF271E02130}" destId="{BC71114A-0DE6-0D4C-9375-1E87C10B96C1}" srcOrd="0" destOrd="0" parTransId="{1EA585B3-C0FC-BB41-8AD9-D73A72ED6411}" sibTransId="{BBC80043-E606-624C-BF01-4CBA0551A719}"/>
    <dgm:cxn modelId="{C14F1837-F6E8-664F-9196-F1D0CCAF3139}" type="presOf" srcId="{BBC80043-E606-624C-BF01-4CBA0551A719}" destId="{4B9D5F72-C413-A549-85FE-2BC9C36CF20C}" srcOrd="0" destOrd="0" presId="urn:microsoft.com/office/officeart/2008/layout/VerticalCurvedList"/>
    <dgm:cxn modelId="{94C79A4A-04FB-4690-B419-336CF0028510}" srcId="{EB4458EF-CE44-3A45-AF22-7CF271E02130}" destId="{60D799D1-3E40-40ED-8FC4-750D5A72BBBF}" srcOrd="1" destOrd="0" parTransId="{8AC4727B-38B8-4397-ADA4-0575BF8CCE29}" sibTransId="{EE8677D4-2F4A-40DD-8A61-F75F8A8C0550}"/>
    <dgm:cxn modelId="{186CAB71-920E-489A-A41F-A23BC1E04BE3}" type="presOf" srcId="{60D799D1-3E40-40ED-8FC4-750D5A72BBBF}" destId="{3F9508DE-99D9-41FA-A001-5F4968FB1E72}" srcOrd="0" destOrd="0" presId="urn:microsoft.com/office/officeart/2008/layout/VerticalCurvedList"/>
    <dgm:cxn modelId="{F5BDF083-DBF3-5C47-9A5F-96351B211137}" type="presOf" srcId="{BC71114A-0DE6-0D4C-9375-1E87C10B96C1}" destId="{F7CA0C2E-5DBD-B641-B81B-D745DA7ACC37}" srcOrd="0" destOrd="0" presId="urn:microsoft.com/office/officeart/2008/layout/VerticalCurvedList"/>
    <dgm:cxn modelId="{F5D95DF3-C6AF-2D46-9BC8-62C1317AF36E}" type="presOf" srcId="{EB4458EF-CE44-3A45-AF22-7CF271E02130}" destId="{FA022BAD-A191-7543-B12E-EE38F2EF229C}" srcOrd="0" destOrd="0" presId="urn:microsoft.com/office/officeart/2008/layout/VerticalCurvedList"/>
    <dgm:cxn modelId="{627B7CE8-2A5D-F74B-B703-98D4DE0D10C9}" type="presParOf" srcId="{FA022BAD-A191-7543-B12E-EE38F2EF229C}" destId="{208EE68B-CCE1-CE4C-B248-3B7036C11230}" srcOrd="0" destOrd="0" presId="urn:microsoft.com/office/officeart/2008/layout/VerticalCurvedList"/>
    <dgm:cxn modelId="{3B154AB5-7B66-B543-9F26-E8D227829CA9}" type="presParOf" srcId="{208EE68B-CCE1-CE4C-B248-3B7036C11230}" destId="{AA8FBE74-2977-D849-A7FC-1E6313E0990B}" srcOrd="0" destOrd="0" presId="urn:microsoft.com/office/officeart/2008/layout/VerticalCurvedList"/>
    <dgm:cxn modelId="{FD5934F6-1B6F-EF41-8409-C96E8E0154C3}" type="presParOf" srcId="{AA8FBE74-2977-D849-A7FC-1E6313E0990B}" destId="{373B28AD-0DB4-C641-AC6E-06158118ACD6}" srcOrd="0" destOrd="0" presId="urn:microsoft.com/office/officeart/2008/layout/VerticalCurvedList"/>
    <dgm:cxn modelId="{7FEA507E-4725-1047-9FBC-4E6CF60C7F6E}" type="presParOf" srcId="{AA8FBE74-2977-D849-A7FC-1E6313E0990B}" destId="{4B9D5F72-C413-A549-85FE-2BC9C36CF20C}" srcOrd="1" destOrd="0" presId="urn:microsoft.com/office/officeart/2008/layout/VerticalCurvedList"/>
    <dgm:cxn modelId="{A54ADC8D-641D-474E-8912-6BCA3F67C0E3}" type="presParOf" srcId="{AA8FBE74-2977-D849-A7FC-1E6313E0990B}" destId="{C22D047E-63A3-CC43-8917-028E36B43B3A}" srcOrd="2" destOrd="0" presId="urn:microsoft.com/office/officeart/2008/layout/VerticalCurvedList"/>
    <dgm:cxn modelId="{E3F0A665-CC95-C94F-BDDF-0AB218663D6F}" type="presParOf" srcId="{AA8FBE74-2977-D849-A7FC-1E6313E0990B}" destId="{70813250-1272-6044-BE35-6B5784B8C647}" srcOrd="3" destOrd="0" presId="urn:microsoft.com/office/officeart/2008/layout/VerticalCurvedList"/>
    <dgm:cxn modelId="{0E617480-9E77-9A4A-9A10-1BD4A6E43E76}" type="presParOf" srcId="{208EE68B-CCE1-CE4C-B248-3B7036C11230}" destId="{F7CA0C2E-5DBD-B641-B81B-D745DA7ACC37}" srcOrd="1" destOrd="0" presId="urn:microsoft.com/office/officeart/2008/layout/VerticalCurvedList"/>
    <dgm:cxn modelId="{CC018A95-C829-5546-8162-E5C08A5105F6}" type="presParOf" srcId="{208EE68B-CCE1-CE4C-B248-3B7036C11230}" destId="{35B0EABD-4A79-8C41-BA13-F76884BB8547}" srcOrd="2" destOrd="0" presId="urn:microsoft.com/office/officeart/2008/layout/VerticalCurvedList"/>
    <dgm:cxn modelId="{AA670EB7-7121-3746-AA2D-CD9D33EC8EBF}" type="presParOf" srcId="{35B0EABD-4A79-8C41-BA13-F76884BB8547}" destId="{80F06525-FE54-7843-A0EA-04523EF0C8B8}" srcOrd="0" destOrd="0" presId="urn:microsoft.com/office/officeart/2008/layout/VerticalCurvedList"/>
    <dgm:cxn modelId="{C5FEA653-7C1F-4664-ABC9-CCAAD3B43FD3}" type="presParOf" srcId="{208EE68B-CCE1-CE4C-B248-3B7036C11230}" destId="{3F9508DE-99D9-41FA-A001-5F4968FB1E72}" srcOrd="3" destOrd="0" presId="urn:microsoft.com/office/officeart/2008/layout/VerticalCurvedList"/>
    <dgm:cxn modelId="{0C1CDFDA-F233-440F-A9C8-F23CFAB63D35}" type="presParOf" srcId="{208EE68B-CCE1-CE4C-B248-3B7036C11230}" destId="{CD645C86-361F-4E7D-BEAE-75BB41C5D661}" srcOrd="4" destOrd="0" presId="urn:microsoft.com/office/officeart/2008/layout/VerticalCurvedList"/>
    <dgm:cxn modelId="{F3C8F8E9-B64F-4448-A0D3-8BFF4C15943A}" type="presParOf" srcId="{CD645C86-361F-4E7D-BEAE-75BB41C5D661}" destId="{B067BD3F-24A3-431E-AA75-A2C8C019BE1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727D4C-EB2F-49A2-BB78-366E3D468094}">
      <dsp:nvSpPr>
        <dsp:cNvPr id="0" name=""/>
        <dsp:cNvSpPr/>
      </dsp:nvSpPr>
      <dsp:spPr>
        <a:xfrm rot="5400000">
          <a:off x="-241979" y="242562"/>
          <a:ext cx="1613197" cy="1129238"/>
        </a:xfrm>
        <a:prstGeom prst="chevron">
          <a:avLst/>
        </a:prstGeom>
        <a:solidFill>
          <a:srgbClr val="1F3FC9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>
              <a:latin typeface="Sinhala Sangam MN" pitchFamily="2" charset="0"/>
            </a:rPr>
            <a:t>Adaptive</a:t>
          </a:r>
        </a:p>
      </dsp:txBody>
      <dsp:txXfrm rot="-5400000">
        <a:off x="1" y="565201"/>
        <a:ext cx="1129238" cy="483959"/>
      </dsp:txXfrm>
    </dsp:sp>
    <dsp:sp modelId="{C27E9756-FC8D-46A3-9CEC-A2F11493FBA2}">
      <dsp:nvSpPr>
        <dsp:cNvPr id="0" name=""/>
        <dsp:cNvSpPr/>
      </dsp:nvSpPr>
      <dsp:spPr>
        <a:xfrm rot="5400000">
          <a:off x="3234153" y="-2106756"/>
          <a:ext cx="1048578" cy="52620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800" kern="1200">
            <a:latin typeface="Sinhala Sangam MN" pitchFamily="2" charset="0"/>
          </a:endParaRPr>
        </a:p>
      </dsp:txBody>
      <dsp:txXfrm rot="-5400000">
        <a:off x="1127397" y="51187"/>
        <a:ext cx="5210904" cy="946204"/>
      </dsp:txXfrm>
    </dsp:sp>
    <dsp:sp modelId="{2DD4EDD0-3861-463B-99E7-B9DAEBFF126A}">
      <dsp:nvSpPr>
        <dsp:cNvPr id="0" name=""/>
        <dsp:cNvSpPr/>
      </dsp:nvSpPr>
      <dsp:spPr>
        <a:xfrm rot="5400000">
          <a:off x="-241979" y="1661680"/>
          <a:ext cx="1613197" cy="1129238"/>
        </a:xfrm>
        <a:prstGeom prst="chevron">
          <a:avLst/>
        </a:prstGeom>
        <a:solidFill>
          <a:srgbClr val="1F3FC9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>
              <a:latin typeface="Sinhala Sangam MN" pitchFamily="2" charset="0"/>
            </a:rPr>
            <a:t>Innovative</a:t>
          </a:r>
        </a:p>
      </dsp:txBody>
      <dsp:txXfrm rot="-5400000">
        <a:off x="1" y="1984319"/>
        <a:ext cx="1129238" cy="483959"/>
      </dsp:txXfrm>
    </dsp:sp>
    <dsp:sp modelId="{295871D0-05DC-49C6-A72E-4621AF185E5D}">
      <dsp:nvSpPr>
        <dsp:cNvPr id="0" name=""/>
        <dsp:cNvSpPr/>
      </dsp:nvSpPr>
      <dsp:spPr>
        <a:xfrm rot="5400000">
          <a:off x="3235994" y="-686730"/>
          <a:ext cx="1048578" cy="52620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496C1B-F5B2-4705-953C-7FD9A5EB909B}">
      <dsp:nvSpPr>
        <dsp:cNvPr id="0" name=""/>
        <dsp:cNvSpPr/>
      </dsp:nvSpPr>
      <dsp:spPr>
        <a:xfrm rot="5400000">
          <a:off x="-241979" y="3080798"/>
          <a:ext cx="1613197" cy="1129238"/>
        </a:xfrm>
        <a:prstGeom prst="chevron">
          <a:avLst/>
        </a:prstGeom>
        <a:solidFill>
          <a:srgbClr val="1F3FC9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>
              <a:latin typeface="Sinhala Sangam MN" pitchFamily="2" charset="0"/>
            </a:rPr>
            <a:t>Benefits</a:t>
          </a:r>
        </a:p>
      </dsp:txBody>
      <dsp:txXfrm rot="-5400000">
        <a:off x="1" y="3403437"/>
        <a:ext cx="1129238" cy="483959"/>
      </dsp:txXfrm>
    </dsp:sp>
    <dsp:sp modelId="{FB4D726C-F6FC-4AE3-BADE-24BD882EF136}">
      <dsp:nvSpPr>
        <dsp:cNvPr id="0" name=""/>
        <dsp:cNvSpPr/>
      </dsp:nvSpPr>
      <dsp:spPr>
        <a:xfrm rot="5400000">
          <a:off x="3235994" y="732062"/>
          <a:ext cx="1048578" cy="52620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800" kern="1200">
            <a:latin typeface="Sinhala Sangam MN" pitchFamily="2" charset="0"/>
          </a:endParaRPr>
        </a:p>
      </dsp:txBody>
      <dsp:txXfrm rot="-5400000">
        <a:off x="1129238" y="2890006"/>
        <a:ext cx="5210904" cy="94620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D5F72-C413-A549-85FE-2BC9C36CF20C}">
      <dsp:nvSpPr>
        <dsp:cNvPr id="0" name=""/>
        <dsp:cNvSpPr/>
      </dsp:nvSpPr>
      <dsp:spPr>
        <a:xfrm>
          <a:off x="-5438563" y="-839136"/>
          <a:ext cx="6525576" cy="6525576"/>
        </a:xfrm>
        <a:prstGeom prst="blockArc">
          <a:avLst>
            <a:gd name="adj1" fmla="val 18900000"/>
            <a:gd name="adj2" fmla="val 2700000"/>
            <a:gd name="adj3" fmla="val 33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CA0C2E-5DBD-B641-B81B-D745DA7ACC37}">
      <dsp:nvSpPr>
        <dsp:cNvPr id="0" name=""/>
        <dsp:cNvSpPr/>
      </dsp:nvSpPr>
      <dsp:spPr>
        <a:xfrm>
          <a:off x="891055" y="692485"/>
          <a:ext cx="4242467" cy="1384777"/>
        </a:xfrm>
        <a:prstGeom prst="rect">
          <a:avLst/>
        </a:prstGeom>
        <a:solidFill>
          <a:srgbClr val="3669C3"/>
        </a:solidFill>
        <a:ln w="508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916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tx2">
                  <a:lumMod val="20000"/>
                  <a:lumOff val="80000"/>
                </a:schemeClr>
              </a:solidFill>
              <a:effectLst/>
              <a:latin typeface="Sinhala Sangam MN"/>
            </a:rPr>
            <a:t>Money saved on customer support</a:t>
          </a:r>
        </a:p>
      </dsp:txBody>
      <dsp:txXfrm>
        <a:off x="891055" y="692485"/>
        <a:ext cx="4242467" cy="1384777"/>
      </dsp:txXfrm>
    </dsp:sp>
    <dsp:sp modelId="{80F06525-FE54-7843-A0EA-04523EF0C8B8}">
      <dsp:nvSpPr>
        <dsp:cNvPr id="0" name=""/>
        <dsp:cNvSpPr/>
      </dsp:nvSpPr>
      <dsp:spPr>
        <a:xfrm>
          <a:off x="25569" y="519388"/>
          <a:ext cx="1730972" cy="17309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9508DE-99D9-41FA-A001-5F4968FB1E72}">
      <dsp:nvSpPr>
        <dsp:cNvPr id="0" name=""/>
        <dsp:cNvSpPr/>
      </dsp:nvSpPr>
      <dsp:spPr>
        <a:xfrm>
          <a:off x="891055" y="2770040"/>
          <a:ext cx="4242467" cy="1384777"/>
        </a:xfrm>
        <a:prstGeom prst="rect">
          <a:avLst/>
        </a:prstGeom>
        <a:solidFill>
          <a:srgbClr val="1A40CB"/>
        </a:solidFill>
        <a:ln w="508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9167" tIns="165100" rIns="165100" bIns="16510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>
            <a:solidFill>
              <a:schemeClr val="bg1"/>
            </a:solidFill>
            <a:effectLst/>
          </a:endParaRPr>
        </a:p>
      </dsp:txBody>
      <dsp:txXfrm>
        <a:off x="891055" y="2770040"/>
        <a:ext cx="4242467" cy="1384777"/>
      </dsp:txXfrm>
    </dsp:sp>
    <dsp:sp modelId="{B067BD3F-24A3-431E-AA75-A2C8C019BE14}">
      <dsp:nvSpPr>
        <dsp:cNvPr id="0" name=""/>
        <dsp:cNvSpPr/>
      </dsp:nvSpPr>
      <dsp:spPr>
        <a:xfrm>
          <a:off x="25569" y="2596943"/>
          <a:ext cx="1730972" cy="17309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D5F72-C413-A549-85FE-2BC9C36CF20C}">
      <dsp:nvSpPr>
        <dsp:cNvPr id="0" name=""/>
        <dsp:cNvSpPr/>
      </dsp:nvSpPr>
      <dsp:spPr>
        <a:xfrm>
          <a:off x="-4609466" y="-701142"/>
          <a:ext cx="5447300" cy="5447300"/>
        </a:xfrm>
        <a:prstGeom prst="blockArc">
          <a:avLst>
            <a:gd name="adj1" fmla="val 18900000"/>
            <a:gd name="adj2" fmla="val 2700000"/>
            <a:gd name="adj3" fmla="val 397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E1E80D-E01C-4B67-9FED-37ACE785081A}">
      <dsp:nvSpPr>
        <dsp:cNvPr id="0" name=""/>
        <dsp:cNvSpPr/>
      </dsp:nvSpPr>
      <dsp:spPr>
        <a:xfrm>
          <a:off x="467620" y="404501"/>
          <a:ext cx="4586057" cy="809003"/>
        </a:xfrm>
        <a:prstGeom prst="rect">
          <a:avLst/>
        </a:prstGeom>
        <a:solidFill>
          <a:srgbClr val="2038B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2146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solidFill>
                <a:schemeClr val="bg1"/>
              </a:solidFill>
              <a:effectLst/>
              <a:latin typeface="Sinhala Sangam MN" pitchFamily="2" charset="0"/>
              <a:ea typeface="Calibri"/>
              <a:cs typeface="Calibri"/>
            </a:rPr>
            <a:t>Surface intelligent &amp; personalized insights</a:t>
          </a:r>
          <a:endParaRPr lang="en-US" sz="2300" kern="1200">
            <a:effectLst/>
            <a:latin typeface="Sinhala Sangam MN" pitchFamily="2" charset="0"/>
            <a:ea typeface="Calibri"/>
            <a:cs typeface="Calibri"/>
          </a:endParaRPr>
        </a:p>
      </dsp:txBody>
      <dsp:txXfrm>
        <a:off x="467620" y="404501"/>
        <a:ext cx="4586057" cy="809003"/>
      </dsp:txXfrm>
    </dsp:sp>
    <dsp:sp modelId="{FCB49C05-506D-4732-890E-C1AD827044B6}">
      <dsp:nvSpPr>
        <dsp:cNvPr id="0" name=""/>
        <dsp:cNvSpPr/>
      </dsp:nvSpPr>
      <dsp:spPr>
        <a:xfrm>
          <a:off x="20145" y="303376"/>
          <a:ext cx="1011253" cy="10112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C5D87-2A6C-4FF7-BB9D-674D898265CD}">
      <dsp:nvSpPr>
        <dsp:cNvPr id="0" name=""/>
        <dsp:cNvSpPr/>
      </dsp:nvSpPr>
      <dsp:spPr>
        <a:xfrm>
          <a:off x="746624" y="1618006"/>
          <a:ext cx="4322123" cy="809003"/>
        </a:xfrm>
        <a:prstGeom prst="rect">
          <a:avLst/>
        </a:prstGeom>
        <a:solidFill>
          <a:srgbClr val="2038B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2146" tIns="58420" rIns="58420" bIns="5842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solidFill>
                <a:schemeClr val="bg1"/>
              </a:solidFill>
              <a:effectLst/>
              <a:latin typeface="Sinhala Sangam MN" pitchFamily="2" charset="0"/>
              <a:ea typeface="Calibri"/>
              <a:cs typeface="Calibri"/>
            </a:rPr>
            <a:t>Improve sales efficiency &amp; effectiveness</a:t>
          </a:r>
          <a:endParaRPr lang="en-US" sz="2300" kern="1200">
            <a:solidFill>
              <a:srgbClr val="444444"/>
            </a:solidFill>
            <a:effectLst/>
            <a:latin typeface="Sinhala Sangam MN" pitchFamily="2" charset="0"/>
            <a:ea typeface="Calibri"/>
            <a:cs typeface="Calibri"/>
          </a:endParaRPr>
        </a:p>
      </dsp:txBody>
      <dsp:txXfrm>
        <a:off x="746624" y="1618006"/>
        <a:ext cx="4322123" cy="809003"/>
      </dsp:txXfrm>
    </dsp:sp>
    <dsp:sp modelId="{EC144045-E9D2-47AB-9D9A-768ABD8FDE1F}">
      <dsp:nvSpPr>
        <dsp:cNvPr id="0" name=""/>
        <dsp:cNvSpPr/>
      </dsp:nvSpPr>
      <dsp:spPr>
        <a:xfrm>
          <a:off x="314217" y="1516880"/>
          <a:ext cx="1011253" cy="10112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8F90BA-AB54-479C-B332-36B610C0ED9F}">
      <dsp:nvSpPr>
        <dsp:cNvPr id="0" name=""/>
        <dsp:cNvSpPr/>
      </dsp:nvSpPr>
      <dsp:spPr>
        <a:xfrm>
          <a:off x="476962" y="2831510"/>
          <a:ext cx="4567374" cy="809003"/>
        </a:xfrm>
        <a:prstGeom prst="rect">
          <a:avLst/>
        </a:prstGeom>
        <a:solidFill>
          <a:srgbClr val="2038B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2146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solidFill>
                <a:schemeClr val="bg1"/>
              </a:solidFill>
              <a:effectLst/>
              <a:latin typeface="Sinhala Sangam MN" pitchFamily="2" charset="0"/>
              <a:ea typeface="Calibri"/>
              <a:cs typeface="Calibri"/>
            </a:rPr>
            <a:t>Develop better data foundations for better decision-making</a:t>
          </a:r>
          <a:endParaRPr lang="en-US" sz="2300" kern="1200">
            <a:solidFill>
              <a:schemeClr val="bg1"/>
            </a:solidFill>
            <a:latin typeface="Sinhala Sangam MN" pitchFamily="2" charset="0"/>
          </a:endParaRPr>
        </a:p>
      </dsp:txBody>
      <dsp:txXfrm>
        <a:off x="476962" y="2831510"/>
        <a:ext cx="4567374" cy="809003"/>
      </dsp:txXfrm>
    </dsp:sp>
    <dsp:sp modelId="{DD64C447-7327-42C1-B618-3138747DF8DB}">
      <dsp:nvSpPr>
        <dsp:cNvPr id="0" name=""/>
        <dsp:cNvSpPr/>
      </dsp:nvSpPr>
      <dsp:spPr>
        <a:xfrm>
          <a:off x="20145" y="2730385"/>
          <a:ext cx="1011253" cy="10112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429D2-B42F-41A2-A098-ADA78689F930}">
      <dsp:nvSpPr>
        <dsp:cNvPr id="0" name=""/>
        <dsp:cNvSpPr/>
      </dsp:nvSpPr>
      <dsp:spPr>
        <a:xfrm>
          <a:off x="-3940131" y="-604951"/>
          <a:ext cx="4695668" cy="4695668"/>
        </a:xfrm>
        <a:prstGeom prst="blockArc">
          <a:avLst>
            <a:gd name="adj1" fmla="val 18900000"/>
            <a:gd name="adj2" fmla="val 2700000"/>
            <a:gd name="adj3" fmla="val 46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7500C0-0F64-4AA7-8930-5B2710FBD36F}">
      <dsp:nvSpPr>
        <dsp:cNvPr id="0" name=""/>
        <dsp:cNvSpPr/>
      </dsp:nvSpPr>
      <dsp:spPr>
        <a:xfrm>
          <a:off x="485873" y="348576"/>
          <a:ext cx="4174403" cy="697153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1A40C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3365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85873" y="348576"/>
        <a:ext cx="4174403" cy="697153"/>
      </dsp:txXfrm>
    </dsp:sp>
    <dsp:sp modelId="{043DF440-EAC1-4F8B-8DCF-F5AF0D3D3221}">
      <dsp:nvSpPr>
        <dsp:cNvPr id="0" name=""/>
        <dsp:cNvSpPr/>
      </dsp:nvSpPr>
      <dsp:spPr>
        <a:xfrm>
          <a:off x="50153" y="261432"/>
          <a:ext cx="871441" cy="8714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38A4A4-5ADD-46A7-B914-479C2AB9489A}">
      <dsp:nvSpPr>
        <dsp:cNvPr id="0" name=""/>
        <dsp:cNvSpPr/>
      </dsp:nvSpPr>
      <dsp:spPr>
        <a:xfrm>
          <a:off x="739288" y="1394305"/>
          <a:ext cx="3920988" cy="697153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1A40C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3365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39288" y="1394305"/>
        <a:ext cx="3920988" cy="697153"/>
      </dsp:txXfrm>
    </dsp:sp>
    <dsp:sp modelId="{42AF2530-5F51-4A1E-921A-AF0F4C6FBD45}">
      <dsp:nvSpPr>
        <dsp:cNvPr id="0" name=""/>
        <dsp:cNvSpPr/>
      </dsp:nvSpPr>
      <dsp:spPr>
        <a:xfrm>
          <a:off x="303568" y="1307161"/>
          <a:ext cx="871441" cy="8714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4E9135-2C38-4789-9702-D21319423CEC}">
      <dsp:nvSpPr>
        <dsp:cNvPr id="0" name=""/>
        <dsp:cNvSpPr/>
      </dsp:nvSpPr>
      <dsp:spPr>
        <a:xfrm>
          <a:off x="485873" y="2440035"/>
          <a:ext cx="4174403" cy="697153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1A40C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3365" tIns="91440" rIns="91440" bIns="9144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85873" y="2440035"/>
        <a:ext cx="4174403" cy="697153"/>
      </dsp:txXfrm>
    </dsp:sp>
    <dsp:sp modelId="{F28DF46A-EA30-4FA5-9DD3-D83496BAA46D}">
      <dsp:nvSpPr>
        <dsp:cNvPr id="0" name=""/>
        <dsp:cNvSpPr/>
      </dsp:nvSpPr>
      <dsp:spPr>
        <a:xfrm>
          <a:off x="50153" y="2352891"/>
          <a:ext cx="871441" cy="8714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FAD192-A844-D44C-8F2E-ADEBDC6F46EF}">
      <dsp:nvSpPr>
        <dsp:cNvPr id="0" name=""/>
        <dsp:cNvSpPr/>
      </dsp:nvSpPr>
      <dsp:spPr>
        <a:xfrm>
          <a:off x="1649" y="558369"/>
          <a:ext cx="2010230" cy="804092"/>
        </a:xfrm>
        <a:prstGeom prst="chevron">
          <a:avLst/>
        </a:prstGeom>
        <a:solidFill>
          <a:srgbClr val="2038B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Sinhala Sangam MN" pitchFamily="2" charset="0"/>
            </a:rPr>
            <a:t>Maintain active blog posts</a:t>
          </a:r>
        </a:p>
      </dsp:txBody>
      <dsp:txXfrm>
        <a:off x="403695" y="558369"/>
        <a:ext cx="1206138" cy="804092"/>
      </dsp:txXfrm>
    </dsp:sp>
    <dsp:sp modelId="{22B9DA03-E055-9F42-8803-D085909A8F26}">
      <dsp:nvSpPr>
        <dsp:cNvPr id="0" name=""/>
        <dsp:cNvSpPr/>
      </dsp:nvSpPr>
      <dsp:spPr>
        <a:xfrm>
          <a:off x="1810857" y="558369"/>
          <a:ext cx="2010230" cy="804092"/>
        </a:xfrm>
        <a:prstGeom prst="chevron">
          <a:avLst/>
        </a:prstGeom>
        <a:solidFill>
          <a:srgbClr val="2038B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Sinhala Sangam MN" pitchFamily="2" charset="0"/>
            </a:rPr>
            <a:t>Organic results</a:t>
          </a:r>
        </a:p>
      </dsp:txBody>
      <dsp:txXfrm>
        <a:off x="2212903" y="558369"/>
        <a:ext cx="1206138" cy="804092"/>
      </dsp:txXfrm>
    </dsp:sp>
    <dsp:sp modelId="{4F0C7CD6-D488-C64E-98CE-ECB40FD0546E}">
      <dsp:nvSpPr>
        <dsp:cNvPr id="0" name=""/>
        <dsp:cNvSpPr/>
      </dsp:nvSpPr>
      <dsp:spPr>
        <a:xfrm>
          <a:off x="3620064" y="558369"/>
          <a:ext cx="2010230" cy="804092"/>
        </a:xfrm>
        <a:prstGeom prst="chevron">
          <a:avLst/>
        </a:prstGeom>
        <a:solidFill>
          <a:srgbClr val="2038B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Sinhala Sangam MN" pitchFamily="2" charset="0"/>
            </a:rPr>
            <a:t>Rank higher in searches</a:t>
          </a:r>
        </a:p>
      </dsp:txBody>
      <dsp:txXfrm>
        <a:off x="4022110" y="558369"/>
        <a:ext cx="1206138" cy="8040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6429D2-B42F-41A2-A098-ADA78689F930}">
      <dsp:nvSpPr>
        <dsp:cNvPr id="0" name=""/>
        <dsp:cNvSpPr/>
      </dsp:nvSpPr>
      <dsp:spPr>
        <a:xfrm>
          <a:off x="-5647125" y="-864605"/>
          <a:ext cx="6724594" cy="6724594"/>
        </a:xfrm>
        <a:prstGeom prst="blockArc">
          <a:avLst>
            <a:gd name="adj1" fmla="val 18900000"/>
            <a:gd name="adj2" fmla="val 2700000"/>
            <a:gd name="adj3" fmla="val 32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7500C0-0F64-4AA7-8930-5B2710FBD36F}">
      <dsp:nvSpPr>
        <dsp:cNvPr id="0" name=""/>
        <dsp:cNvSpPr/>
      </dsp:nvSpPr>
      <dsp:spPr>
        <a:xfrm>
          <a:off x="693359" y="499538"/>
          <a:ext cx="5194865" cy="999076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1A40C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3017" tIns="132080" rIns="132080" bIns="13208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200" kern="1200"/>
        </a:p>
      </dsp:txBody>
      <dsp:txXfrm>
        <a:off x="693359" y="499538"/>
        <a:ext cx="5194865" cy="999076"/>
      </dsp:txXfrm>
    </dsp:sp>
    <dsp:sp modelId="{043DF440-EAC1-4F8B-8DCF-F5AF0D3D3221}">
      <dsp:nvSpPr>
        <dsp:cNvPr id="0" name=""/>
        <dsp:cNvSpPr/>
      </dsp:nvSpPr>
      <dsp:spPr>
        <a:xfrm>
          <a:off x="68936" y="374653"/>
          <a:ext cx="1248845" cy="12488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38A4A4-5ADD-46A7-B914-479C2AB9489A}">
      <dsp:nvSpPr>
        <dsp:cNvPr id="0" name=""/>
        <dsp:cNvSpPr/>
      </dsp:nvSpPr>
      <dsp:spPr>
        <a:xfrm>
          <a:off x="1056523" y="1998153"/>
          <a:ext cx="4831701" cy="999076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1A40C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3017" tIns="132080" rIns="132080" bIns="13208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200" kern="1200"/>
        </a:p>
      </dsp:txBody>
      <dsp:txXfrm>
        <a:off x="1056523" y="1998153"/>
        <a:ext cx="4831701" cy="999076"/>
      </dsp:txXfrm>
    </dsp:sp>
    <dsp:sp modelId="{42AF2530-5F51-4A1E-921A-AF0F4C6FBD45}">
      <dsp:nvSpPr>
        <dsp:cNvPr id="0" name=""/>
        <dsp:cNvSpPr/>
      </dsp:nvSpPr>
      <dsp:spPr>
        <a:xfrm>
          <a:off x="432100" y="1873268"/>
          <a:ext cx="1248845" cy="12488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4E9135-2C38-4789-9702-D21319423CEC}">
      <dsp:nvSpPr>
        <dsp:cNvPr id="0" name=""/>
        <dsp:cNvSpPr/>
      </dsp:nvSpPr>
      <dsp:spPr>
        <a:xfrm>
          <a:off x="693359" y="3496768"/>
          <a:ext cx="5194865" cy="999076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1A40C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3017" tIns="132080" rIns="132080" bIns="13208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200" kern="1200"/>
        </a:p>
      </dsp:txBody>
      <dsp:txXfrm>
        <a:off x="693359" y="3496768"/>
        <a:ext cx="5194865" cy="999076"/>
      </dsp:txXfrm>
    </dsp:sp>
    <dsp:sp modelId="{F28DF46A-EA30-4FA5-9DD3-D83496BAA46D}">
      <dsp:nvSpPr>
        <dsp:cNvPr id="0" name=""/>
        <dsp:cNvSpPr/>
      </dsp:nvSpPr>
      <dsp:spPr>
        <a:xfrm>
          <a:off x="68936" y="3371883"/>
          <a:ext cx="1248845" cy="12488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F4F182-97FC-469D-814F-25E16FDBF144}">
      <dsp:nvSpPr>
        <dsp:cNvPr id="0" name=""/>
        <dsp:cNvSpPr/>
      </dsp:nvSpPr>
      <dsp:spPr>
        <a:xfrm>
          <a:off x="4" y="0"/>
          <a:ext cx="1616770" cy="1296784"/>
        </a:xfrm>
        <a:prstGeom prst="roundRect">
          <a:avLst>
            <a:gd name="adj" fmla="val 5000"/>
          </a:avLst>
        </a:prstGeom>
        <a:solidFill>
          <a:schemeClr val="bg1"/>
        </a:solidFill>
        <a:ln w="12700" cap="flat" cmpd="sng" algn="ctr">
          <a:solidFill>
            <a:srgbClr val="1A40C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solidFill>
              <a:schemeClr val="tx1"/>
            </a:solidFill>
          </a:endParaRPr>
        </a:p>
      </dsp:txBody>
      <dsp:txXfrm rot="16200000">
        <a:off x="-370000" y="370004"/>
        <a:ext cx="1063363" cy="323354"/>
      </dsp:txXfrm>
    </dsp:sp>
    <dsp:sp modelId="{2E85FFB8-614C-482E-9C7E-073AB820BE8C}">
      <dsp:nvSpPr>
        <dsp:cNvPr id="0" name=""/>
        <dsp:cNvSpPr/>
      </dsp:nvSpPr>
      <dsp:spPr>
        <a:xfrm>
          <a:off x="323358" y="0"/>
          <a:ext cx="1204494" cy="129678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2885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323358" y="0"/>
        <a:ext cx="1204494" cy="1296784"/>
      </dsp:txXfrm>
    </dsp:sp>
    <dsp:sp modelId="{BDDB44BF-76A8-4A56-AD88-3777FA2632C9}">
      <dsp:nvSpPr>
        <dsp:cNvPr id="0" name=""/>
        <dsp:cNvSpPr/>
      </dsp:nvSpPr>
      <dsp:spPr>
        <a:xfrm>
          <a:off x="1676045" y="0"/>
          <a:ext cx="1616770" cy="1296784"/>
        </a:xfrm>
        <a:prstGeom prst="roundRect">
          <a:avLst>
            <a:gd name="adj" fmla="val 5000"/>
          </a:avLst>
        </a:prstGeom>
        <a:solidFill>
          <a:schemeClr val="bg1"/>
        </a:solidFill>
        <a:ln w="12700" cap="flat" cmpd="sng" algn="ctr">
          <a:solidFill>
            <a:srgbClr val="1A40C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Sinhala Sangam MN" pitchFamily="2" charset="0"/>
          </a:endParaRPr>
        </a:p>
      </dsp:txBody>
      <dsp:txXfrm rot="16200000">
        <a:off x="1306040" y="370004"/>
        <a:ext cx="1063363" cy="323354"/>
      </dsp:txXfrm>
    </dsp:sp>
    <dsp:sp modelId="{34A217B4-F9AC-4438-AFB5-0A11D49F3DA7}">
      <dsp:nvSpPr>
        <dsp:cNvPr id="0" name=""/>
        <dsp:cNvSpPr/>
      </dsp:nvSpPr>
      <dsp:spPr>
        <a:xfrm rot="5400000">
          <a:off x="1588898" y="989765"/>
          <a:ext cx="190461" cy="24251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A40C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51D59A-6758-4A4F-B7B3-57EFAC3ADF05}">
      <dsp:nvSpPr>
        <dsp:cNvPr id="0" name=""/>
        <dsp:cNvSpPr/>
      </dsp:nvSpPr>
      <dsp:spPr>
        <a:xfrm>
          <a:off x="1999399" y="0"/>
          <a:ext cx="1204494" cy="129678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2885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1999399" y="0"/>
        <a:ext cx="1204494" cy="1296784"/>
      </dsp:txXfrm>
    </dsp:sp>
    <dsp:sp modelId="{C3AE33B2-748F-4598-96E0-33B35567BF38}">
      <dsp:nvSpPr>
        <dsp:cNvPr id="0" name=""/>
        <dsp:cNvSpPr/>
      </dsp:nvSpPr>
      <dsp:spPr>
        <a:xfrm>
          <a:off x="3349402" y="0"/>
          <a:ext cx="1616770" cy="1296784"/>
        </a:xfrm>
        <a:prstGeom prst="roundRect">
          <a:avLst>
            <a:gd name="adj" fmla="val 5000"/>
          </a:avLst>
        </a:prstGeom>
        <a:solidFill>
          <a:schemeClr val="bg1"/>
        </a:solidFill>
        <a:ln w="12700" cap="flat" cmpd="sng" algn="ctr">
          <a:solidFill>
            <a:srgbClr val="1A40C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16200000">
        <a:off x="2979398" y="370004"/>
        <a:ext cx="1063363" cy="323354"/>
      </dsp:txXfrm>
    </dsp:sp>
    <dsp:sp modelId="{769F4D76-C6E8-4BB4-ADC6-C7FA287B675F}">
      <dsp:nvSpPr>
        <dsp:cNvPr id="0" name=""/>
        <dsp:cNvSpPr/>
      </dsp:nvSpPr>
      <dsp:spPr>
        <a:xfrm rot="5400000">
          <a:off x="3262256" y="989765"/>
          <a:ext cx="190461" cy="24251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A40C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ECB60C-D728-43F3-AC9A-989607404B30}">
      <dsp:nvSpPr>
        <dsp:cNvPr id="0" name=""/>
        <dsp:cNvSpPr/>
      </dsp:nvSpPr>
      <dsp:spPr>
        <a:xfrm>
          <a:off x="3672757" y="0"/>
          <a:ext cx="1204494" cy="129678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2885" rIns="0" bIns="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3672757" y="0"/>
        <a:ext cx="1204494" cy="1296784"/>
      </dsp:txXfrm>
    </dsp:sp>
    <dsp:sp modelId="{CE460652-891B-554C-8D2A-E43F47B9D1EE}">
      <dsp:nvSpPr>
        <dsp:cNvPr id="0" name=""/>
        <dsp:cNvSpPr/>
      </dsp:nvSpPr>
      <dsp:spPr>
        <a:xfrm>
          <a:off x="5022760" y="0"/>
          <a:ext cx="1616770" cy="1296784"/>
        </a:xfrm>
        <a:prstGeom prst="roundRect">
          <a:avLst>
            <a:gd name="adj" fmla="val 5000"/>
          </a:avLst>
        </a:prstGeom>
        <a:solidFill>
          <a:schemeClr val="bg1"/>
        </a:solidFill>
        <a:ln w="12700" cap="flat" cmpd="sng" algn="ctr">
          <a:solidFill>
            <a:srgbClr val="1A40C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80010" bIns="0" numCol="1" spcCol="1270" anchor="t" anchorCtr="0">
          <a:noAutofit/>
        </a:bodyPr>
        <a:lstStyle/>
        <a:p>
          <a:pPr marL="0" lvl="0" indent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 rot="16200000">
        <a:off x="4652755" y="370004"/>
        <a:ext cx="1063363" cy="323354"/>
      </dsp:txXfrm>
    </dsp:sp>
    <dsp:sp modelId="{E8172F14-D1B2-6741-8AD9-CF90164D5936}">
      <dsp:nvSpPr>
        <dsp:cNvPr id="0" name=""/>
        <dsp:cNvSpPr/>
      </dsp:nvSpPr>
      <dsp:spPr>
        <a:xfrm rot="5400000">
          <a:off x="4935613" y="989765"/>
          <a:ext cx="190461" cy="242515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D7CCA2-9BB7-E942-AE48-8F4C1C4AA237}">
      <dsp:nvSpPr>
        <dsp:cNvPr id="0" name=""/>
        <dsp:cNvSpPr/>
      </dsp:nvSpPr>
      <dsp:spPr>
        <a:xfrm>
          <a:off x="0" y="0"/>
          <a:ext cx="7910386" cy="1154562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rgbClr val="2038B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n-US" sz="1800" kern="1200">
              <a:solidFill>
                <a:schemeClr val="tx1"/>
              </a:solidFill>
              <a:latin typeface="Sinhala Sangam MN" pitchFamily="2" charset="0"/>
            </a:rPr>
            <a:t>Question mark icons are displayed next to buttons and features to provide quick guidance within the software</a:t>
          </a:r>
        </a:p>
      </dsp:txBody>
      <dsp:txXfrm>
        <a:off x="1697533" y="0"/>
        <a:ext cx="6212852" cy="1154562"/>
      </dsp:txXfrm>
    </dsp:sp>
    <dsp:sp modelId="{B0CF24F9-2F62-FB49-8632-07856B1BECF9}">
      <dsp:nvSpPr>
        <dsp:cNvPr id="0" name=""/>
        <dsp:cNvSpPr/>
      </dsp:nvSpPr>
      <dsp:spPr>
        <a:xfrm>
          <a:off x="115456" y="115456"/>
          <a:ext cx="1582077" cy="9236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2038B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53461B-E77F-0D46-89BC-59D09A3BEF8D}">
      <dsp:nvSpPr>
        <dsp:cNvPr id="0" name=""/>
        <dsp:cNvSpPr/>
      </dsp:nvSpPr>
      <dsp:spPr>
        <a:xfrm>
          <a:off x="0" y="1270018"/>
          <a:ext cx="7910386" cy="1154562"/>
        </a:xfrm>
        <a:prstGeom prst="roundRect">
          <a:avLst>
            <a:gd name="adj" fmla="val 10000"/>
          </a:avLst>
        </a:prstGeom>
        <a:solidFill>
          <a:schemeClr val="bg1"/>
        </a:solidFill>
        <a:ln w="12700" cap="flat" cmpd="sng" algn="ctr">
          <a:solidFill>
            <a:srgbClr val="2038B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n-US" sz="1800" kern="1200">
              <a:solidFill>
                <a:schemeClr val="tx1"/>
              </a:solidFill>
              <a:latin typeface="Sinhala Sangam MN" pitchFamily="2" charset="0"/>
            </a:rPr>
            <a:t>When clicked a tutorial on that specific feature opens directly in the software </a:t>
          </a:r>
        </a:p>
      </dsp:txBody>
      <dsp:txXfrm>
        <a:off x="1697533" y="1270018"/>
        <a:ext cx="6212852" cy="1154562"/>
      </dsp:txXfrm>
    </dsp:sp>
    <dsp:sp modelId="{00C3E367-201B-664B-A0E3-478015D74D7D}">
      <dsp:nvSpPr>
        <dsp:cNvPr id="0" name=""/>
        <dsp:cNvSpPr/>
      </dsp:nvSpPr>
      <dsp:spPr>
        <a:xfrm>
          <a:off x="115456" y="1385474"/>
          <a:ext cx="1582077" cy="92364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rgbClr val="2038B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D5F72-C413-A549-85FE-2BC9C36CF20C}">
      <dsp:nvSpPr>
        <dsp:cNvPr id="0" name=""/>
        <dsp:cNvSpPr/>
      </dsp:nvSpPr>
      <dsp:spPr>
        <a:xfrm>
          <a:off x="-5338936" y="-817670"/>
          <a:ext cx="6357842" cy="6357842"/>
        </a:xfrm>
        <a:prstGeom prst="blockArc">
          <a:avLst>
            <a:gd name="adj1" fmla="val 18900000"/>
            <a:gd name="adj2" fmla="val 2700000"/>
            <a:gd name="adj3" fmla="val 34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CA0C2E-5DBD-B641-B81B-D745DA7ACC37}">
      <dsp:nvSpPr>
        <dsp:cNvPr id="0" name=""/>
        <dsp:cNvSpPr/>
      </dsp:nvSpPr>
      <dsp:spPr>
        <a:xfrm>
          <a:off x="655483" y="472250"/>
          <a:ext cx="4129425" cy="944500"/>
        </a:xfrm>
        <a:prstGeom prst="rect">
          <a:avLst/>
        </a:prstGeom>
        <a:solidFill>
          <a:schemeClr val="bg1"/>
        </a:solidFill>
        <a:ln w="12700" cap="rnd" cmpd="sng" algn="ctr">
          <a:solidFill>
            <a:schemeClr val="accent1"/>
          </a:solidFill>
          <a:prstDash val="solid"/>
          <a:round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9697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chemeClr val="tx1"/>
              </a:solidFill>
              <a:latin typeface="Sinhala Sangam MN" pitchFamily="2" charset="0"/>
            </a:rPr>
            <a:t>The metric assumes a current average video viewership of 750 based on the viewership of </a:t>
          </a:r>
          <a:r>
            <a:rPr lang="en-US" sz="1600" kern="1200" err="1">
              <a:solidFill>
                <a:schemeClr val="tx1"/>
              </a:solidFill>
              <a:latin typeface="Sinhala Sangam MN" pitchFamily="2" charset="0"/>
            </a:rPr>
            <a:t>Strayos</a:t>
          </a:r>
          <a:r>
            <a:rPr lang="en-US" sz="1600" kern="1200">
              <a:solidFill>
                <a:schemeClr val="tx1"/>
              </a:solidFill>
              <a:latin typeface="Sinhala Sangam MN" pitchFamily="2" charset="0"/>
            </a:rPr>
            <a:t> Academy videos </a:t>
          </a:r>
        </a:p>
      </dsp:txBody>
      <dsp:txXfrm>
        <a:off x="655483" y="472250"/>
        <a:ext cx="4129425" cy="944500"/>
      </dsp:txXfrm>
    </dsp:sp>
    <dsp:sp modelId="{80F06525-FE54-7843-A0EA-04523EF0C8B8}">
      <dsp:nvSpPr>
        <dsp:cNvPr id="0" name=""/>
        <dsp:cNvSpPr/>
      </dsp:nvSpPr>
      <dsp:spPr>
        <a:xfrm>
          <a:off x="65170" y="354187"/>
          <a:ext cx="1180625" cy="11806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345F5F-A077-A043-8F49-3A6CEFDFEC1D}">
      <dsp:nvSpPr>
        <dsp:cNvPr id="0" name=""/>
        <dsp:cNvSpPr/>
      </dsp:nvSpPr>
      <dsp:spPr>
        <a:xfrm>
          <a:off x="998809" y="1889000"/>
          <a:ext cx="3786099" cy="944500"/>
        </a:xfrm>
        <a:prstGeom prst="rect">
          <a:avLst/>
        </a:prstGeom>
        <a:solidFill>
          <a:schemeClr val="bg1"/>
        </a:solidFill>
        <a:ln w="12700" cap="rnd" cmpd="sng" algn="ctr">
          <a:solidFill>
            <a:schemeClr val="accent1"/>
          </a:solidFill>
          <a:prstDash val="solid"/>
          <a:round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9697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solidFill>
                <a:schemeClr val="tx1"/>
              </a:solidFill>
              <a:latin typeface="Sinhala Sangam MN" pitchFamily="2" charset="0"/>
            </a:rPr>
            <a:t>Uses 3 different efficiency outcomes; Conservative, Moderate, and Aggressive</a:t>
          </a:r>
        </a:p>
      </dsp:txBody>
      <dsp:txXfrm>
        <a:off x="998809" y="1889000"/>
        <a:ext cx="3786099" cy="944500"/>
      </dsp:txXfrm>
    </dsp:sp>
    <dsp:sp modelId="{3C4DCC48-56E5-5E4D-A8E5-290D1752331F}">
      <dsp:nvSpPr>
        <dsp:cNvPr id="0" name=""/>
        <dsp:cNvSpPr/>
      </dsp:nvSpPr>
      <dsp:spPr>
        <a:xfrm>
          <a:off x="408496" y="1770938"/>
          <a:ext cx="1180625" cy="11806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BC826D-2856-E944-86DA-16B41BEEB0C1}">
      <dsp:nvSpPr>
        <dsp:cNvPr id="0" name=""/>
        <dsp:cNvSpPr/>
      </dsp:nvSpPr>
      <dsp:spPr>
        <a:xfrm>
          <a:off x="655483" y="3222942"/>
          <a:ext cx="4129425" cy="1110118"/>
        </a:xfrm>
        <a:prstGeom prst="rect">
          <a:avLst/>
        </a:prstGeom>
        <a:solidFill>
          <a:schemeClr val="bg1"/>
        </a:solidFill>
        <a:ln w="12700" cap="rnd" cmpd="sng" algn="ctr">
          <a:solidFill>
            <a:schemeClr val="accent1"/>
          </a:solidFill>
          <a:prstDash val="solid"/>
          <a:round/>
        </a:ln>
        <a:effectLst>
          <a:softEdge rad="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9697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tx1"/>
              </a:solidFill>
              <a:latin typeface="Sinhala Sangam MN" pitchFamily="2" charset="0"/>
            </a:rPr>
            <a:t>Assuming a Click-Through rate of 40%, indicates that approximately 4 out of every 10 customers are expected to engage by clicking through to the YouTube page.</a:t>
          </a:r>
        </a:p>
      </dsp:txBody>
      <dsp:txXfrm>
        <a:off x="655483" y="3222942"/>
        <a:ext cx="4129425" cy="1110118"/>
      </dsp:txXfrm>
    </dsp:sp>
    <dsp:sp modelId="{06A2F00F-E02F-BD47-A208-DF06E5D55F14}">
      <dsp:nvSpPr>
        <dsp:cNvPr id="0" name=""/>
        <dsp:cNvSpPr/>
      </dsp:nvSpPr>
      <dsp:spPr>
        <a:xfrm>
          <a:off x="65170" y="3187688"/>
          <a:ext cx="1180625" cy="11806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D5F72-C413-A549-85FE-2BC9C36CF20C}">
      <dsp:nvSpPr>
        <dsp:cNvPr id="0" name=""/>
        <dsp:cNvSpPr/>
      </dsp:nvSpPr>
      <dsp:spPr>
        <a:xfrm>
          <a:off x="-5438563" y="-839136"/>
          <a:ext cx="6525576" cy="6525576"/>
        </a:xfrm>
        <a:prstGeom prst="blockArc">
          <a:avLst>
            <a:gd name="adj1" fmla="val 18900000"/>
            <a:gd name="adj2" fmla="val 2700000"/>
            <a:gd name="adj3" fmla="val 33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CA0C2E-5DBD-B641-B81B-D745DA7ACC37}">
      <dsp:nvSpPr>
        <dsp:cNvPr id="0" name=""/>
        <dsp:cNvSpPr/>
      </dsp:nvSpPr>
      <dsp:spPr>
        <a:xfrm>
          <a:off x="891055" y="692485"/>
          <a:ext cx="4242467" cy="1384777"/>
        </a:xfrm>
        <a:prstGeom prst="rect">
          <a:avLst/>
        </a:prstGeom>
        <a:solidFill>
          <a:srgbClr val="2038BC"/>
        </a:solidFill>
        <a:ln w="508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9167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chemeClr val="bg1"/>
              </a:solidFill>
              <a:effectLst/>
              <a:latin typeface="Sinhala Sangam MN"/>
            </a:rPr>
            <a:t>Money Saved on Customer Support</a:t>
          </a:r>
        </a:p>
      </dsp:txBody>
      <dsp:txXfrm>
        <a:off x="891055" y="692485"/>
        <a:ext cx="4242467" cy="1384777"/>
      </dsp:txXfrm>
    </dsp:sp>
    <dsp:sp modelId="{80F06525-FE54-7843-A0EA-04523EF0C8B8}">
      <dsp:nvSpPr>
        <dsp:cNvPr id="0" name=""/>
        <dsp:cNvSpPr/>
      </dsp:nvSpPr>
      <dsp:spPr>
        <a:xfrm>
          <a:off x="25569" y="519388"/>
          <a:ext cx="1730972" cy="17309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9508DE-99D9-41FA-A001-5F4968FB1E72}">
      <dsp:nvSpPr>
        <dsp:cNvPr id="0" name=""/>
        <dsp:cNvSpPr/>
      </dsp:nvSpPr>
      <dsp:spPr>
        <a:xfrm>
          <a:off x="891055" y="2770040"/>
          <a:ext cx="4242467" cy="1384777"/>
        </a:xfrm>
        <a:prstGeom prst="rect">
          <a:avLst/>
        </a:prstGeom>
        <a:solidFill>
          <a:srgbClr val="3669C3"/>
        </a:solidFill>
        <a:ln w="508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9167" tIns="165100" rIns="165100" bIns="16510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>
            <a:solidFill>
              <a:schemeClr val="bg1"/>
            </a:solidFill>
            <a:effectLst/>
          </a:endParaRPr>
        </a:p>
      </dsp:txBody>
      <dsp:txXfrm>
        <a:off x="891055" y="2770040"/>
        <a:ext cx="4242467" cy="1384777"/>
      </dsp:txXfrm>
    </dsp:sp>
    <dsp:sp modelId="{B067BD3F-24A3-431E-AA75-A2C8C019BE14}">
      <dsp:nvSpPr>
        <dsp:cNvPr id="0" name=""/>
        <dsp:cNvSpPr/>
      </dsp:nvSpPr>
      <dsp:spPr>
        <a:xfrm>
          <a:off x="25569" y="2596943"/>
          <a:ext cx="1730972" cy="17309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76BA90-8EBA-ED46-BC1B-79AE1F1EA8D2}" type="datetimeFigureOut">
              <a:rPr lang="en-US" smtClean="0"/>
              <a:t>8/3/2025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77FD59-3469-3C4C-A7FA-70F9114B3F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585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sruntheworld.com/customers-database/products/view/salesforce-marketing-cloud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marketscreener.com/quote/stock/SALESFORCE-COM-INC-12180/news/Salesforce-com-Organizations-See-Nearly-300-Return-on-Investment-with-Salesforce-Marketing-Cloud-42750686/" TargetMode="External"/><Relationship Id="rId4" Type="http://schemas.openxmlformats.org/officeDocument/2006/relationships/hyperlink" Target="https://embryo.com/blog/29-salesforce-stats/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sruntheworld.com/customers-database/products/view/salesforce-marketing-cloud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marketscreener.com/quote/stock/SALESFORCE-COM-INC-12180/news/Salesforce-com-Organizations-See-Nearly-300-Return-on-Investment-with-Salesforce-Marketing-Cloud-42750686/" TargetMode="External"/><Relationship Id="rId4" Type="http://schemas.openxmlformats.org/officeDocument/2006/relationships/hyperlink" Target="https://embryo.com/blog/29-salesforce-stats/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sruntheworld.com/customers-database/products/view/salesforce-marketing-cloud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marketscreener.com/quote/stock/SALESFORCE-COM-INC-12180/news/Salesforce-com-Organizations-See-Nearly-300-Return-on-Investment-with-Salesforce-Marketing-Cloud-42750686/" TargetMode="External"/><Relationship Id="rId4" Type="http://schemas.openxmlformats.org/officeDocument/2006/relationships/hyperlink" Target="https://embryo.com/blog/29-salesforce-stats/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sruntheworld.com/customers-database/products/view/salesforce-marketing-cloud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marketscreener.com/quote/stock/SALESFORCE-COM-INC-12180/news/Salesforce-com-Organizations-See-Nearly-300-Return-on-Investment-with-Salesforce-Marketing-Cloud-42750686/" TargetMode="External"/><Relationship Id="rId4" Type="http://schemas.openxmlformats.org/officeDocument/2006/relationships/hyperlink" Target="https://embryo.com/blog/29-salesforce-stats/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sruntheworld.com/customers-database/products/view/salesforce-marketing-cloud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marketscreener.com/quote/stock/SALESFORCE-COM-INC-12180/news/Salesforce-com-Organizations-See-Nearly-300-Return-on-Investment-with-Salesforce-Marketing-Cloud-42750686/" TargetMode="External"/><Relationship Id="rId4" Type="http://schemas.openxmlformats.org/officeDocument/2006/relationships/hyperlink" Target="https://embryo.com/blog/29-salesforce-stats/" TargetMode="Externa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sruntheworld.com/customers-database/products/view/salesforce-marketing-cloud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marketscreener.com/quote/stock/SALESFORCE-COM-INC-12180/news/Salesforce-com-Organizations-See-Nearly-300-Return-on-Investment-with-Salesforce-Marketing-Cloud-42750686/" TargetMode="External"/><Relationship Id="rId4" Type="http://schemas.openxmlformats.org/officeDocument/2006/relationships/hyperlink" Target="https://embryo.com/blog/29-salesforce-stats/" TargetMode="Externa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sruntheworld.com/customers-database/products/view/salesforce-marketing-cloud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marketscreener.com/quote/stock/SALESFORCE-COM-INC-12180/news/Salesforce-com-Organizations-See-Nearly-300-Return-on-Investment-with-Salesforce-Marketing-Cloud-42750686/" TargetMode="External"/><Relationship Id="rId4" Type="http://schemas.openxmlformats.org/officeDocument/2006/relationships/hyperlink" Target="https://embryo.com/blog/29-salesforce-stats/" TargetMode="Externa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sruntheworld.com/customers-database/products/view/salesforce-marketing-cloud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marketscreener.com/quote/stock/SALESFORCE-COM-INC-12180/news/Salesforce-com-Organizations-See-Nearly-300-Return-on-Investment-with-Salesforce-Marketing-Cloud-42750686/" TargetMode="External"/><Relationship Id="rId4" Type="http://schemas.openxmlformats.org/officeDocument/2006/relationships/hyperlink" Target="https://embryo.com/blog/29-salesforce-stats/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sruntheworld.com/customers-database/products/view/salesforce-marketing-cloud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marketscreener.com/quote/stock/SALESFORCE-COM-INC-12180/news/Salesforce-com-Organizations-See-Nearly-300-Return-on-Investment-with-Salesforce-Marketing-Cloud-42750686/" TargetMode="External"/><Relationship Id="rId4" Type="http://schemas.openxmlformats.org/officeDocument/2006/relationships/hyperlink" Target="https://embryo.com/blog/29-salesforce-stats/" TargetMode="Externa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sruntheworld.com/customers-database/products/view/salesforce-marketing-cloud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marketscreener.com/quote/stock/SALESFORCE-COM-INC-12180/news/Salesforce-com-Organizations-See-Nearly-300-Return-on-Investment-with-Salesforce-Marketing-Cloud-42750686/" TargetMode="External"/><Relationship Id="rId4" Type="http://schemas.openxmlformats.org/officeDocument/2006/relationships/hyperlink" Target="https://embryo.com/blog/29-salesforce-stats/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sruntheworld.com/customers-database/products/view/salesforce-marketing-cloud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marketscreener.com/quote/stock/SALESFORCE-COM-INC-12180/news/Salesforce-com-Organizations-See-Nearly-300-Return-on-Investment-with-Salesforce-Marketing-Cloud-42750686/" TargetMode="External"/><Relationship Id="rId4" Type="http://schemas.openxmlformats.org/officeDocument/2006/relationships/hyperlink" Target="https://embryo.com/blog/29-salesforce-stats/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sruntheworld.com/customers-database/products/view/salesforce-marketing-cloud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mbryo.com/blog/29-salesforce-stats/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mbryo.com/blog/29-salesforce-stats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sruntheworld.com/customers-database/products/view/salesforce-marketing-cloud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marketscreener.com/quote/stock/SALESFORCE-COM-INC-12180/news/Salesforce-com-Organizations-See-Nearly-300-Return-on-Investment-with-Salesforce-Marketing-Cloud-42750686/" TargetMode="External"/><Relationship Id="rId4" Type="http://schemas.openxmlformats.org/officeDocument/2006/relationships/hyperlink" Target="https://embryo.com/blog/29-salesforce-stats/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sruntheworld.com/customers-database/products/view/salesforce-marketing-cloud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marketscreener.com/quote/stock/SALESFORCE-COM-INC-12180/news/Salesforce-com-Organizations-See-Nearly-300-Return-on-Investment-with-Salesforce-Marketing-Cloud-42750686/" TargetMode="External"/><Relationship Id="rId4" Type="http://schemas.openxmlformats.org/officeDocument/2006/relationships/hyperlink" Target="https://embryo.com/blog/29-salesforce-stats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6458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23892-7E29-069E-3538-A615FE8FE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D8162D-ADB1-BA4C-A49E-A3BB3918C4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436982-7B2F-9348-108C-9A083B081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rtl="0">
              <a:buNone/>
            </a:pPr>
            <a:r>
              <a:rPr lang="en-US"/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https://www.appsruntheworld.com/customers-database/products/view/salesforce-marketing-cloud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4"/>
              </a:rPr>
              <a:t>https://embryo.com/blog/29-salesforce-stats/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5"/>
              </a:rPr>
              <a:t>https://www.marketscreener.com/quote/stock/SALESFORCE-COM-INC-12180/news/Salesforce-com-Organizations-See-Nearly-300-Return-on-Investment-with-Salesforce-Marketing-Cloud-42750686/</a:t>
            </a:r>
            <a:endParaRPr lang="en-US" b="0">
              <a:effectLst/>
            </a:endParaRPr>
          </a:p>
          <a:p>
            <a:pPr>
              <a:buNone/>
            </a:pPr>
            <a:br>
              <a:rPr lang="en-US"/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848D39-3162-1411-C8C5-0FCC9E4CB0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4973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7EC65-4917-F0CB-867D-8A097FAEC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74EE4C-B469-798A-E3CD-3C20461E83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0AD10C-5987-873E-302E-B27A8AC13F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rtl="0">
              <a:buNone/>
            </a:pPr>
            <a:r>
              <a:rPr lang="en-US"/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https://www.appsruntheworld.com/customers-database/products/view/salesforce-marketing-cloud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4"/>
              </a:rPr>
              <a:t>https://embryo.com/blog/29-salesforce-stats/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5"/>
              </a:rPr>
              <a:t>https://www.marketscreener.com/quote/stock/SALESFORCE-COM-INC-12180/news/Salesforce-com-Organizations-See-Nearly-300-Return-on-Investment-with-Salesforce-Marketing-Cloud-42750686/</a:t>
            </a:r>
            <a:endParaRPr lang="en-US" b="0">
              <a:effectLst/>
            </a:endParaRPr>
          </a:p>
          <a:p>
            <a:pPr>
              <a:buNone/>
            </a:pPr>
            <a:br>
              <a:rPr lang="en-US"/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E1DF1B-C790-22D3-4168-2D8153F56C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0989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39FB3-AD75-3521-6FFC-176DD0B77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6A943D-BDD1-062D-B05C-1E4B92CB92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F2B903-D4E9-F1E8-01F8-6F3F319ACE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rtl="0">
              <a:buNone/>
            </a:pPr>
            <a:r>
              <a:rPr lang="en-US"/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https://www.appsruntheworld.com/customers-database/products/view/salesforce-marketing-cloud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4"/>
              </a:rPr>
              <a:t>https://embryo.com/blog/29-salesforce-stats/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5"/>
              </a:rPr>
              <a:t>https://www.marketscreener.com/quote/stock/SALESFORCE-COM-INC-12180/news/Salesforce-com-Organizations-See-Nearly-300-Return-on-Investment-with-Salesforce-Marketing-Cloud-42750686/</a:t>
            </a:r>
            <a:endParaRPr lang="en-US" b="0">
              <a:effectLst/>
            </a:endParaRPr>
          </a:p>
          <a:p>
            <a:pPr>
              <a:buNone/>
            </a:pPr>
            <a:br>
              <a:rPr lang="en-US"/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DD185A-5804-D2A2-4BEF-B0CD135390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0742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BAE7C-C72B-2FB6-A934-C7094F957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031BC4-F658-662B-AEDF-2D043D36C8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C5BA33-3ECB-DA2B-191E-499A9DDBE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rtl="0">
              <a:buNone/>
            </a:pPr>
            <a:r>
              <a:rPr lang="en-US"/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https://www.appsruntheworld.com/customers-database/products/view/salesforce-marketing-cloud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4"/>
              </a:rPr>
              <a:t>https://embryo.com/blog/29-salesforce-stats/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5"/>
              </a:rPr>
              <a:t>https://www.marketscreener.com/quote/stock/SALESFORCE-COM-INC-12180/news/Salesforce-com-Organizations-See-Nearly-300-Return-on-Investment-with-Salesforce-Marketing-Cloud-42750686/</a:t>
            </a:r>
            <a:endParaRPr lang="en-US" b="0">
              <a:effectLst/>
            </a:endParaRPr>
          </a:p>
          <a:p>
            <a:pPr>
              <a:buNone/>
            </a:pPr>
            <a:br>
              <a:rPr lang="en-US"/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2A38BD-5B32-C587-1A13-941A1CA5F2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4621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C0148-69EC-0F60-F866-23848646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F5868E-430A-BDDD-60EF-FA6C196EA0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FC5536-FCEC-8BBF-E8A3-6789B4B7DD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rtl="0">
              <a:buNone/>
            </a:pPr>
            <a:r>
              <a:rPr lang="en-US"/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https://www.appsruntheworld.com/customers-database/products/view/salesforce-marketing-cloud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4"/>
              </a:rPr>
              <a:t>https://embryo.com/blog/29-salesforce-stats/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5"/>
              </a:rPr>
              <a:t>https://www.marketscreener.com/quote/stock/SALESFORCE-COM-INC-12180/news/Salesforce-com-Organizations-See-Nearly-300-Return-on-Investment-with-Salesforce-Marketing-Cloud-42750686/</a:t>
            </a:r>
            <a:endParaRPr lang="en-US" b="0">
              <a:effectLst/>
            </a:endParaRPr>
          </a:p>
          <a:p>
            <a:pPr>
              <a:buNone/>
            </a:pPr>
            <a:br>
              <a:rPr lang="en-US"/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99CA43-53F5-ACCA-2747-F8320E64A4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3633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4FE73-65A6-D5DF-29BE-A71527455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AA1B72-E2BF-DB1B-ED39-E2E6390B43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492A98-B8B4-E069-F770-D1ECECE6A4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rtl="0">
              <a:buNone/>
            </a:pPr>
            <a:r>
              <a:rPr lang="en-US"/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https://www.appsruntheworld.com/customers-database/products/view/salesforce-marketing-cloud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4"/>
              </a:rPr>
              <a:t>https://embryo.com/blog/29-salesforce-stats/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5"/>
              </a:rPr>
              <a:t>https://www.marketscreener.com/quote/stock/SALESFORCE-COM-INC-12180/news/Salesforce-com-Organizations-See-Nearly-300-Return-on-Investment-with-Salesforce-Marketing-Cloud-42750686/</a:t>
            </a:r>
            <a:endParaRPr lang="en-US" b="0">
              <a:effectLst/>
            </a:endParaRPr>
          </a:p>
          <a:p>
            <a:pPr>
              <a:buNone/>
            </a:pPr>
            <a:br>
              <a:rPr lang="en-US"/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67909-1A04-041E-DE92-387F2C465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4222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8989A-030A-B695-68F2-3A60D5772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386105-AFC3-0E7F-6E90-ACFA7627A5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41C531-44C3-7F63-8579-D1AD7E385B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rtl="0">
              <a:buNone/>
            </a:pPr>
            <a:r>
              <a:rPr lang="en-US"/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https://www.appsruntheworld.com/customers-database/products/view/salesforce-marketing-cloud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4"/>
              </a:rPr>
              <a:t>https://embryo.com/blog/29-salesforce-stats/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5"/>
              </a:rPr>
              <a:t>https://www.marketscreener.com/quote/stock/SALESFORCE-COM-INC-12180/news/Salesforce-com-Organizations-See-Nearly-300-Return-on-Investment-with-Salesforce-Marketing-Cloud-42750686/</a:t>
            </a:r>
            <a:endParaRPr lang="en-US" b="0">
              <a:effectLst/>
            </a:endParaRPr>
          </a:p>
          <a:p>
            <a:pPr>
              <a:buNone/>
            </a:pPr>
            <a:br>
              <a:rPr lang="en-US"/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785D7-B256-37A0-73DF-9BADDBC875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2663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2F87F-30C9-5F75-5B18-91DFAB893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6D7597-732D-EAA9-A4FA-94EDF48A08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E9667B-CBAA-71DC-2E94-D390F2DEC2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rtl="0">
              <a:buNone/>
            </a:pPr>
            <a:r>
              <a:rPr lang="en-US"/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https://www.appsruntheworld.com/customers-database/products/view/salesforce-marketing-cloud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4"/>
              </a:rPr>
              <a:t>https://embryo.com/blog/29-salesforce-stats/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5"/>
              </a:rPr>
              <a:t>https://www.marketscreener.com/quote/stock/SALESFORCE-COM-INC-12180/news/Salesforce-com-Organizations-See-Nearly-300-Return-on-Investment-with-Salesforce-Marketing-Cloud-42750686/</a:t>
            </a:r>
            <a:endParaRPr lang="en-US" b="0">
              <a:effectLst/>
            </a:endParaRPr>
          </a:p>
          <a:p>
            <a:pPr>
              <a:buNone/>
            </a:pPr>
            <a:br>
              <a:rPr lang="en-US"/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76D168-F327-E341-5A5A-4B23EF3B01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672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AC7B9-F5EF-FA7F-BC7A-5E9E2D373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52DFBF-6227-26AF-76C8-187E487D73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B304D3-8D0A-E7F0-489E-B401C33121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rtl="0">
              <a:buNone/>
            </a:pPr>
            <a:r>
              <a:rPr lang="en-US"/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https://www.appsruntheworld.com/customers-database/products/view/salesforce-marketing-cloud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4"/>
              </a:rPr>
              <a:t>https://embryo.com/blog/29-salesforce-stats/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5"/>
              </a:rPr>
              <a:t>https://www.marketscreener.com/quote/stock/SALESFORCE-COM-INC-12180/news/Salesforce-com-Organizations-See-Nearly-300-Return-on-Investment-with-Salesforce-Marketing-Cloud-42750686/</a:t>
            </a:r>
            <a:endParaRPr lang="en-US" b="0">
              <a:effectLst/>
            </a:endParaRPr>
          </a:p>
          <a:p>
            <a:pPr>
              <a:buNone/>
            </a:pPr>
            <a:br>
              <a:rPr lang="en-US"/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AAF7E-AED6-F8B7-F255-46C66B528E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835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10A6F-E40F-3C33-17FE-E1185FDF8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CDE0FD-4214-4214-1CB3-715D061215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822EB7-0C5C-167B-2802-285FC5A161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rtl="0">
              <a:buNone/>
            </a:pPr>
            <a:r>
              <a:rPr lang="en-US"/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https://www.appsruntheworld.com/customers-database/products/view/salesforce-marketing-cloud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4"/>
              </a:rPr>
              <a:t>https://embryo.com/blog/29-salesforce-stats/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5"/>
              </a:rPr>
              <a:t>https://www.marketscreener.com/quote/stock/SALESFORCE-COM-INC-12180/news/Salesforce-com-Organizations-See-Nearly-300-Return-on-Investment-with-Salesforce-Marketing-Cloud-42750686/</a:t>
            </a:r>
            <a:endParaRPr lang="en-US" b="0">
              <a:effectLst/>
            </a:endParaRPr>
          </a:p>
          <a:p>
            <a:pPr>
              <a:buNone/>
            </a:pPr>
            <a:br>
              <a:rPr lang="en-US"/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A32AE-AC46-A2D9-8E7C-C6C99A8CC9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91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5769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EE5EF-7B19-B823-6635-3018471C6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A1EA74-D142-8911-3D22-8BE961770F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C58686-F07F-5DA0-15E2-D970A763C6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rtl="0">
              <a:buNone/>
            </a:pPr>
            <a:r>
              <a:rPr lang="en-US"/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https://www.appsruntheworld.com/customers-database/products/view/salesforce-marketing-cloud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4"/>
              </a:rPr>
              <a:t>https://embryo.com/blog/29-salesforce-stats/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5"/>
              </a:rPr>
              <a:t>https://www.marketscreener.com/quote/stock/SALESFORCE-COM-INC-12180/news/Salesforce-com-Organizations-See-Nearly-300-Return-on-Investment-with-Salesforce-Marketing-Cloud-42750686/</a:t>
            </a:r>
            <a:endParaRPr lang="en-US" b="0">
              <a:effectLst/>
            </a:endParaRPr>
          </a:p>
          <a:p>
            <a:pPr>
              <a:buNone/>
            </a:pPr>
            <a:br>
              <a:rPr lang="en-US"/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653132-DB7F-92BE-D48D-B20514E1A8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434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431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rtl="0">
              <a:buNone/>
            </a:pPr>
            <a:r>
              <a:rPr lang="en-US"/>
              <a:t>-</a:t>
            </a:r>
            <a:r>
              <a:rPr lang="en-US" sz="12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https://www.appsruntheworld.com/customers-database/products/view/salesforce-marketing-cloud</a:t>
            </a:r>
            <a:endParaRPr lang="en-US" sz="12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2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2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4"/>
              </a:rPr>
              <a:t>https://embryo.com/blog/29-salesforce-stats/</a:t>
            </a:r>
            <a:endParaRPr lang="en-US" sz="12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505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none"/>
              <a:t>https://www.businessdasher.com/email-marketing-statistics/</a:t>
            </a:r>
          </a:p>
          <a:p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https://embryo.com/blog/29-salesforce-stats/</a:t>
            </a:r>
            <a:endParaRPr lang="en-US" u="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962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https://</a:t>
            </a:r>
            <a:r>
              <a:rPr lang="en-US" err="1">
                <a:latin typeface="Sinhala Sangam MN" pitchFamily="2" charset="0"/>
              </a:rPr>
              <a:t>www.upgrow.io</a:t>
            </a:r>
            <a:r>
              <a:rPr lang="en-US">
                <a:latin typeface="Sinhala Sangam MN" pitchFamily="2" charset="0"/>
              </a:rPr>
              <a:t>/blog/b2b-google-ads-case-study-biorender?utm_source=</a:t>
            </a:r>
            <a:r>
              <a:rPr lang="en-US" err="1">
                <a:latin typeface="Sinhala Sangam MN" pitchFamily="2" charset="0"/>
              </a:rPr>
              <a:t>chatgpt.com</a:t>
            </a:r>
            <a:br>
              <a:rPr lang="en-US">
                <a:latin typeface="Sinhala Sangam MN" pitchFamily="2" charset="0"/>
              </a:rPr>
            </a:br>
            <a:br>
              <a:rPr lang="en-US">
                <a:latin typeface="Sinhala Sangam MN" pitchFamily="2" charset="0"/>
              </a:rPr>
            </a:br>
            <a:r>
              <a:rPr lang="en-US">
                <a:latin typeface="Sinhala Sangam MN" pitchFamily="2" charset="0"/>
              </a:rPr>
              <a:t>https://</a:t>
            </a:r>
            <a:r>
              <a:rPr lang="en-US" err="1">
                <a:latin typeface="Sinhala Sangam MN" pitchFamily="2" charset="0"/>
              </a:rPr>
              <a:t>markitors.com</a:t>
            </a:r>
            <a:r>
              <a:rPr lang="en-US">
                <a:latin typeface="Sinhala Sangam MN" pitchFamily="2" charset="0"/>
              </a:rPr>
              <a:t>/seo-statistics-that-prove-its-effectiveness-in-2023/</a:t>
            </a:r>
          </a:p>
          <a:p>
            <a:pPr marL="285750" indent="-285750">
              <a:buFontTx/>
              <a:buChar char="-"/>
            </a:pPr>
            <a:endParaRPr lang="en-US">
              <a:latin typeface="Sinhala Sangam MN" pitchFamily="2" charset="0"/>
            </a:endParaRPr>
          </a:p>
          <a:p>
            <a:pPr marL="285750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https://</a:t>
            </a:r>
            <a:r>
              <a:rPr lang="en-US" err="1">
                <a:latin typeface="Sinhala Sangam MN" pitchFamily="2" charset="0"/>
              </a:rPr>
              <a:t>support.squarespace.com</a:t>
            </a:r>
            <a:r>
              <a:rPr lang="en-US">
                <a:latin typeface="Sinhala Sangam MN" pitchFamily="2" charset="0"/>
              </a:rPr>
              <a:t>/</a:t>
            </a:r>
            <a:r>
              <a:rPr lang="en-US" err="1">
                <a:latin typeface="Sinhala Sangam MN" pitchFamily="2" charset="0"/>
              </a:rPr>
              <a:t>hc</a:t>
            </a:r>
            <a:r>
              <a:rPr lang="en-US">
                <a:latin typeface="Sinhala Sangam MN" pitchFamily="2" charset="0"/>
              </a:rPr>
              <a:t>/</a:t>
            </a:r>
            <a:r>
              <a:rPr lang="en-US" err="1">
                <a:latin typeface="Sinhala Sangam MN" pitchFamily="2" charset="0"/>
              </a:rPr>
              <a:t>en</a:t>
            </a:r>
            <a:r>
              <a:rPr lang="en-US">
                <a:latin typeface="Sinhala Sangam MN" pitchFamily="2" charset="0"/>
              </a:rPr>
              <a:t>-us/articles/205814568-Increasing-your-site-s-visibility-to-search-engines#toc-start-blogging</a:t>
            </a:r>
          </a:p>
          <a:p>
            <a:pPr marL="285750" indent="-285750">
              <a:buFontTx/>
              <a:buChar char="-"/>
            </a:pPr>
            <a:endParaRPr lang="en-US">
              <a:latin typeface="Sinhala Sangam MN" pitchFamily="2" charset="0"/>
            </a:endParaRPr>
          </a:p>
          <a:p>
            <a:pPr marL="285750" indent="-285750">
              <a:buFontTx/>
              <a:buChar char="-"/>
            </a:pPr>
            <a:endParaRPr lang="en-US">
              <a:latin typeface="Sinhala Sangam MN" pitchFamily="2" charset="0"/>
            </a:endParaRPr>
          </a:p>
          <a:p>
            <a:pPr marL="285750" indent="-285750">
              <a:buFontTx/>
              <a:buChar char="-"/>
            </a:pPr>
            <a:endParaRPr lang="en-US">
              <a:latin typeface="Sinhala Sangam MN" pitchFamily="2" charset="0"/>
            </a:endParaRPr>
          </a:p>
          <a:p>
            <a:pPr marL="1200150" lvl="2" indent="-285750">
              <a:buFontTx/>
              <a:buChar char="-"/>
            </a:pPr>
            <a:endParaRPr lang="en-US">
              <a:latin typeface="Sinhala Sangam MN" pitchFamily="2" charset="0"/>
            </a:endParaRPr>
          </a:p>
          <a:p>
            <a:pPr marL="285750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Competitor company does a good job with their website with the readability and visuals. </a:t>
            </a:r>
          </a:p>
          <a:p>
            <a:pPr marL="285750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When you search “AI mining” on google, it does not show up. </a:t>
            </a:r>
          </a:p>
          <a:p>
            <a:pPr marL="742950" lvl="1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Use relevant terms to the industry IE: AI mining software in titles and headlines</a:t>
            </a:r>
          </a:p>
          <a:p>
            <a:pPr marL="742950" lvl="1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Invest in paid search </a:t>
            </a:r>
          </a:p>
          <a:p>
            <a:pPr marL="742950" lvl="1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Release more content</a:t>
            </a:r>
          </a:p>
          <a:p>
            <a:pPr marL="742950" lvl="1" indent="-285750">
              <a:buFontTx/>
              <a:buChar char="-"/>
            </a:pPr>
            <a:endParaRPr lang="en-US">
              <a:latin typeface="Sinhala Sangam MN" pitchFamily="2" charset="0"/>
            </a:endParaRPr>
          </a:p>
          <a:p>
            <a:pPr marL="742950" lvl="1" indent="-285750">
              <a:buFontTx/>
              <a:buChar char="-"/>
            </a:pPr>
            <a:r>
              <a:rPr lang="en-US" err="1">
                <a:latin typeface="Sinhala Sangam MN" pitchFamily="2" charset="0"/>
              </a:rPr>
              <a:t>Sposored</a:t>
            </a:r>
            <a:r>
              <a:rPr lang="en-US">
                <a:latin typeface="Sinhala Sangam MN" pitchFamily="2" charset="0"/>
              </a:rPr>
              <a:t> results: Find a statistic of before and after of google ads can have </a:t>
            </a:r>
            <a:r>
              <a:rPr lang="en-US" err="1">
                <a:latin typeface="Sinhala Sangam MN" pitchFamily="2" charset="0"/>
              </a:rPr>
              <a:t>ona</a:t>
            </a:r>
            <a:r>
              <a:rPr lang="en-US">
                <a:latin typeface="Sinhala Sangam MN" pitchFamily="2" charset="0"/>
              </a:rPr>
              <a:t>. Business </a:t>
            </a:r>
          </a:p>
          <a:p>
            <a:pPr marL="742950" lvl="1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Add how customers from Australia, names of clients, a sponsored ad on google can improve SEO but also engagement </a:t>
            </a:r>
            <a:r>
              <a:rPr lang="en-US" err="1">
                <a:latin typeface="Sinhala Sangam MN" pitchFamily="2" charset="0"/>
              </a:rPr>
              <a:t>ina</a:t>
            </a:r>
            <a:r>
              <a:rPr lang="en-US">
                <a:latin typeface="Sinhala Sangam MN" pitchFamily="2" charset="0"/>
              </a:rPr>
              <a:t>. Thriving market in Australia </a:t>
            </a:r>
          </a:p>
          <a:p>
            <a:pPr marL="742950" lvl="1" indent="-285750">
              <a:buFontTx/>
              <a:buChar char="-"/>
            </a:pPr>
            <a:endParaRPr lang="en-US">
              <a:latin typeface="Sinhala Sangam MN" pitchFamily="2" charset="0"/>
            </a:endParaRPr>
          </a:p>
          <a:p>
            <a:pPr marL="742950" lvl="1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Saas Management software, wat that is </a:t>
            </a:r>
          </a:p>
          <a:p>
            <a:pPr marL="742950" lvl="1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Reword title </a:t>
            </a:r>
          </a:p>
          <a:p>
            <a:pPr marL="742950" lvl="1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Points on why SEO is important </a:t>
            </a:r>
          </a:p>
          <a:p>
            <a:pPr marL="742950" lvl="1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increase in SEO helps companies convert clients by x%</a:t>
            </a:r>
          </a:p>
          <a:p>
            <a:pPr marL="1657350" lvl="3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Add to bio render, how many companies dud they pull form the SEO </a:t>
            </a:r>
            <a:r>
              <a:rPr lang="en-US" err="1">
                <a:latin typeface="Sinhala Sangam MN" pitchFamily="2" charset="0"/>
              </a:rPr>
              <a:t>impovements</a:t>
            </a:r>
            <a:r>
              <a:rPr lang="en-US">
                <a:latin typeface="Sinhala Sangam MN" pitchFamily="2" charset="0"/>
              </a:rPr>
              <a:t> </a:t>
            </a:r>
          </a:p>
          <a:p>
            <a:pPr marL="1657350" lvl="3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Can you target certain countries with SEO </a:t>
            </a:r>
          </a:p>
          <a:p>
            <a:pPr marL="1657350" lvl="3" indent="-285750">
              <a:buFontTx/>
              <a:buChar char="-"/>
            </a:pPr>
            <a:endParaRPr lang="en-US">
              <a:latin typeface="Sinhala Sangam MN" pitchFamily="2" charset="0"/>
            </a:endParaRPr>
          </a:p>
          <a:p>
            <a:pPr marL="742950" lvl="1" indent="-285750">
              <a:buFontTx/>
              <a:buChar char="-"/>
            </a:pPr>
            <a:endParaRPr lang="en-US">
              <a:latin typeface="Sinhala Sangam MN" pitchFamily="2" charset="0"/>
            </a:endParaRPr>
          </a:p>
          <a:p>
            <a:pPr marL="742950" lvl="1" indent="-285750">
              <a:buFontTx/>
              <a:buChar char="-"/>
            </a:pPr>
            <a:endParaRPr lang="en-US">
              <a:latin typeface="Sinhala Sangam MN" pitchFamily="2" charset="0"/>
            </a:endParaRPr>
          </a:p>
          <a:p>
            <a:pPr marL="742950" lvl="1" indent="-285750">
              <a:buFontTx/>
              <a:buChar char="-"/>
            </a:pPr>
            <a:endParaRPr lang="en-US">
              <a:latin typeface="Sinhala Sangam MN" pitchFamily="2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355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Strayos has too many subsections, IE: what is ROI? Not many people may know what this means. </a:t>
            </a:r>
          </a:p>
          <a:p>
            <a:pPr marL="742950" lvl="1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All the technical terms and detailed descriptions can be overwhelming for new visitors. Would be beneficial to put into more digestible vocabulary. </a:t>
            </a:r>
          </a:p>
          <a:p>
            <a:pPr marL="285750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Strayos should also add a section where they show how to use their software rather than a </a:t>
            </a:r>
            <a:r>
              <a:rPr lang="en-US" err="1">
                <a:latin typeface="Sinhala Sangam MN" pitchFamily="2" charset="0"/>
              </a:rPr>
              <a:t>youtube</a:t>
            </a:r>
            <a:r>
              <a:rPr lang="en-US">
                <a:latin typeface="Sinhala Sangam MN" pitchFamily="2" charset="0"/>
              </a:rPr>
              <a:t> channel, where the videos can get lost. </a:t>
            </a:r>
          </a:p>
          <a:p>
            <a:pPr marL="742950" lvl="1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IE: product features, support resources, case studies, success stories</a:t>
            </a:r>
          </a:p>
          <a:p>
            <a:pPr marL="742950" lvl="1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Give the customers a reason why they should trust the company, give testimonial</a:t>
            </a:r>
          </a:p>
          <a:p>
            <a:pPr marL="742950" lvl="1" indent="-285750">
              <a:buFontTx/>
              <a:buChar char="-"/>
            </a:pPr>
            <a:r>
              <a:rPr lang="en-US">
                <a:latin typeface="Sinhala Sangam MN" pitchFamily="2" charset="0"/>
              </a:rPr>
              <a:t>Share success stories, write about road bumps during the project, interview the customers</a:t>
            </a:r>
          </a:p>
          <a:p>
            <a:pPr marL="1200150" lvl="2" indent="-285750">
              <a:buFontTx/>
              <a:buChar char="-"/>
            </a:pPr>
            <a:endParaRPr lang="en-US">
              <a:latin typeface="Sinhala Sangam MN" pitchFamily="2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994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C5A10-C31D-6843-985D-119E85691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F165E2-4719-18BE-C882-EE6887D1EB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F081CD-A726-6047-9D14-354771A928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rtl="0">
              <a:buNone/>
            </a:pPr>
            <a:r>
              <a:rPr lang="en-US"/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https://www.appsruntheworld.com/customers-database/products/view/salesforce-marketing-cloud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4"/>
              </a:rPr>
              <a:t>https://embryo.com/blog/29-salesforce-stats/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5"/>
              </a:rPr>
              <a:t>https://www.marketscreener.com/quote/stock/SALESFORCE-COM-INC-12180/news/Salesforce-com-Organizations-See-Nearly-300-Return-on-Investment-with-Salesforce-Marketing-Cloud-42750686/</a:t>
            </a:r>
            <a:endParaRPr lang="en-US" b="0">
              <a:effectLst/>
            </a:endParaRPr>
          </a:p>
          <a:p>
            <a:pPr>
              <a:buNone/>
            </a:pPr>
            <a:br>
              <a:rPr lang="en-US"/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E43D2E-0805-DFA2-B530-1F0A2E9064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031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3A298-0566-6FC4-A48B-ABCCFC1A0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32B5C6-81EF-0BBB-6C5F-6A579EEC6F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1B82AC-511B-4BE9-4272-615DD5704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rtl="0">
              <a:buNone/>
            </a:pPr>
            <a:r>
              <a:rPr lang="en-US"/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https://www.appsruntheworld.com/customers-database/products/view/salesforce-marketing-cloud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4"/>
              </a:rPr>
              <a:t>https://embryo.com/blog/29-salesforce-stats/</a:t>
            </a:r>
            <a:endParaRPr lang="en-US" sz="1800" b="0" i="0" u="sng" strike="noStrike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 marL="457200" rtl="0">
              <a:buNone/>
            </a:pP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1800" b="0" i="0" u="sng" strike="noStrike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5"/>
              </a:rPr>
              <a:t>https://www.marketscreener.com/quote/stock/SALESFORCE-COM-INC-12180/news/Salesforce-com-Organizations-See-Nearly-300-Return-on-Investment-with-Salesforce-Marketing-Cloud-42750686/</a:t>
            </a:r>
            <a:endParaRPr lang="en-US" b="0">
              <a:effectLst/>
            </a:endParaRPr>
          </a:p>
          <a:p>
            <a:pPr>
              <a:buNone/>
            </a:pPr>
            <a:br>
              <a:rPr lang="en-US"/>
            </a:b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0EB35-7919-D0CA-27C8-F9989C1715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77FD59-3469-3C4C-A7FA-70F9114B3F3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68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6C817-7EC8-DF94-8512-AC0BB1D583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B05552-2E2E-F73D-737D-FD9B09177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8">
            <a:extLst>
              <a:ext uri="{FF2B5EF4-FFF2-40B4-BE49-F238E27FC236}">
                <a16:creationId xmlns:a16="http://schemas.microsoft.com/office/drawing/2014/main" id="{BE0B9F59-9A9D-DD21-8458-135D05DB43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B990E-EB3D-9E46-9F4D-EC39516CB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221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74F240-E55F-9D54-B8D9-76012CC35B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9A6E31-AAB2-9242-5566-854A6E9E33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BD0906-25BB-917E-CCE4-67021AC60D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8B152CDE-99DA-8A60-B6B2-E18204A73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B990E-EB3D-9E46-9F4D-EC39516CB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526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2E6A4-DB1D-6521-D1D8-2CD352557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6E396-A38E-F0EB-4D59-22FD3730B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55EBD9-1D53-B002-7142-658FCED8CA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CF6C045-7247-53F5-0D2F-1FF3253CA831}"/>
              </a:ext>
            </a:extLst>
          </p:cNvPr>
          <p:cNvCxnSpPr>
            <a:cxnSpLocks/>
          </p:cNvCxnSpPr>
          <p:nvPr userDrawn="1"/>
        </p:nvCxnSpPr>
        <p:spPr>
          <a:xfrm>
            <a:off x="545028" y="1056023"/>
            <a:ext cx="11101944" cy="0"/>
          </a:xfrm>
          <a:prstGeom prst="line">
            <a:avLst/>
          </a:prstGeom>
          <a:ln>
            <a:solidFill>
              <a:srgbClr val="15243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D6A9D60E-6888-FD65-5D28-E960631E60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B990E-EB3D-9E46-9F4D-EC39516CB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01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C94E9-07C2-1012-6C20-41CB37DEA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15973-88FC-32FB-48EB-626CEC498E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B1D50-239F-C85D-0AFC-8C29CE31DD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8">
            <a:extLst>
              <a:ext uri="{FF2B5EF4-FFF2-40B4-BE49-F238E27FC236}">
                <a16:creationId xmlns:a16="http://schemas.microsoft.com/office/drawing/2014/main" id="{AA22BAF1-F68F-9867-B6F8-F4C8EC6769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B990E-EB3D-9E46-9F4D-EC39516CB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3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C2130-D7D3-E5C5-5172-6E1C00B46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FCCB2-C316-1A0A-7A53-87A2649EB9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D68A8E-11E3-AAD9-0129-E757429DB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609DE8-B9AE-914A-BD69-D19C674E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74E77FB-36BC-398C-70B1-4BC55B85A701}"/>
              </a:ext>
            </a:extLst>
          </p:cNvPr>
          <p:cNvCxnSpPr>
            <a:cxnSpLocks/>
          </p:cNvCxnSpPr>
          <p:nvPr userDrawn="1"/>
        </p:nvCxnSpPr>
        <p:spPr>
          <a:xfrm>
            <a:off x="545028" y="1056023"/>
            <a:ext cx="11101944" cy="0"/>
          </a:xfrm>
          <a:prstGeom prst="line">
            <a:avLst/>
          </a:prstGeom>
          <a:ln>
            <a:solidFill>
              <a:srgbClr val="15243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07F095-E003-B5A2-879A-6673A76511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B990E-EB3D-9E46-9F4D-EC39516CB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808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9F101-4DCB-80C4-199F-FDE9D1AB6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863631-F47E-FB24-6DA8-608D407E4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3CD751-BB25-AD30-8CF2-2BCA58D754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FE620-628A-424B-AD36-A01EF9ACB7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504C5C-09D5-CBAB-0C27-C098A54017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2C732B-5E39-93B1-2F44-A9342604B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5A3C28B-F92D-D0A1-32ED-E0D746D0692E}"/>
              </a:ext>
            </a:extLst>
          </p:cNvPr>
          <p:cNvCxnSpPr>
            <a:cxnSpLocks/>
          </p:cNvCxnSpPr>
          <p:nvPr userDrawn="1"/>
        </p:nvCxnSpPr>
        <p:spPr>
          <a:xfrm>
            <a:off x="545028" y="1056023"/>
            <a:ext cx="11101944" cy="0"/>
          </a:xfrm>
          <a:prstGeom prst="line">
            <a:avLst/>
          </a:prstGeom>
          <a:ln>
            <a:solidFill>
              <a:srgbClr val="15243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669B7A3E-3D1E-BB02-C10E-C6A4996789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B990E-EB3D-9E46-9F4D-EC39516CB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067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26968-E7B8-6F7A-A8C7-5D2733A91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A5D9D3-11DF-53A8-AC68-2B6C85C074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C2BEA5E-169E-D390-DBF7-72D02ED8903D}"/>
              </a:ext>
            </a:extLst>
          </p:cNvPr>
          <p:cNvCxnSpPr>
            <a:cxnSpLocks/>
          </p:cNvCxnSpPr>
          <p:nvPr userDrawn="1"/>
        </p:nvCxnSpPr>
        <p:spPr>
          <a:xfrm>
            <a:off x="545028" y="1056023"/>
            <a:ext cx="11101944" cy="0"/>
          </a:xfrm>
          <a:prstGeom prst="line">
            <a:avLst/>
          </a:prstGeom>
          <a:ln>
            <a:solidFill>
              <a:srgbClr val="15243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728F8672-0EC0-7B18-F687-BA201769E4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B990E-EB3D-9E46-9F4D-EC39516CB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92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10BF5-A1B6-F7CC-07C5-6CC55C968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A737F-1BE0-52BF-BB49-16E29CD11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A1B327-5CEF-E833-B61F-1B324C37F5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2E23C7-48A1-D917-AA20-A26EF2CE9B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2E0481D2-0C98-D7EC-A521-0D7D9857AE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B990E-EB3D-9E46-9F4D-EC39516CB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43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0D326-6AB8-4DBE-0BB2-F6DC60AB5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2159FE-FB06-931A-3966-9578E65958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2E43A-2370-F8EE-EC63-D5A2AF99C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994120-602C-5EEE-1671-41530C17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11B351D8-D9C0-2354-0A84-CE674915E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B990E-EB3D-9E46-9F4D-EC39516CB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560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67A67-F44A-5175-8866-27C238F6E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A026C0-F017-1FD1-E489-A04F3D3F0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5F364-ADEE-AECD-0551-B25B796023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F7256A1-F8C4-F42C-DDB5-8BB6760D56B5}"/>
              </a:ext>
            </a:extLst>
          </p:cNvPr>
          <p:cNvCxnSpPr>
            <a:cxnSpLocks/>
          </p:cNvCxnSpPr>
          <p:nvPr userDrawn="1"/>
        </p:nvCxnSpPr>
        <p:spPr>
          <a:xfrm>
            <a:off x="545028" y="1056023"/>
            <a:ext cx="11101944" cy="0"/>
          </a:xfrm>
          <a:prstGeom prst="line">
            <a:avLst/>
          </a:prstGeom>
          <a:ln>
            <a:solidFill>
              <a:srgbClr val="15243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811365BC-0C6D-E3E1-8A8C-A654A8639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B990E-EB3D-9E46-9F4D-EC39516CB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104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71C713-9B77-2840-2439-0618F0F0D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8C404C-9378-213D-429C-A5FD478CA9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E1A8D3-A8D5-095B-5746-181EA3934F3B}"/>
              </a:ext>
            </a:extLst>
          </p:cNvPr>
          <p:cNvSpPr txBox="1"/>
          <p:nvPr userDrawn="1"/>
        </p:nvSpPr>
        <p:spPr>
          <a:xfrm>
            <a:off x="4567216" y="6443644"/>
            <a:ext cx="2890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solidFill>
                  <a:schemeClr val="tx1"/>
                </a:solidFill>
                <a:latin typeface="Sinhala Sangam MN" pitchFamily="2" charset="0"/>
              </a:rPr>
              <a:t>Buffalo Undergraduate Consulting Group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AEE53D-5EC1-10EC-8A14-623A5D0D60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B990E-EB3D-9E46-9F4D-EC39516CB09D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171DB00-A363-C4C7-1FFF-F55713B26E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Sinhala Sangam MN" pitchFamily="2" charset="0"/>
              </a:defRPr>
            </a:lvl1pPr>
          </a:lstStyle>
          <a:p>
            <a:endParaRPr lang="en-US"/>
          </a:p>
        </p:txBody>
      </p:sp>
      <p:pic>
        <p:nvPicPr>
          <p:cNvPr id="17" name="Picture 1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FB8050B-E6AD-D294-4840-BCC73626336E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838200" y="6314600"/>
            <a:ext cx="1337714" cy="53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879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inhala Sangam MN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image" Target="../media/image74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image" Target="../media/image7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9.png"/><Relationship Id="rId4" Type="http://schemas.openxmlformats.org/officeDocument/2006/relationships/image" Target="../media/image7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microsoft.com/office/2007/relationships/diagramDrawing" Target="../diagrams/drawing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diagramColors" Target="../diagrams/colors8.xml"/><Relationship Id="rId2" Type="http://schemas.microsoft.com/office/2018/10/relationships/comments" Target="../comments/modernComment_10F_2C621C3A.xml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11" Type="http://schemas.openxmlformats.org/officeDocument/2006/relationships/diagramQuickStyle" Target="../diagrams/quickStyle8.xml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89.png"/><Relationship Id="rId10" Type="http://schemas.openxmlformats.org/officeDocument/2006/relationships/diagramLayout" Target="../diagrams/layout8.xml"/><Relationship Id="rId4" Type="http://schemas.openxmlformats.org/officeDocument/2006/relationships/diagramLayout" Target="../diagrams/layout7.xml"/><Relationship Id="rId9" Type="http://schemas.openxmlformats.org/officeDocument/2006/relationships/diagramData" Target="../diagrams/data8.xml"/><Relationship Id="rId14" Type="http://schemas.openxmlformats.org/officeDocument/2006/relationships/image" Target="../media/image8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A_A22847EB.xml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9.png"/><Relationship Id="rId5" Type="http://schemas.openxmlformats.org/officeDocument/2006/relationships/image" Target="../media/image91.png"/><Relationship Id="rId4" Type="http://schemas.openxmlformats.org/officeDocument/2006/relationships/image" Target="../media/image8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102.svg"/><Relationship Id="rId2" Type="http://schemas.microsoft.com/office/2018/10/relationships/comments" Target="../comments/modernComment_139_C636F0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0" Type="http://schemas.openxmlformats.org/officeDocument/2006/relationships/image" Target="../media/image100.svg"/><Relationship Id="rId4" Type="http://schemas.openxmlformats.org/officeDocument/2006/relationships/image" Target="../media/image94.svg"/><Relationship Id="rId9" Type="http://schemas.openxmlformats.org/officeDocument/2006/relationships/image" Target="../media/image9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svg"/><Relationship Id="rId2" Type="http://schemas.microsoft.com/office/2018/10/relationships/comments" Target="../comments/modernComment_11F_8664B55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6.png"/><Relationship Id="rId11" Type="http://schemas.openxmlformats.org/officeDocument/2006/relationships/image" Target="../media/image111.sv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13" Type="http://schemas.openxmlformats.org/officeDocument/2006/relationships/image" Target="../media/image115.svg"/><Relationship Id="rId3" Type="http://schemas.microsoft.com/office/2018/10/relationships/comments" Target="../comments/modernComment_121_5161138F.xml"/><Relationship Id="rId7" Type="http://schemas.openxmlformats.org/officeDocument/2006/relationships/diagramQuickStyle" Target="../diagrams/quickStyle9.xml"/><Relationship Id="rId12" Type="http://schemas.openxmlformats.org/officeDocument/2006/relationships/image" Target="../media/image1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9.xml"/><Relationship Id="rId11" Type="http://schemas.openxmlformats.org/officeDocument/2006/relationships/image" Target="../media/image113.svg"/><Relationship Id="rId5" Type="http://schemas.openxmlformats.org/officeDocument/2006/relationships/diagramData" Target="../diagrams/data9.xml"/><Relationship Id="rId10" Type="http://schemas.openxmlformats.org/officeDocument/2006/relationships/image" Target="../media/image112.png"/><Relationship Id="rId4" Type="http://schemas.openxmlformats.org/officeDocument/2006/relationships/chart" Target="../charts/chart4.xml"/><Relationship Id="rId9" Type="http://schemas.microsoft.com/office/2007/relationships/diagramDrawing" Target="../diagrams/drawing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13" Type="http://schemas.openxmlformats.org/officeDocument/2006/relationships/image" Target="../media/image119.svg"/><Relationship Id="rId3" Type="http://schemas.microsoft.com/office/2018/10/relationships/comments" Target="../comments/modernComment_122_242E3934.xml"/><Relationship Id="rId7" Type="http://schemas.openxmlformats.org/officeDocument/2006/relationships/diagramQuickStyle" Target="../diagrams/quickStyle10.xml"/><Relationship Id="rId12" Type="http://schemas.openxmlformats.org/officeDocument/2006/relationships/image" Target="../media/image1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0.xml"/><Relationship Id="rId11" Type="http://schemas.openxmlformats.org/officeDocument/2006/relationships/image" Target="../media/image117.svg"/><Relationship Id="rId5" Type="http://schemas.openxmlformats.org/officeDocument/2006/relationships/diagramData" Target="../diagrams/data10.xml"/><Relationship Id="rId10" Type="http://schemas.openxmlformats.org/officeDocument/2006/relationships/image" Target="../media/image116.png"/><Relationship Id="rId4" Type="http://schemas.openxmlformats.org/officeDocument/2006/relationships/chart" Target="../charts/chart5.xml"/><Relationship Id="rId9" Type="http://schemas.microsoft.com/office/2007/relationships/diagramDrawing" Target="../diagrams/drawing1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svg"/><Relationship Id="rId3" Type="http://schemas.microsoft.com/office/2018/10/relationships/comments" Target="../comments/modernComment_165_777DF768.xml"/><Relationship Id="rId7" Type="http://schemas.openxmlformats.org/officeDocument/2006/relationships/image" Target="../media/image123.svg"/><Relationship Id="rId12" Type="http://schemas.openxmlformats.org/officeDocument/2006/relationships/image" Target="../media/image1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2.png"/><Relationship Id="rId11" Type="http://schemas.openxmlformats.org/officeDocument/2006/relationships/image" Target="../media/image127.svg"/><Relationship Id="rId5" Type="http://schemas.openxmlformats.org/officeDocument/2006/relationships/image" Target="../media/image121.svg"/><Relationship Id="rId15" Type="http://schemas.openxmlformats.org/officeDocument/2006/relationships/image" Target="../media/image131.svg"/><Relationship Id="rId10" Type="http://schemas.openxmlformats.org/officeDocument/2006/relationships/image" Target="../media/image126.png"/><Relationship Id="rId4" Type="http://schemas.openxmlformats.org/officeDocument/2006/relationships/image" Target="../media/image120.png"/><Relationship Id="rId9" Type="http://schemas.openxmlformats.org/officeDocument/2006/relationships/image" Target="../media/image125.svg"/><Relationship Id="rId14" Type="http://schemas.openxmlformats.org/officeDocument/2006/relationships/image" Target="../media/image130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13" Type="http://schemas.openxmlformats.org/officeDocument/2006/relationships/image" Target="../media/image135.svg"/><Relationship Id="rId3" Type="http://schemas.microsoft.com/office/2018/10/relationships/comments" Target="../comments/modernComment_164_E1D8EB27.xml"/><Relationship Id="rId7" Type="http://schemas.openxmlformats.org/officeDocument/2006/relationships/diagramColors" Target="../diagrams/colors11.xml"/><Relationship Id="rId12" Type="http://schemas.openxmlformats.org/officeDocument/2006/relationships/image" Target="../media/image134.png"/><Relationship Id="rId17" Type="http://schemas.openxmlformats.org/officeDocument/2006/relationships/image" Target="../media/image139.sv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38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1.xml"/><Relationship Id="rId11" Type="http://schemas.openxmlformats.org/officeDocument/2006/relationships/image" Target="../media/image133.svg"/><Relationship Id="rId5" Type="http://schemas.openxmlformats.org/officeDocument/2006/relationships/diagramLayout" Target="../diagrams/layout11.xml"/><Relationship Id="rId15" Type="http://schemas.openxmlformats.org/officeDocument/2006/relationships/image" Target="../media/image137.svg"/><Relationship Id="rId10" Type="http://schemas.openxmlformats.org/officeDocument/2006/relationships/image" Target="../media/image132.png"/><Relationship Id="rId4" Type="http://schemas.openxmlformats.org/officeDocument/2006/relationships/diagramData" Target="../diagrams/data11.xml"/><Relationship Id="rId9" Type="http://schemas.openxmlformats.org/officeDocument/2006/relationships/chart" Target="../charts/chart6.xml"/><Relationship Id="rId14" Type="http://schemas.openxmlformats.org/officeDocument/2006/relationships/image" Target="../media/image136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13" Type="http://schemas.openxmlformats.org/officeDocument/2006/relationships/image" Target="../media/image144.png"/><Relationship Id="rId18" Type="http://schemas.openxmlformats.org/officeDocument/2006/relationships/image" Target="../media/image40.svg"/><Relationship Id="rId26" Type="http://schemas.openxmlformats.org/officeDocument/2006/relationships/image" Target="../media/image155.svg"/><Relationship Id="rId3" Type="http://schemas.microsoft.com/office/2018/10/relationships/comments" Target="../comments/modernComment_163_1AC6E783.xml"/><Relationship Id="rId21" Type="http://schemas.openxmlformats.org/officeDocument/2006/relationships/image" Target="../media/image150.png"/><Relationship Id="rId7" Type="http://schemas.openxmlformats.org/officeDocument/2006/relationships/diagramColors" Target="../diagrams/colors12.xml"/><Relationship Id="rId12" Type="http://schemas.openxmlformats.org/officeDocument/2006/relationships/image" Target="../media/image143.svg"/><Relationship Id="rId17" Type="http://schemas.openxmlformats.org/officeDocument/2006/relationships/image" Target="../media/image39.png"/><Relationship Id="rId25" Type="http://schemas.openxmlformats.org/officeDocument/2006/relationships/image" Target="../media/image154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47.svg"/><Relationship Id="rId20" Type="http://schemas.openxmlformats.org/officeDocument/2006/relationships/image" Target="../media/image149.sv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2.xml"/><Relationship Id="rId11" Type="http://schemas.openxmlformats.org/officeDocument/2006/relationships/image" Target="../media/image142.png"/><Relationship Id="rId24" Type="http://schemas.openxmlformats.org/officeDocument/2006/relationships/image" Target="../media/image153.svg"/><Relationship Id="rId5" Type="http://schemas.openxmlformats.org/officeDocument/2006/relationships/diagramLayout" Target="../diagrams/layout12.xml"/><Relationship Id="rId15" Type="http://schemas.openxmlformats.org/officeDocument/2006/relationships/image" Target="../media/image146.png"/><Relationship Id="rId23" Type="http://schemas.openxmlformats.org/officeDocument/2006/relationships/image" Target="../media/image152.png"/><Relationship Id="rId10" Type="http://schemas.openxmlformats.org/officeDocument/2006/relationships/image" Target="../media/image141.svg"/><Relationship Id="rId19" Type="http://schemas.openxmlformats.org/officeDocument/2006/relationships/image" Target="../media/image148.png"/><Relationship Id="rId4" Type="http://schemas.openxmlformats.org/officeDocument/2006/relationships/diagramData" Target="../diagrams/data12.xml"/><Relationship Id="rId9" Type="http://schemas.openxmlformats.org/officeDocument/2006/relationships/image" Target="../media/image140.png"/><Relationship Id="rId14" Type="http://schemas.openxmlformats.org/officeDocument/2006/relationships/image" Target="../media/image145.svg"/><Relationship Id="rId22" Type="http://schemas.openxmlformats.org/officeDocument/2006/relationships/image" Target="../media/image151.sv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5D_562372EE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7.xml"/><Relationship Id="rId4" Type="http://schemas.openxmlformats.org/officeDocument/2006/relationships/image" Target="../media/image1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microsoft.com/office/2018/10/relationships/comments" Target="../comments/modernComment_115_6AF452FE.xml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11" Type="http://schemas.openxmlformats.org/officeDocument/2006/relationships/image" Target="../media/image16.svg"/><Relationship Id="rId5" Type="http://schemas.openxmlformats.org/officeDocument/2006/relationships/image" Target="../media/image12.sv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18" Type="http://schemas.openxmlformats.org/officeDocument/2006/relationships/image" Target="../media/image21.png"/><Relationship Id="rId3" Type="http://schemas.microsoft.com/office/2018/10/relationships/comments" Target="../comments/modernComment_11E_4C0219F9.xml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image" Target="../media/image20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5" Type="http://schemas.openxmlformats.org/officeDocument/2006/relationships/image" Target="../media/image18.svg"/><Relationship Id="rId10" Type="http://schemas.openxmlformats.org/officeDocument/2006/relationships/diagramLayout" Target="../diagrams/layout2.xml"/><Relationship Id="rId19" Type="http://schemas.openxmlformats.org/officeDocument/2006/relationships/image" Target="../media/image22.svg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18/10/relationships/comments" Target="../comments/modernComment_132_6A070696.xml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10" Type="http://schemas.openxmlformats.org/officeDocument/2006/relationships/chart" Target="../charts/chart3.xml"/><Relationship Id="rId4" Type="http://schemas.openxmlformats.org/officeDocument/2006/relationships/image" Target="../media/image19.png"/><Relationship Id="rId9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microsoft.com/office/2018/10/relationships/comments" Target="../comments/modernComment_124_9F9B4E6D.xml"/><Relationship Id="rId7" Type="http://schemas.openxmlformats.org/officeDocument/2006/relationships/image" Target="../media/image31.svg"/><Relationship Id="rId12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sv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svg"/><Relationship Id="rId14" Type="http://schemas.openxmlformats.org/officeDocument/2006/relationships/image" Target="../media/image3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svg"/><Relationship Id="rId18" Type="http://schemas.openxmlformats.org/officeDocument/2006/relationships/diagramData" Target="../diagrams/data3.xml"/><Relationship Id="rId3" Type="http://schemas.microsoft.com/office/2018/10/relationships/comments" Target="../comments/modernComment_112_2BA9125A.xml"/><Relationship Id="rId21" Type="http://schemas.openxmlformats.org/officeDocument/2006/relationships/diagramColors" Target="../diagrams/colors3.xml"/><Relationship Id="rId7" Type="http://schemas.openxmlformats.org/officeDocument/2006/relationships/image" Target="../media/image42.svg"/><Relationship Id="rId12" Type="http://schemas.openxmlformats.org/officeDocument/2006/relationships/image" Target="../media/image47.png"/><Relationship Id="rId17" Type="http://schemas.openxmlformats.org/officeDocument/2006/relationships/image" Target="../media/image52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1.png"/><Relationship Id="rId20" Type="http://schemas.openxmlformats.org/officeDocument/2006/relationships/diagramQuickStyle" Target="../diagrams/quickStyl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5" Type="http://schemas.openxmlformats.org/officeDocument/2006/relationships/image" Target="../media/image50.svg"/><Relationship Id="rId10" Type="http://schemas.openxmlformats.org/officeDocument/2006/relationships/image" Target="../media/image45.png"/><Relationship Id="rId19" Type="http://schemas.openxmlformats.org/officeDocument/2006/relationships/diagramLayout" Target="../diagrams/layout3.xml"/><Relationship Id="rId4" Type="http://schemas.openxmlformats.org/officeDocument/2006/relationships/image" Target="../media/image39.png"/><Relationship Id="rId9" Type="http://schemas.openxmlformats.org/officeDocument/2006/relationships/image" Target="../media/image44.svg"/><Relationship Id="rId14" Type="http://schemas.openxmlformats.org/officeDocument/2006/relationships/image" Target="../media/image49.png"/><Relationship Id="rId22" Type="http://schemas.microsoft.com/office/2007/relationships/diagramDrawing" Target="../diagrams/drawing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13" Type="http://schemas.openxmlformats.org/officeDocument/2006/relationships/image" Target="../media/image55.png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4.xml"/><Relationship Id="rId12" Type="http://schemas.openxmlformats.org/officeDocument/2006/relationships/image" Target="../media/image54.svg"/><Relationship Id="rId17" Type="http://schemas.openxmlformats.org/officeDocument/2006/relationships/image" Target="../media/image59.png"/><Relationship Id="rId2" Type="http://schemas.openxmlformats.org/officeDocument/2006/relationships/video" Target="../media/media1.mp4"/><Relationship Id="rId16" Type="http://schemas.openxmlformats.org/officeDocument/2006/relationships/image" Target="../media/image58.svg"/><Relationship Id="rId1" Type="http://schemas.microsoft.com/office/2007/relationships/media" Target="../media/media1.mp4"/><Relationship Id="rId6" Type="http://schemas.openxmlformats.org/officeDocument/2006/relationships/diagramData" Target="../diagrams/data4.xml"/><Relationship Id="rId11" Type="http://schemas.openxmlformats.org/officeDocument/2006/relationships/image" Target="../media/image53.png"/><Relationship Id="rId5" Type="http://schemas.microsoft.com/office/2018/10/relationships/comments" Target="../comments/modernComment_113_7DE0965E.xml"/><Relationship Id="rId15" Type="http://schemas.openxmlformats.org/officeDocument/2006/relationships/image" Target="../media/image57.png"/><Relationship Id="rId10" Type="http://schemas.microsoft.com/office/2007/relationships/diagramDrawing" Target="../diagrams/drawing4.xml"/><Relationship Id="rId4" Type="http://schemas.openxmlformats.org/officeDocument/2006/relationships/notesSlide" Target="../notesSlides/notesSlide7.xml"/><Relationship Id="rId9" Type="http://schemas.openxmlformats.org/officeDocument/2006/relationships/diagramColors" Target="../diagrams/colors4.xml"/><Relationship Id="rId14" Type="http://schemas.openxmlformats.org/officeDocument/2006/relationships/image" Target="../media/image56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13" Type="http://schemas.openxmlformats.org/officeDocument/2006/relationships/image" Target="../media/image70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svg"/><Relationship Id="rId2" Type="http://schemas.microsoft.com/office/2018/10/relationships/comments" Target="../comments/modernComment_135_A6A991A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sv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svg"/><Relationship Id="rId4" Type="http://schemas.openxmlformats.org/officeDocument/2006/relationships/image" Target="../media/image61.svg"/><Relationship Id="rId9" Type="http://schemas.openxmlformats.org/officeDocument/2006/relationships/image" Target="../media/image66.png"/><Relationship Id="rId14" Type="http://schemas.openxmlformats.org/officeDocument/2006/relationships/image" Target="../media/image7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5" name="Rectangle 1034">
            <a:extLst>
              <a:ext uri="{FF2B5EF4-FFF2-40B4-BE49-F238E27FC236}">
                <a16:creationId xmlns:a16="http://schemas.microsoft.com/office/drawing/2014/main" id="{8F90786E-B72D-4C32-BDCE-A170B0078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5E46F2E7-848F-4A6C-A098-4764FDEA7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0" name="Picture 6" descr="AI and ESG compliance trends in the global mining industry - Ceco AI">
            <a:extLst>
              <a:ext uri="{FF2B5EF4-FFF2-40B4-BE49-F238E27FC236}">
                <a16:creationId xmlns:a16="http://schemas.microsoft.com/office/drawing/2014/main" id="{C9208707-098F-FDD5-FC99-13499DD32F3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 bwMode="auto">
          <a:xfrm>
            <a:off x="0" y="-2"/>
            <a:ext cx="121920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783A8B-1CFB-4C4E-B283-727B5282F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380" y="2532758"/>
            <a:ext cx="11368337" cy="102900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l"/>
            <a:r>
              <a:rPr lang="en-US" sz="3600">
                <a:solidFill>
                  <a:srgbClr val="FFFFFF"/>
                </a:solidFill>
                <a:latin typeface="Sinhala Sangam MN" pitchFamily="2" charset="0"/>
              </a:rPr>
              <a:t>Strategic Levers for Growth: Elevating </a:t>
            </a:r>
            <a:r>
              <a:rPr lang="en-US" sz="3600" err="1">
                <a:solidFill>
                  <a:srgbClr val="FFFFFF"/>
                </a:solidFill>
                <a:latin typeface="Sinhala Sangam MN" pitchFamily="2" charset="0"/>
              </a:rPr>
              <a:t>Strayos</a:t>
            </a:r>
            <a:r>
              <a:rPr lang="en-US" sz="3600">
                <a:solidFill>
                  <a:srgbClr val="FFFFFF"/>
                </a:solidFill>
                <a:latin typeface="Sinhala Sangam MN" pitchFamily="2" charset="0"/>
              </a:rPr>
              <a:t>’ Customer Experience and Operational Efficiency</a:t>
            </a:r>
          </a:p>
        </p:txBody>
      </p:sp>
      <p:pic>
        <p:nvPicPr>
          <p:cNvPr id="16" name="Picture 15" descr="A white silhouette of a person&#10;&#10;Description automatically generated">
            <a:extLst>
              <a:ext uri="{FF2B5EF4-FFF2-40B4-BE49-F238E27FC236}">
                <a16:creationId xmlns:a16="http://schemas.microsoft.com/office/drawing/2014/main" id="{E8A66AEB-3268-BC2F-13BC-1292B3574C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3336" y="339704"/>
            <a:ext cx="2209382" cy="65907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1C0E675-EB3D-91C0-FC1C-986D32E47B4C}"/>
              </a:ext>
            </a:extLst>
          </p:cNvPr>
          <p:cNvSpPr txBox="1">
            <a:spLocks/>
          </p:cNvSpPr>
          <p:nvPr/>
        </p:nvSpPr>
        <p:spPr>
          <a:xfrm>
            <a:off x="404172" y="3470602"/>
            <a:ext cx="4826860" cy="416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Sinhala Sangam MN" pitchFamily="2" charset="0"/>
                <a:ea typeface="+mj-ea"/>
                <a:cs typeface="+mj-cs"/>
              </a:defRPr>
            </a:lvl1pPr>
          </a:lstStyle>
          <a:p>
            <a:pPr algn="l"/>
            <a:r>
              <a:rPr lang="en-US" sz="2000" i="1">
                <a:solidFill>
                  <a:srgbClr val="FFFFFF"/>
                </a:solidFill>
              </a:rPr>
              <a:t>A consulting proposal delivered to </a:t>
            </a:r>
            <a:r>
              <a:rPr lang="en-US" sz="2000" i="1" err="1">
                <a:solidFill>
                  <a:srgbClr val="FFFFFF"/>
                </a:solidFill>
              </a:rPr>
              <a:t>Strayos</a:t>
            </a:r>
            <a:endParaRPr lang="en-US" sz="2000" i="1">
              <a:solidFill>
                <a:srgbClr val="FFFFFF"/>
              </a:solidFill>
            </a:endParaRPr>
          </a:p>
        </p:txBody>
      </p:sp>
      <p:pic>
        <p:nvPicPr>
          <p:cNvPr id="1026" name="Picture 2" descr="Strayos">
            <a:extLst>
              <a:ext uri="{FF2B5EF4-FFF2-40B4-BE49-F238E27FC236}">
                <a16:creationId xmlns:a16="http://schemas.microsoft.com/office/drawing/2014/main" id="{01127F16-1E82-8368-CE1A-3E45D0B07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977" y="5617733"/>
            <a:ext cx="3096699" cy="123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196BB6B-EBAA-EBBC-9FEC-A18B4157AA8C}"/>
              </a:ext>
            </a:extLst>
          </p:cNvPr>
          <p:cNvSpPr/>
          <p:nvPr/>
        </p:nvSpPr>
        <p:spPr>
          <a:xfrm>
            <a:off x="358453" y="2532756"/>
            <a:ext cx="45719" cy="937846"/>
          </a:xfrm>
          <a:prstGeom prst="rect">
            <a:avLst/>
          </a:prstGeom>
          <a:solidFill>
            <a:srgbClr val="8485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1244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C63BF-BCF4-D857-09C6-61036933E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F3BA9A50-F0C9-3BF0-4097-C64DFE54EF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84081"/>
          <a:stretch/>
        </p:blipFill>
        <p:spPr bwMode="auto">
          <a:xfrm>
            <a:off x="900264" y="1698996"/>
            <a:ext cx="1804836" cy="480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1038F8E-07B4-D18E-517C-CDAAE3BC3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673" y="0"/>
            <a:ext cx="11679856" cy="1325563"/>
          </a:xfrm>
        </p:spPr>
        <p:txBody>
          <a:bodyPr>
            <a:normAutofit/>
          </a:bodyPr>
          <a:lstStyle/>
          <a:p>
            <a:r>
              <a:rPr lang="en-US" sz="3000">
                <a:latin typeface="Sinhala Sangam MN"/>
              </a:rPr>
              <a:t>Improving onboarding times by integrating videos directly into Strayos software</a:t>
            </a:r>
            <a:endParaRPr lang="en-US" sz="300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C4EB77-1822-1231-45A6-1BDF991D03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10</a:t>
            </a:fld>
            <a:endParaRPr lang="en-US" b="1">
              <a:solidFill>
                <a:schemeClr val="tx1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A14A317-7977-A964-46C7-9DF04F06C72D}"/>
              </a:ext>
            </a:extLst>
          </p:cNvPr>
          <p:cNvGrpSpPr/>
          <p:nvPr/>
        </p:nvGrpSpPr>
        <p:grpSpPr>
          <a:xfrm>
            <a:off x="3772184" y="4953113"/>
            <a:ext cx="6642219" cy="1296785"/>
            <a:chOff x="3772184" y="4904126"/>
            <a:chExt cx="6642219" cy="1296785"/>
          </a:xfrm>
        </p:grpSpPr>
        <p:graphicFrame>
          <p:nvGraphicFramePr>
            <p:cNvPr id="2" name="Diagram 1">
              <a:extLst>
                <a:ext uri="{FF2B5EF4-FFF2-40B4-BE49-F238E27FC236}">
                  <a16:creationId xmlns:a16="http://schemas.microsoft.com/office/drawing/2014/main" id="{FE95D7C6-31E2-346F-5FE4-ED4A3B5E8B3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36915457"/>
                </p:ext>
              </p:extLst>
            </p:nvPr>
          </p:nvGraphicFramePr>
          <p:xfrm>
            <a:off x="3772184" y="4904126"/>
            <a:ext cx="6642219" cy="129678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DC277E2-6162-C4E8-12A6-D29A750E90F5}"/>
                </a:ext>
              </a:extLst>
            </p:cNvPr>
            <p:cNvSpPr txBox="1"/>
            <p:nvPr/>
          </p:nvSpPr>
          <p:spPr>
            <a:xfrm>
              <a:off x="3871937" y="5238589"/>
              <a:ext cx="13817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Sinhala Sangam MN" pitchFamily="2" charset="0"/>
                </a:rPr>
                <a:t>User sees ”?” Icon 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1C4D587-49B6-93DD-41EF-53EB84B6F7ED}"/>
                </a:ext>
              </a:extLst>
            </p:cNvPr>
            <p:cNvSpPr txBox="1"/>
            <p:nvPr/>
          </p:nvSpPr>
          <p:spPr>
            <a:xfrm>
              <a:off x="5561986" y="5238589"/>
              <a:ext cx="13817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Sinhala Sangam MN" pitchFamily="2" charset="0"/>
                </a:rPr>
                <a:t>User clicks the icon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811DC17-D636-8945-C0A7-BDD1951AB093}"/>
                </a:ext>
              </a:extLst>
            </p:cNvPr>
            <p:cNvSpPr txBox="1"/>
            <p:nvPr/>
          </p:nvSpPr>
          <p:spPr>
            <a:xfrm>
              <a:off x="7259523" y="5229097"/>
              <a:ext cx="13817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Sinhala Sangam MN" pitchFamily="2" charset="0"/>
                </a:rPr>
                <a:t>The tutorial video opens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791D96-84C9-E77D-4CBA-B7E5009FE541}"/>
                </a:ext>
              </a:extLst>
            </p:cNvPr>
            <p:cNvSpPr txBox="1"/>
            <p:nvPr/>
          </p:nvSpPr>
          <p:spPr>
            <a:xfrm>
              <a:off x="8919450" y="5056284"/>
              <a:ext cx="138170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Sinhala Sangam MN" pitchFamily="2" charset="0"/>
                </a:rPr>
                <a:t>User understands the feature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DC139FA-3D90-71BD-41CB-102EF86EB1F9}"/>
              </a:ext>
            </a:extLst>
          </p:cNvPr>
          <p:cNvGrpSpPr/>
          <p:nvPr/>
        </p:nvGrpSpPr>
        <p:grpSpPr>
          <a:xfrm>
            <a:off x="2985114" y="2134768"/>
            <a:ext cx="7910386" cy="2556443"/>
            <a:chOff x="2985114" y="2216413"/>
            <a:chExt cx="7910386" cy="2556443"/>
          </a:xfrm>
        </p:grpSpPr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BB591F0F-2EF0-BFA5-CAA5-99DB4107599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13612929"/>
                </p:ext>
              </p:extLst>
            </p:nvPr>
          </p:nvGraphicFramePr>
          <p:xfrm>
            <a:off x="2985114" y="2216413"/>
            <a:ext cx="7910386" cy="242517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pic>
          <p:nvPicPr>
            <p:cNvPr id="15" name="Picture 14" descr="A blue question mark on a black background&#10;&#10;AI-generated content may be incorrect.">
              <a:extLst>
                <a:ext uri="{FF2B5EF4-FFF2-40B4-BE49-F238E27FC236}">
                  <a16:creationId xmlns:a16="http://schemas.microsoft.com/office/drawing/2014/main" id="{F56B8DA0-8669-A771-055B-39F1A5149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271394" y="2216413"/>
              <a:ext cx="1168425" cy="1168425"/>
            </a:xfrm>
            <a:prstGeom prst="rect">
              <a:avLst/>
            </a:prstGeom>
          </p:spPr>
        </p:pic>
        <p:pic>
          <p:nvPicPr>
            <p:cNvPr id="17" name="Picture 16" descr="A blue and black logo&#10;&#10;AI-generated content may be incorrect.">
              <a:extLst>
                <a:ext uri="{FF2B5EF4-FFF2-40B4-BE49-F238E27FC236}">
                  <a16:creationId xmlns:a16="http://schemas.microsoft.com/office/drawing/2014/main" id="{10A3823E-76FC-05F1-FA19-9FCFAB22A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167765" y="3397172"/>
              <a:ext cx="1375684" cy="1375684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6D4B42B-4D65-D089-9A17-1BF67E3C3B15}"/>
              </a:ext>
            </a:extLst>
          </p:cNvPr>
          <p:cNvSpPr txBox="1"/>
          <p:nvPr/>
        </p:nvSpPr>
        <p:spPr>
          <a:xfrm>
            <a:off x="5635302" y="1698996"/>
            <a:ext cx="26100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2038BC"/>
                </a:solidFill>
                <a:latin typeface="Sinhala Sangam MN" pitchFamily="2" charset="0"/>
              </a:rPr>
              <a:t>Solution Overview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6D7F038-0332-FF55-11A9-72B7D4A3A548}"/>
              </a:ext>
            </a:extLst>
          </p:cNvPr>
          <p:cNvSpPr txBox="1"/>
          <p:nvPr/>
        </p:nvSpPr>
        <p:spPr>
          <a:xfrm>
            <a:off x="5938269" y="4522129"/>
            <a:ext cx="2004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2038BC"/>
                </a:solidFill>
                <a:latin typeface="Sinhala Sangam MN" pitchFamily="2" charset="0"/>
              </a:rPr>
              <a:t>User Journey </a:t>
            </a:r>
          </a:p>
        </p:txBody>
      </p:sp>
    </p:spTree>
    <p:extLst>
      <p:ext uri="{BB962C8B-B14F-4D97-AF65-F5344CB8AC3E}">
        <p14:creationId xmlns:p14="http://schemas.microsoft.com/office/powerpoint/2010/main" val="446361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05167-EC08-8DFF-67E7-4B192FFC4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and blue rectangles on a dirt surface&#10;&#10;AI-generated content may be incorrect.">
            <a:extLst>
              <a:ext uri="{FF2B5EF4-FFF2-40B4-BE49-F238E27FC236}">
                <a16:creationId xmlns:a16="http://schemas.microsoft.com/office/drawing/2014/main" id="{EB5CAD07-81F7-0AD8-243B-A2CB7D654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703" y="1703825"/>
            <a:ext cx="10402593" cy="4652525"/>
          </a:xfrm>
          <a:prstGeom prst="rect">
            <a:avLst/>
          </a:prstGeom>
          <a:ln w="19050">
            <a:solidFill>
              <a:schemeClr val="lt1"/>
            </a:solidFill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ECE3645-1517-4327-AB06-4BAA632FB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438" y="226986"/>
            <a:ext cx="10618468" cy="1325563"/>
          </a:xfrm>
        </p:spPr>
        <p:txBody>
          <a:bodyPr>
            <a:normAutofit/>
          </a:bodyPr>
          <a:lstStyle/>
          <a:p>
            <a:r>
              <a:rPr lang="en-US" sz="3000">
                <a:latin typeface="Sinhala Sangam MN"/>
              </a:rPr>
              <a:t>Preview of the solution being used on Strayos’ SaaS platform</a:t>
            </a:r>
            <a:endParaRPr lang="en-US" sz="3000"/>
          </a:p>
        </p:txBody>
      </p:sp>
      <p:pic>
        <p:nvPicPr>
          <p:cNvPr id="4" name="Graphic 3" descr="Cursor outline">
            <a:extLst>
              <a:ext uri="{FF2B5EF4-FFF2-40B4-BE49-F238E27FC236}">
                <a16:creationId xmlns:a16="http://schemas.microsoft.com/office/drawing/2014/main" id="{F372D540-CA9C-612D-9BB0-2CA1443E6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71506" y="5220336"/>
            <a:ext cx="914400" cy="91440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40FB0D8-2213-8EA3-BE77-8B202AEB3CDF}"/>
              </a:ext>
            </a:extLst>
          </p:cNvPr>
          <p:cNvCxnSpPr>
            <a:cxnSpLocks/>
          </p:cNvCxnSpPr>
          <p:nvPr/>
        </p:nvCxnSpPr>
        <p:spPr>
          <a:xfrm flipH="1">
            <a:off x="1188988" y="4244136"/>
            <a:ext cx="2099365" cy="4743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18C0F94-8C0B-98B0-1864-67C26EB8DB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11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5" name="Picture 4" descr="A screenshot of a video&#10;&#10;AI-generated content may be incorrect.">
            <a:extLst>
              <a:ext uri="{FF2B5EF4-FFF2-40B4-BE49-F238E27FC236}">
                <a16:creationId xmlns:a16="http://schemas.microsoft.com/office/drawing/2014/main" id="{CD2764E5-449D-B018-9183-6DDAF8917A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1568" y="1718601"/>
            <a:ext cx="8488861" cy="370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1403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08 -0.00324 L -0.73386 -0.0958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45" y="-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8C51A-D23C-DE5A-C321-4181221C6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8588605-35D6-20F8-4FB3-FAABE617C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723" y="187946"/>
            <a:ext cx="11174680" cy="961814"/>
          </a:xfrm>
        </p:spPr>
        <p:txBody>
          <a:bodyPr>
            <a:normAutofit/>
          </a:bodyPr>
          <a:lstStyle/>
          <a:p>
            <a:r>
              <a:rPr lang="en-US" sz="3000"/>
              <a:t>Driving user engagement and faster onboarding through integrated video access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10097-D293-C784-72EC-1F663E5E0D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12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11" name="Picture 10" descr="A screenshot of a video&#10;&#10;AI-generated content may be incorrect.">
            <a:extLst>
              <a:ext uri="{FF2B5EF4-FFF2-40B4-BE49-F238E27FC236}">
                <a16:creationId xmlns:a16="http://schemas.microsoft.com/office/drawing/2014/main" id="{91DD3681-06B8-52B0-1689-5BC3E7C39C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916" y="1841944"/>
            <a:ext cx="2840567" cy="12386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8D5578B-E98D-2800-B9FF-D88601C76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0294" y="1914144"/>
            <a:ext cx="2036160" cy="109424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977879-47DB-31A6-57B9-E748DA9432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3319" y="1914144"/>
            <a:ext cx="2032275" cy="1094241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00CBA198-4F7B-0A9C-E820-95CB547B60E0}"/>
              </a:ext>
            </a:extLst>
          </p:cNvPr>
          <p:cNvSpPr txBox="1"/>
          <p:nvPr/>
        </p:nvSpPr>
        <p:spPr>
          <a:xfrm>
            <a:off x="1194571" y="1836541"/>
            <a:ext cx="35677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Sinhala Sangam MN" pitchFamily="2" charset="0"/>
              </a:rPr>
              <a:t>Customers and users of the software would be given easy and efficient access to the portfolio of 200+ videos produced and posted by Strayos</a:t>
            </a:r>
          </a:p>
        </p:txBody>
      </p:sp>
      <p:pic>
        <p:nvPicPr>
          <p:cNvPr id="48" name="Picture 47" descr="A blue line on a black background&#10;&#10;AI-generated content may be incorrect.">
            <a:extLst>
              <a:ext uri="{FF2B5EF4-FFF2-40B4-BE49-F238E27FC236}">
                <a16:creationId xmlns:a16="http://schemas.microsoft.com/office/drawing/2014/main" id="{36C246A9-3D43-5971-12A9-485F266575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466" y="1869542"/>
            <a:ext cx="961814" cy="961814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47EB69BA-1CBB-A09C-282E-7255E13200B4}"/>
              </a:ext>
            </a:extLst>
          </p:cNvPr>
          <p:cNvGrpSpPr/>
          <p:nvPr/>
        </p:nvGrpSpPr>
        <p:grpSpPr>
          <a:xfrm>
            <a:off x="505723" y="5821142"/>
            <a:ext cx="3935088" cy="175376"/>
            <a:chOff x="782171" y="4227928"/>
            <a:chExt cx="4743192" cy="175376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D02DE5BC-DBB3-8225-9D0D-AC9A41BA3FF6}"/>
                </a:ext>
              </a:extLst>
            </p:cNvPr>
            <p:cNvCxnSpPr>
              <a:cxnSpLocks/>
            </p:cNvCxnSpPr>
            <p:nvPr/>
          </p:nvCxnSpPr>
          <p:spPr>
            <a:xfrm>
              <a:off x="782171" y="4231540"/>
              <a:ext cx="2058523" cy="0"/>
            </a:xfrm>
            <a:prstGeom prst="line">
              <a:avLst/>
            </a:prstGeom>
            <a:ln w="15875">
              <a:solidFill>
                <a:srgbClr val="8485C6">
                  <a:alpha val="49175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D2CEB18C-5D57-F9D2-9F53-E77A86E36682}"/>
                </a:ext>
              </a:extLst>
            </p:cNvPr>
            <p:cNvCxnSpPr>
              <a:cxnSpLocks/>
            </p:cNvCxnSpPr>
            <p:nvPr/>
          </p:nvCxnSpPr>
          <p:spPr>
            <a:xfrm>
              <a:off x="2834162" y="4227928"/>
              <a:ext cx="291345" cy="171764"/>
            </a:xfrm>
            <a:prstGeom prst="line">
              <a:avLst/>
            </a:prstGeom>
            <a:ln w="15875">
              <a:solidFill>
                <a:srgbClr val="8485C6">
                  <a:alpha val="49175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5B9BFEDF-65A9-B748-B80E-227F115DE4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21728" y="4232332"/>
              <a:ext cx="312919" cy="170972"/>
            </a:xfrm>
            <a:prstGeom prst="line">
              <a:avLst/>
            </a:prstGeom>
            <a:ln w="15875">
              <a:solidFill>
                <a:srgbClr val="8485C6">
                  <a:alpha val="49175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B5924F1A-D85B-6997-CDC4-43F8584ACDB8}"/>
                </a:ext>
              </a:extLst>
            </p:cNvPr>
            <p:cNvCxnSpPr>
              <a:cxnSpLocks/>
            </p:cNvCxnSpPr>
            <p:nvPr/>
          </p:nvCxnSpPr>
          <p:spPr>
            <a:xfrm>
              <a:off x="3431299" y="4231540"/>
              <a:ext cx="2094064" cy="0"/>
            </a:xfrm>
            <a:prstGeom prst="line">
              <a:avLst/>
            </a:prstGeom>
            <a:ln w="15875">
              <a:solidFill>
                <a:srgbClr val="8485C6">
                  <a:alpha val="49175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C89CFB0F-D8B1-8573-9D0B-C15AFAA1FB11}"/>
              </a:ext>
            </a:extLst>
          </p:cNvPr>
          <p:cNvSpPr txBox="1"/>
          <p:nvPr/>
        </p:nvSpPr>
        <p:spPr>
          <a:xfrm>
            <a:off x="7911924" y="6292691"/>
            <a:ext cx="50706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Sinhala Sangam MN"/>
              </a:rPr>
              <a:t>Image Source: Adobe Express, Video Image Source: Strayos YouTube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54C2297-F65E-9513-7FE0-9053BB6030D5}"/>
              </a:ext>
            </a:extLst>
          </p:cNvPr>
          <p:cNvSpPr txBox="1"/>
          <p:nvPr/>
        </p:nvSpPr>
        <p:spPr>
          <a:xfrm>
            <a:off x="1319620" y="3125470"/>
            <a:ext cx="33220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Sinhala Sangam MN" pitchFamily="2" charset="0"/>
              </a:rPr>
              <a:t>Linkable features within the software will drive traffic directly to the Strayos YouTube page. Increasing views and boosting natural engagement</a:t>
            </a:r>
          </a:p>
        </p:txBody>
      </p:sp>
      <p:pic>
        <p:nvPicPr>
          <p:cNvPr id="1038" name="Picture 2" descr="Output image">
            <a:extLst>
              <a:ext uri="{FF2B5EF4-FFF2-40B4-BE49-F238E27FC236}">
                <a16:creationId xmlns:a16="http://schemas.microsoft.com/office/drawing/2014/main" id="{BB2C1DF7-EF34-049D-FFE9-3CDA887C6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621" y="3344916"/>
            <a:ext cx="3512667" cy="219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038" descr="A graph showing the amount of time reduction&#10;&#10;AI-generated content may be incorrect.">
            <a:extLst>
              <a:ext uri="{FF2B5EF4-FFF2-40B4-BE49-F238E27FC236}">
                <a16:creationId xmlns:a16="http://schemas.microsoft.com/office/drawing/2014/main" id="{1A85C4CC-54D6-1291-EEB6-DD4C4DAF78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0845" y="3310059"/>
            <a:ext cx="3398713" cy="2251646"/>
          </a:xfrm>
          <a:prstGeom prst="rect">
            <a:avLst/>
          </a:prstGeom>
        </p:spPr>
      </p:pic>
      <p:grpSp>
        <p:nvGrpSpPr>
          <p:cNvPr id="1042" name="Group 1041">
            <a:extLst>
              <a:ext uri="{FF2B5EF4-FFF2-40B4-BE49-F238E27FC236}">
                <a16:creationId xmlns:a16="http://schemas.microsoft.com/office/drawing/2014/main" id="{0B3E76F7-5E7C-C9F2-F7BD-6D95B9A2759D}"/>
              </a:ext>
            </a:extLst>
          </p:cNvPr>
          <p:cNvGrpSpPr/>
          <p:nvPr/>
        </p:nvGrpSpPr>
        <p:grpSpPr>
          <a:xfrm>
            <a:off x="513165" y="2974367"/>
            <a:ext cx="3879755" cy="147589"/>
            <a:chOff x="1025752" y="2986242"/>
            <a:chExt cx="3359728" cy="177726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FC4CF72-757E-7730-A61A-8C3066D0A048}"/>
                </a:ext>
              </a:extLst>
            </p:cNvPr>
            <p:cNvGrpSpPr/>
            <p:nvPr/>
          </p:nvGrpSpPr>
          <p:grpSpPr>
            <a:xfrm>
              <a:off x="3260606" y="2988592"/>
              <a:ext cx="1124874" cy="175376"/>
              <a:chOff x="782171" y="4227928"/>
              <a:chExt cx="4743192" cy="175376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C71D4CE2-125E-F120-3AA4-DD2726AB85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171" y="4231540"/>
                <a:ext cx="2058523" cy="0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F27F949-5B7D-2408-093D-2A82807F00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162" y="4227928"/>
                <a:ext cx="291345" cy="171764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F264C452-6ACF-F53B-09AC-2A0AD299584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21728" y="4232332"/>
                <a:ext cx="312919" cy="170972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2C77209E-40F3-76CC-8B33-CF6FC2E766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299" y="4231540"/>
                <a:ext cx="2094064" cy="0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614DEF9-6CA5-EE44-03BB-C39487304FCB}"/>
                </a:ext>
              </a:extLst>
            </p:cNvPr>
            <p:cNvGrpSpPr/>
            <p:nvPr/>
          </p:nvGrpSpPr>
          <p:grpSpPr>
            <a:xfrm>
              <a:off x="2143179" y="2986242"/>
              <a:ext cx="1124874" cy="175376"/>
              <a:chOff x="782171" y="4227928"/>
              <a:chExt cx="4743192" cy="175376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872CA4C4-8183-E862-A3D2-91DD8EB2AD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171" y="4231540"/>
                <a:ext cx="2058523" cy="0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FFDE407E-8FA6-0518-4DE7-C865192129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162" y="4227928"/>
                <a:ext cx="291345" cy="171764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DC45D28D-1A29-86E6-F29E-7A81C7D49FD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21728" y="4232332"/>
                <a:ext cx="312919" cy="170972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F514A08D-CFB6-756D-0308-6A71F0EB3A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299" y="4231540"/>
                <a:ext cx="2094064" cy="0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19F16012-C69D-C91F-4B11-90AF8F7017CE}"/>
                </a:ext>
              </a:extLst>
            </p:cNvPr>
            <p:cNvGrpSpPr/>
            <p:nvPr/>
          </p:nvGrpSpPr>
          <p:grpSpPr>
            <a:xfrm>
              <a:off x="1025752" y="2986242"/>
              <a:ext cx="1124874" cy="175376"/>
              <a:chOff x="782171" y="4227928"/>
              <a:chExt cx="4743192" cy="175376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6032D2FA-4B32-C906-E03A-E8EA3D0E21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171" y="4231540"/>
                <a:ext cx="2058523" cy="0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85BAFD02-E3CD-7C99-A384-394E9E66EA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162" y="4227928"/>
                <a:ext cx="291345" cy="171764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813C2EE7-D55B-9DB6-2DDB-23FBBF16B48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21728" y="4232332"/>
                <a:ext cx="312919" cy="170972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0" name="Straight Connector 1039">
                <a:extLst>
                  <a:ext uri="{FF2B5EF4-FFF2-40B4-BE49-F238E27FC236}">
                    <a16:creationId xmlns:a16="http://schemas.microsoft.com/office/drawing/2014/main" id="{E2A06F49-1F41-0433-BA6C-B55DB2E3AE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299" y="4231540"/>
                <a:ext cx="2094064" cy="0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" name="Picture 1" descr="A blue clock with a check mark&#10;&#10;AI-generated content may be incorrect.">
            <a:extLst>
              <a:ext uri="{FF2B5EF4-FFF2-40B4-BE49-F238E27FC236}">
                <a16:creationId xmlns:a16="http://schemas.microsoft.com/office/drawing/2014/main" id="{DA4354B9-1A18-5248-1873-0BE765E1186A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9000"/>
          </a:blip>
          <a:stretch>
            <a:fillRect/>
          </a:stretch>
        </p:blipFill>
        <p:spPr>
          <a:xfrm>
            <a:off x="388861" y="4637858"/>
            <a:ext cx="1088290" cy="1088290"/>
          </a:xfrm>
          <a:prstGeom prst="rect">
            <a:avLst/>
          </a:prstGeom>
        </p:spPr>
      </p:pic>
      <p:pic>
        <p:nvPicPr>
          <p:cNvPr id="4" name="Picture 3" descr="A blue line drawing of a graph&#10;&#10;AI-generated content may be incorrect.">
            <a:extLst>
              <a:ext uri="{FF2B5EF4-FFF2-40B4-BE49-F238E27FC236}">
                <a16:creationId xmlns:a16="http://schemas.microsoft.com/office/drawing/2014/main" id="{EAB98EDC-D54B-ABB3-0ED8-7E2699C4ADF0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29000"/>
          </a:blip>
          <a:stretch>
            <a:fillRect/>
          </a:stretch>
        </p:blipFill>
        <p:spPr>
          <a:xfrm>
            <a:off x="357544" y="3170830"/>
            <a:ext cx="1063624" cy="10636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1B090F-3346-739C-AAB8-FDDF6FA0680E}"/>
              </a:ext>
            </a:extLst>
          </p:cNvPr>
          <p:cNvSpPr txBox="1"/>
          <p:nvPr/>
        </p:nvSpPr>
        <p:spPr>
          <a:xfrm>
            <a:off x="1275930" y="4710708"/>
            <a:ext cx="33178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Sinhala Sangam MN" pitchFamily="2" charset="0"/>
              </a:rPr>
              <a:t>Onboarding time will be significantly reduced due to the time saved finding related video material on the Strayos YouTube page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9F10FAB-38E2-E412-F04E-139B792EBF41}"/>
              </a:ext>
            </a:extLst>
          </p:cNvPr>
          <p:cNvGrpSpPr/>
          <p:nvPr/>
        </p:nvGrpSpPr>
        <p:grpSpPr>
          <a:xfrm>
            <a:off x="470472" y="4483801"/>
            <a:ext cx="3958700" cy="159254"/>
            <a:chOff x="734629" y="4501366"/>
            <a:chExt cx="3692623" cy="15925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2FDCE0E-460B-F2BF-9230-C0A05043D296}"/>
                </a:ext>
              </a:extLst>
            </p:cNvPr>
            <p:cNvGrpSpPr/>
            <p:nvPr/>
          </p:nvGrpSpPr>
          <p:grpSpPr>
            <a:xfrm>
              <a:off x="2577934" y="4502678"/>
              <a:ext cx="1849318" cy="157942"/>
              <a:chOff x="782171" y="4227928"/>
              <a:chExt cx="4743192" cy="175376"/>
            </a:xfrm>
          </p:grpSpPr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87F0A597-25C5-4405-17CD-3C7DE76F62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171" y="4231540"/>
                <a:ext cx="2058523" cy="0"/>
              </a:xfrm>
              <a:prstGeom prst="line">
                <a:avLst/>
              </a:prstGeom>
              <a:ln w="15875">
                <a:solidFill>
                  <a:srgbClr val="8485C6">
                    <a:alpha val="50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D331CF2D-075F-168B-D9E4-15BA340E7A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162" y="4227928"/>
                <a:ext cx="291345" cy="171764"/>
              </a:xfrm>
              <a:prstGeom prst="line">
                <a:avLst/>
              </a:prstGeom>
              <a:ln w="15875">
                <a:solidFill>
                  <a:srgbClr val="8485C6">
                    <a:alpha val="50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72B9F1A5-B26E-5586-7238-E90359B4CE4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21728" y="4232332"/>
                <a:ext cx="312919" cy="170972"/>
              </a:xfrm>
              <a:prstGeom prst="line">
                <a:avLst/>
              </a:prstGeom>
              <a:ln w="15875">
                <a:solidFill>
                  <a:srgbClr val="8485C6">
                    <a:alpha val="50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DCFAD244-78C4-ACAD-4826-DBFD1A6B1F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299" y="4231540"/>
                <a:ext cx="2094064" cy="0"/>
              </a:xfrm>
              <a:prstGeom prst="line">
                <a:avLst/>
              </a:prstGeom>
              <a:ln w="15875">
                <a:solidFill>
                  <a:srgbClr val="8485C6">
                    <a:alpha val="50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A2A0524-4A41-09F4-3288-1813E6F54702}"/>
                </a:ext>
              </a:extLst>
            </p:cNvPr>
            <p:cNvGrpSpPr/>
            <p:nvPr/>
          </p:nvGrpSpPr>
          <p:grpSpPr>
            <a:xfrm>
              <a:off x="734629" y="4501366"/>
              <a:ext cx="1849318" cy="157942"/>
              <a:chOff x="782171" y="4227928"/>
              <a:chExt cx="4743192" cy="175376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578FD9EB-78F9-C3E6-C8A2-1B0E3CFD1E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171" y="4231540"/>
                <a:ext cx="2058523" cy="0"/>
              </a:xfrm>
              <a:prstGeom prst="line">
                <a:avLst/>
              </a:prstGeom>
              <a:ln w="15875">
                <a:solidFill>
                  <a:srgbClr val="8485C6">
                    <a:alpha val="50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D972F848-5609-7257-5790-23133ACCCE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162" y="4227928"/>
                <a:ext cx="291345" cy="171764"/>
              </a:xfrm>
              <a:prstGeom prst="line">
                <a:avLst/>
              </a:prstGeom>
              <a:ln w="15875">
                <a:solidFill>
                  <a:srgbClr val="8485C6">
                    <a:alpha val="50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D00EF54D-BEB1-001F-7A48-1FA20781B40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21728" y="4232332"/>
                <a:ext cx="312919" cy="170972"/>
              </a:xfrm>
              <a:prstGeom prst="line">
                <a:avLst/>
              </a:prstGeom>
              <a:ln w="15875">
                <a:solidFill>
                  <a:srgbClr val="8485C6">
                    <a:alpha val="50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9B85798-AFED-A8BE-D0C7-CC5FA00C05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299" y="4231540"/>
                <a:ext cx="2094064" cy="0"/>
              </a:xfrm>
              <a:prstGeom prst="line">
                <a:avLst/>
              </a:prstGeom>
              <a:ln w="15875">
                <a:solidFill>
                  <a:srgbClr val="8485C6">
                    <a:alpha val="50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526383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77420-F314-8A22-F55F-FB9505528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860D089-02C5-91AF-E10D-2EE657C79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723" y="187946"/>
            <a:ext cx="11174680" cy="961814"/>
          </a:xfrm>
        </p:spPr>
        <p:txBody>
          <a:bodyPr>
            <a:normAutofit/>
          </a:bodyPr>
          <a:lstStyle/>
          <a:p>
            <a:r>
              <a:rPr lang="en-US" sz="3000"/>
              <a:t>Driving user engagement and faster onboarding through integrated video access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7B3D5B-88D6-4117-B617-00B13D7E4E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13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11" name="Picture 10" descr="A screenshot of a video&#10;&#10;AI-generated content may be incorrect.">
            <a:extLst>
              <a:ext uri="{FF2B5EF4-FFF2-40B4-BE49-F238E27FC236}">
                <a16:creationId xmlns:a16="http://schemas.microsoft.com/office/drawing/2014/main" id="{870665D2-7349-9FAB-8C4B-D15159593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916" y="1841944"/>
            <a:ext cx="2840567" cy="12386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7795AF-304D-CD0A-4CC0-BD91456533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0294" y="1914144"/>
            <a:ext cx="2036160" cy="109424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E23DBA6-71C6-D651-A2B1-8DD6117D91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3319" y="1914144"/>
            <a:ext cx="2032275" cy="1094241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54399F4F-5CF6-2A78-28A9-9F63DA964455}"/>
              </a:ext>
            </a:extLst>
          </p:cNvPr>
          <p:cNvSpPr txBox="1"/>
          <p:nvPr/>
        </p:nvSpPr>
        <p:spPr>
          <a:xfrm>
            <a:off x="1194571" y="1836541"/>
            <a:ext cx="35677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Sinhala Sangam MN" pitchFamily="2" charset="0"/>
              </a:rPr>
              <a:t>Customers and users of the software would be given easy and efficient access to the portfolio of 200+ videos produced and posted by Strayos</a:t>
            </a:r>
          </a:p>
        </p:txBody>
      </p:sp>
      <p:pic>
        <p:nvPicPr>
          <p:cNvPr id="48" name="Picture 47" descr="A blue line on a black background&#10;&#10;AI-generated content may be incorrect.">
            <a:extLst>
              <a:ext uri="{FF2B5EF4-FFF2-40B4-BE49-F238E27FC236}">
                <a16:creationId xmlns:a16="http://schemas.microsoft.com/office/drawing/2014/main" id="{2B6FB33B-6E77-FAB9-F678-72B61651CE9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9000"/>
          </a:blip>
          <a:stretch>
            <a:fillRect/>
          </a:stretch>
        </p:blipFill>
        <p:spPr>
          <a:xfrm>
            <a:off x="410466" y="1869542"/>
            <a:ext cx="961814" cy="961814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3AC62F6E-A287-8F94-253E-12DEF379109B}"/>
              </a:ext>
            </a:extLst>
          </p:cNvPr>
          <p:cNvGrpSpPr/>
          <p:nvPr/>
        </p:nvGrpSpPr>
        <p:grpSpPr>
          <a:xfrm>
            <a:off x="505723" y="5821142"/>
            <a:ext cx="3935088" cy="175376"/>
            <a:chOff x="782171" y="4227928"/>
            <a:chExt cx="4743192" cy="175376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9E0FED19-B53E-7271-0268-2FF62611E3F1}"/>
                </a:ext>
              </a:extLst>
            </p:cNvPr>
            <p:cNvCxnSpPr>
              <a:cxnSpLocks/>
            </p:cNvCxnSpPr>
            <p:nvPr/>
          </p:nvCxnSpPr>
          <p:spPr>
            <a:xfrm>
              <a:off x="782171" y="4231540"/>
              <a:ext cx="2058523" cy="0"/>
            </a:xfrm>
            <a:prstGeom prst="line">
              <a:avLst/>
            </a:prstGeom>
            <a:ln w="15875">
              <a:solidFill>
                <a:srgbClr val="8485C6">
                  <a:alpha val="49175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9BE49A5-ABF8-5500-F521-39DBACF9BA50}"/>
                </a:ext>
              </a:extLst>
            </p:cNvPr>
            <p:cNvCxnSpPr>
              <a:cxnSpLocks/>
            </p:cNvCxnSpPr>
            <p:nvPr/>
          </p:nvCxnSpPr>
          <p:spPr>
            <a:xfrm>
              <a:off x="2834162" y="4227928"/>
              <a:ext cx="291345" cy="171764"/>
            </a:xfrm>
            <a:prstGeom prst="line">
              <a:avLst/>
            </a:prstGeom>
            <a:ln w="15875">
              <a:solidFill>
                <a:srgbClr val="8485C6">
                  <a:alpha val="49175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5CB73BEB-726C-0A02-9662-B6DB0525AB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21728" y="4232332"/>
              <a:ext cx="312919" cy="170972"/>
            </a:xfrm>
            <a:prstGeom prst="line">
              <a:avLst/>
            </a:prstGeom>
            <a:ln w="15875">
              <a:solidFill>
                <a:srgbClr val="8485C6">
                  <a:alpha val="49175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B8E0BC2-14AD-EACD-0A25-25C6971A2988}"/>
                </a:ext>
              </a:extLst>
            </p:cNvPr>
            <p:cNvCxnSpPr>
              <a:cxnSpLocks/>
            </p:cNvCxnSpPr>
            <p:nvPr/>
          </p:nvCxnSpPr>
          <p:spPr>
            <a:xfrm>
              <a:off x="3431299" y="4231540"/>
              <a:ext cx="2094064" cy="0"/>
            </a:xfrm>
            <a:prstGeom prst="line">
              <a:avLst/>
            </a:prstGeom>
            <a:ln w="15875">
              <a:solidFill>
                <a:srgbClr val="8485C6">
                  <a:alpha val="49175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932DA42B-B6E3-7B2B-E4D1-D268F5D2BADD}"/>
              </a:ext>
            </a:extLst>
          </p:cNvPr>
          <p:cNvSpPr txBox="1"/>
          <p:nvPr/>
        </p:nvSpPr>
        <p:spPr>
          <a:xfrm>
            <a:off x="7911924" y="6292691"/>
            <a:ext cx="50706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Sinhala Sangam MN"/>
              </a:rPr>
              <a:t>Image Source: Adobe Express, Video Image Source: Strayos YouTube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6504B0B-D72D-80E6-D80E-828395BA0AFC}"/>
              </a:ext>
            </a:extLst>
          </p:cNvPr>
          <p:cNvSpPr txBox="1"/>
          <p:nvPr/>
        </p:nvSpPr>
        <p:spPr>
          <a:xfrm>
            <a:off x="1319620" y="3125470"/>
            <a:ext cx="33220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Sinhala Sangam MN" pitchFamily="2" charset="0"/>
              </a:rPr>
              <a:t>Linkable features within the software will drive traffic directly to the Strayos YouTube page. Increasing views and boosting natural engagement</a:t>
            </a:r>
          </a:p>
        </p:txBody>
      </p:sp>
      <p:pic>
        <p:nvPicPr>
          <p:cNvPr id="1038" name="Picture 2" descr="Output image">
            <a:extLst>
              <a:ext uri="{FF2B5EF4-FFF2-40B4-BE49-F238E27FC236}">
                <a16:creationId xmlns:a16="http://schemas.microsoft.com/office/drawing/2014/main" id="{BCFC73FE-C792-935A-D9FE-475D7C6DE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621" y="3344916"/>
            <a:ext cx="3512667" cy="219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038" descr="A graph showing the amount of time reduction&#10;&#10;AI-generated content may be incorrect.">
            <a:extLst>
              <a:ext uri="{FF2B5EF4-FFF2-40B4-BE49-F238E27FC236}">
                <a16:creationId xmlns:a16="http://schemas.microsoft.com/office/drawing/2014/main" id="{96057DC9-4053-1DD6-059F-58DDFDD1FB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0845" y="3310059"/>
            <a:ext cx="3398713" cy="2251646"/>
          </a:xfrm>
          <a:prstGeom prst="rect">
            <a:avLst/>
          </a:prstGeom>
        </p:spPr>
      </p:pic>
      <p:grpSp>
        <p:nvGrpSpPr>
          <p:cNvPr id="1042" name="Group 1041">
            <a:extLst>
              <a:ext uri="{FF2B5EF4-FFF2-40B4-BE49-F238E27FC236}">
                <a16:creationId xmlns:a16="http://schemas.microsoft.com/office/drawing/2014/main" id="{F9519F43-BD2B-323F-BB58-63E624222893}"/>
              </a:ext>
            </a:extLst>
          </p:cNvPr>
          <p:cNvGrpSpPr/>
          <p:nvPr/>
        </p:nvGrpSpPr>
        <p:grpSpPr>
          <a:xfrm>
            <a:off x="513165" y="2974367"/>
            <a:ext cx="3879755" cy="147589"/>
            <a:chOff x="1025752" y="2986242"/>
            <a:chExt cx="3359728" cy="177726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11831EE-04AB-CA88-3B91-B1F1A74899C6}"/>
                </a:ext>
              </a:extLst>
            </p:cNvPr>
            <p:cNvGrpSpPr/>
            <p:nvPr/>
          </p:nvGrpSpPr>
          <p:grpSpPr>
            <a:xfrm>
              <a:off x="3260606" y="2988592"/>
              <a:ext cx="1124874" cy="175376"/>
              <a:chOff x="782171" y="4227928"/>
              <a:chExt cx="4743192" cy="175376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5F845472-098D-5567-759F-D4B14ED9DC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171" y="4231540"/>
                <a:ext cx="2058523" cy="0"/>
              </a:xfrm>
              <a:prstGeom prst="line">
                <a:avLst/>
              </a:prstGeom>
              <a:ln w="15875">
                <a:solidFill>
                  <a:srgbClr val="8485C6">
                    <a:alpha val="52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AB2CE41-6A45-D7D4-8C48-5FBB4D7F59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162" y="4227928"/>
                <a:ext cx="291345" cy="171764"/>
              </a:xfrm>
              <a:prstGeom prst="line">
                <a:avLst/>
              </a:prstGeom>
              <a:ln w="15875">
                <a:solidFill>
                  <a:srgbClr val="8485C6">
                    <a:alpha val="52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A752995-308E-4F05-5E1D-DB2E28890C5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21728" y="4232332"/>
                <a:ext cx="312919" cy="170972"/>
              </a:xfrm>
              <a:prstGeom prst="line">
                <a:avLst/>
              </a:prstGeom>
              <a:ln w="15875">
                <a:solidFill>
                  <a:srgbClr val="8485C6">
                    <a:alpha val="52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772752BB-E56F-06B1-9C89-CA770A637C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299" y="4231540"/>
                <a:ext cx="2094064" cy="0"/>
              </a:xfrm>
              <a:prstGeom prst="line">
                <a:avLst/>
              </a:prstGeom>
              <a:ln w="15875">
                <a:solidFill>
                  <a:srgbClr val="8485C6">
                    <a:alpha val="52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7C9A2EF-DE30-C01F-2DA8-9D258D45F891}"/>
                </a:ext>
              </a:extLst>
            </p:cNvPr>
            <p:cNvGrpSpPr/>
            <p:nvPr/>
          </p:nvGrpSpPr>
          <p:grpSpPr>
            <a:xfrm>
              <a:off x="2143179" y="2986242"/>
              <a:ext cx="1124874" cy="175376"/>
              <a:chOff x="782171" y="4227928"/>
              <a:chExt cx="4743192" cy="175376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3EFB9258-88CB-C4F8-5736-8A9026E99F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171" y="4231540"/>
                <a:ext cx="2058523" cy="0"/>
              </a:xfrm>
              <a:prstGeom prst="line">
                <a:avLst/>
              </a:prstGeom>
              <a:ln w="15875">
                <a:solidFill>
                  <a:srgbClr val="8485C6">
                    <a:alpha val="52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0F672F2-D0C3-E7D9-505D-D51D73ABD9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162" y="4227928"/>
                <a:ext cx="291345" cy="171764"/>
              </a:xfrm>
              <a:prstGeom prst="line">
                <a:avLst/>
              </a:prstGeom>
              <a:ln w="15875">
                <a:solidFill>
                  <a:srgbClr val="8485C6">
                    <a:alpha val="52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175A7E94-0CCA-E03D-5A5A-3451F8C3EDB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21728" y="4232332"/>
                <a:ext cx="312919" cy="170972"/>
              </a:xfrm>
              <a:prstGeom prst="line">
                <a:avLst/>
              </a:prstGeom>
              <a:ln w="15875">
                <a:solidFill>
                  <a:srgbClr val="8485C6">
                    <a:alpha val="52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864D301B-99E7-9098-4723-71BE8C834F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299" y="4231540"/>
                <a:ext cx="2094064" cy="0"/>
              </a:xfrm>
              <a:prstGeom prst="line">
                <a:avLst/>
              </a:prstGeom>
              <a:ln w="15875">
                <a:solidFill>
                  <a:srgbClr val="8485C6">
                    <a:alpha val="52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9613EFF1-A7CD-8101-D474-4D2F96ABA8B4}"/>
                </a:ext>
              </a:extLst>
            </p:cNvPr>
            <p:cNvGrpSpPr/>
            <p:nvPr/>
          </p:nvGrpSpPr>
          <p:grpSpPr>
            <a:xfrm>
              <a:off x="1025752" y="2986242"/>
              <a:ext cx="1124874" cy="175376"/>
              <a:chOff x="782171" y="4227928"/>
              <a:chExt cx="4743192" cy="175376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30A1F9CC-DB5F-C8EE-9F04-F97E7A8F42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171" y="4231540"/>
                <a:ext cx="2058523" cy="0"/>
              </a:xfrm>
              <a:prstGeom prst="line">
                <a:avLst/>
              </a:prstGeom>
              <a:ln w="15875">
                <a:solidFill>
                  <a:srgbClr val="8485C6">
                    <a:alpha val="52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FDAD7521-9F67-7B36-310C-52A01530F4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162" y="4227928"/>
                <a:ext cx="291345" cy="171764"/>
              </a:xfrm>
              <a:prstGeom prst="line">
                <a:avLst/>
              </a:prstGeom>
              <a:ln w="15875">
                <a:solidFill>
                  <a:srgbClr val="8485C6">
                    <a:alpha val="52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9540FAD8-0BB2-6411-EC3D-94360BE30D1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21728" y="4232332"/>
                <a:ext cx="312919" cy="170972"/>
              </a:xfrm>
              <a:prstGeom prst="line">
                <a:avLst/>
              </a:prstGeom>
              <a:ln w="15875">
                <a:solidFill>
                  <a:srgbClr val="8485C6">
                    <a:alpha val="52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0" name="Straight Connector 1039">
                <a:extLst>
                  <a:ext uri="{FF2B5EF4-FFF2-40B4-BE49-F238E27FC236}">
                    <a16:creationId xmlns:a16="http://schemas.microsoft.com/office/drawing/2014/main" id="{6BA8E604-942D-0395-4203-94851FAD90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299" y="4231540"/>
                <a:ext cx="2094064" cy="0"/>
              </a:xfrm>
              <a:prstGeom prst="line">
                <a:avLst/>
              </a:prstGeom>
              <a:ln w="15875">
                <a:solidFill>
                  <a:srgbClr val="8485C6">
                    <a:alpha val="52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" name="Picture 1" descr="A blue clock with a check mark&#10;&#10;AI-generated content may be incorrect.">
            <a:extLst>
              <a:ext uri="{FF2B5EF4-FFF2-40B4-BE49-F238E27FC236}">
                <a16:creationId xmlns:a16="http://schemas.microsoft.com/office/drawing/2014/main" id="{BA4972EE-3662-0713-9A81-FA74A5F16FAD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9000"/>
          </a:blip>
          <a:stretch>
            <a:fillRect/>
          </a:stretch>
        </p:blipFill>
        <p:spPr>
          <a:xfrm>
            <a:off x="388861" y="4637858"/>
            <a:ext cx="1088290" cy="1088290"/>
          </a:xfrm>
          <a:prstGeom prst="rect">
            <a:avLst/>
          </a:prstGeom>
        </p:spPr>
      </p:pic>
      <p:pic>
        <p:nvPicPr>
          <p:cNvPr id="4" name="Picture 3" descr="A blue line drawing of a graph&#10;&#10;AI-generated content may be incorrect.">
            <a:extLst>
              <a:ext uri="{FF2B5EF4-FFF2-40B4-BE49-F238E27FC236}">
                <a16:creationId xmlns:a16="http://schemas.microsoft.com/office/drawing/2014/main" id="{7FD34BE9-4FEA-1AFC-9A25-6ECD12A9FF8C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57544" y="3187455"/>
            <a:ext cx="1063624" cy="10636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CC7010-45E0-C409-7AE5-8B97ABB64FE6}"/>
              </a:ext>
            </a:extLst>
          </p:cNvPr>
          <p:cNvSpPr txBox="1"/>
          <p:nvPr/>
        </p:nvSpPr>
        <p:spPr>
          <a:xfrm>
            <a:off x="1275930" y="4710708"/>
            <a:ext cx="33178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Sinhala Sangam MN" pitchFamily="2" charset="0"/>
              </a:rPr>
              <a:t>Onboarding time will be significantly reduced due to the time saved finding related video material on the Strayos YouTube page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2AA93EE-2130-6C44-41DE-0B69A931BDA5}"/>
              </a:ext>
            </a:extLst>
          </p:cNvPr>
          <p:cNvGrpSpPr/>
          <p:nvPr/>
        </p:nvGrpSpPr>
        <p:grpSpPr>
          <a:xfrm>
            <a:off x="470472" y="4483801"/>
            <a:ext cx="3958700" cy="159254"/>
            <a:chOff x="734629" y="4501366"/>
            <a:chExt cx="3692623" cy="15925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9348879-C25E-5180-1C7F-86D04B36F11B}"/>
                </a:ext>
              </a:extLst>
            </p:cNvPr>
            <p:cNvGrpSpPr/>
            <p:nvPr/>
          </p:nvGrpSpPr>
          <p:grpSpPr>
            <a:xfrm>
              <a:off x="2577934" y="4502678"/>
              <a:ext cx="1849318" cy="157942"/>
              <a:chOff x="782171" y="4227928"/>
              <a:chExt cx="4743192" cy="175376"/>
            </a:xfrm>
          </p:grpSpPr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F77A8B2C-F80E-0EF8-FE8A-5380990C35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171" y="4231540"/>
                <a:ext cx="2058523" cy="0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BE763C3F-75A2-9BBD-0E3B-02CC2585E3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162" y="4227928"/>
                <a:ext cx="291345" cy="171764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3166D5C6-9E3B-FF1A-296B-8C489AA9A42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21728" y="4232332"/>
                <a:ext cx="312919" cy="170972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AB74564C-0ABE-1404-1381-771BDA6C49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299" y="4231540"/>
                <a:ext cx="2094064" cy="0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F1B5B75-65C7-F646-09AD-9F04B3616145}"/>
                </a:ext>
              </a:extLst>
            </p:cNvPr>
            <p:cNvGrpSpPr/>
            <p:nvPr/>
          </p:nvGrpSpPr>
          <p:grpSpPr>
            <a:xfrm>
              <a:off x="734629" y="4501366"/>
              <a:ext cx="1849318" cy="157942"/>
              <a:chOff x="782171" y="4227928"/>
              <a:chExt cx="4743192" cy="175376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681BFFD9-DCA7-2057-AF30-6A8FFDC414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171" y="4231540"/>
                <a:ext cx="2058523" cy="0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D4D83F3E-D17A-40CF-6699-F07FCA41F5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162" y="4227928"/>
                <a:ext cx="291345" cy="171764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47C63B12-798B-7076-FB85-38CB52B8B0C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21728" y="4232332"/>
                <a:ext cx="312919" cy="170972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EBCD774A-CEC6-1702-5B74-D9C198EB5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299" y="4231540"/>
                <a:ext cx="2094064" cy="0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690867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C0A7D64-4576-B806-8FBD-2DFD04C55E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2649433"/>
              </p:ext>
            </p:extLst>
          </p:nvPr>
        </p:nvGraphicFramePr>
        <p:xfrm>
          <a:off x="3055388" y="1300480"/>
          <a:ext cx="8371841" cy="5153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Title 1">
            <a:extLst>
              <a:ext uri="{FF2B5EF4-FFF2-40B4-BE49-F238E27FC236}">
                <a16:creationId xmlns:a16="http://schemas.microsoft.com/office/drawing/2014/main" id="{773E8228-031D-681F-C651-A1A7C4231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634" y="180242"/>
            <a:ext cx="10515600" cy="1325563"/>
          </a:xfrm>
        </p:spPr>
        <p:txBody>
          <a:bodyPr>
            <a:normAutofit/>
          </a:bodyPr>
          <a:lstStyle/>
          <a:p>
            <a:r>
              <a:rPr lang="en-US" sz="3000">
                <a:latin typeface="Sinhala Sangam MN"/>
              </a:rPr>
              <a:t>Assumptions made to create a projection of viewership increase</a:t>
            </a:r>
            <a:endParaRPr lang="en-US" sz="30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28212C-E813-5AD2-D789-ACEDF535C9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6514" y="2022233"/>
            <a:ext cx="6147908" cy="4142232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6ED0863-CEFC-F345-0221-5A8A741C74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7364725"/>
              </p:ext>
            </p:extLst>
          </p:nvPr>
        </p:nvGraphicFramePr>
        <p:xfrm>
          <a:off x="485634" y="1731443"/>
          <a:ext cx="4850079" cy="47225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36C9D14-C73A-3BDD-57AB-F586A6C8C4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14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3" name="Picture 2" descr="A blue eye in a blue square&#10;&#10;AI-generated content may be incorrect.">
            <a:extLst>
              <a:ext uri="{FF2B5EF4-FFF2-40B4-BE49-F238E27FC236}">
                <a16:creationId xmlns:a16="http://schemas.microsoft.com/office/drawing/2014/main" id="{5E3CA370-9BFB-FC0C-FD53-16DD7A05D4C1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 amt="78000"/>
          </a:blip>
          <a:stretch>
            <a:fillRect/>
          </a:stretch>
        </p:blipFill>
        <p:spPr>
          <a:xfrm>
            <a:off x="673826" y="2204967"/>
            <a:ext cx="945424" cy="945424"/>
          </a:xfrm>
          <a:prstGeom prst="rect">
            <a:avLst/>
          </a:prstGeom>
          <a:ln w="0">
            <a:noFill/>
          </a:ln>
        </p:spPr>
      </p:pic>
      <p:pic>
        <p:nvPicPr>
          <p:cNvPr id="7" name="Picture 6" descr="A blue arrows pointing to three directions&#10;&#10;AI-generated content may be incorrect.">
            <a:extLst>
              <a:ext uri="{FF2B5EF4-FFF2-40B4-BE49-F238E27FC236}">
                <a16:creationId xmlns:a16="http://schemas.microsoft.com/office/drawing/2014/main" id="{E156AC29-711D-D6D0-E1F1-3B901616686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2871" y="3429000"/>
            <a:ext cx="1383509" cy="138350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867AAD-5D5B-18AF-9D86-A46F227E6099}"/>
              </a:ext>
            </a:extLst>
          </p:cNvPr>
          <p:cNvSpPr txBox="1"/>
          <p:nvPr/>
        </p:nvSpPr>
        <p:spPr>
          <a:xfrm>
            <a:off x="10118409" y="6301240"/>
            <a:ext cx="26252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Sinhala Sangam MN"/>
              </a:rPr>
              <a:t>Source: Campaign Monitor</a:t>
            </a:r>
          </a:p>
        </p:txBody>
      </p:sp>
      <p:pic>
        <p:nvPicPr>
          <p:cNvPr id="9" name="Picture 8" descr="A blue arrow pointing to a percent sign&#10;&#10;AI-generated content may be incorrect.">
            <a:extLst>
              <a:ext uri="{FF2B5EF4-FFF2-40B4-BE49-F238E27FC236}">
                <a16:creationId xmlns:a16="http://schemas.microsoft.com/office/drawing/2014/main" id="{B0BCD79E-7A66-455C-A868-95FE662431A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0142" y="4977072"/>
            <a:ext cx="1122218" cy="112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272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A43E7-D2AF-FEC6-26C3-CBE21401C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59957F1-1344-B024-6CDA-9A84AC3BB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723" y="187946"/>
            <a:ext cx="11174680" cy="961814"/>
          </a:xfrm>
        </p:spPr>
        <p:txBody>
          <a:bodyPr>
            <a:normAutofit/>
          </a:bodyPr>
          <a:lstStyle/>
          <a:p>
            <a:r>
              <a:rPr lang="en-US" sz="3000"/>
              <a:t>Driving user engagement and faster onboarding through integrated video access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BC0B36-6C69-49EC-3C15-F908797707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15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11" name="Picture 10" descr="A screenshot of a video&#10;&#10;AI-generated content may be incorrect.">
            <a:extLst>
              <a:ext uri="{FF2B5EF4-FFF2-40B4-BE49-F238E27FC236}">
                <a16:creationId xmlns:a16="http://schemas.microsoft.com/office/drawing/2014/main" id="{B8994336-37E5-88E2-6702-9324E55BB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916" y="1841944"/>
            <a:ext cx="2840567" cy="12386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D10A4A-7DAA-9D58-32FD-8D9CA5AAC8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0294" y="1914144"/>
            <a:ext cx="2036160" cy="109424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C45A5A7-64D6-B89B-5692-739EBB8178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3319" y="1914144"/>
            <a:ext cx="2032275" cy="1094241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2F7B3447-83B8-6006-DD06-8B1D8D85B9D9}"/>
              </a:ext>
            </a:extLst>
          </p:cNvPr>
          <p:cNvSpPr txBox="1"/>
          <p:nvPr/>
        </p:nvSpPr>
        <p:spPr>
          <a:xfrm>
            <a:off x="1194571" y="1836541"/>
            <a:ext cx="35677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Sinhala Sangam MN" pitchFamily="2" charset="0"/>
              </a:rPr>
              <a:t>Customers and users of the software would be given easy and efficient access to the portfolio of 200+ videos produced and posted by Strayos</a:t>
            </a:r>
          </a:p>
        </p:txBody>
      </p:sp>
      <p:pic>
        <p:nvPicPr>
          <p:cNvPr id="48" name="Picture 47" descr="A blue line on a black background&#10;&#10;AI-generated content may be incorrect.">
            <a:extLst>
              <a:ext uri="{FF2B5EF4-FFF2-40B4-BE49-F238E27FC236}">
                <a16:creationId xmlns:a16="http://schemas.microsoft.com/office/drawing/2014/main" id="{EB93CA2D-ABA6-BDAC-62EA-344FCFE6BD6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0000"/>
          </a:blip>
          <a:stretch>
            <a:fillRect/>
          </a:stretch>
        </p:blipFill>
        <p:spPr>
          <a:xfrm>
            <a:off x="410466" y="1869542"/>
            <a:ext cx="961814" cy="961814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3EFC98D2-2492-C901-873D-22765190518D}"/>
              </a:ext>
            </a:extLst>
          </p:cNvPr>
          <p:cNvGrpSpPr/>
          <p:nvPr/>
        </p:nvGrpSpPr>
        <p:grpSpPr>
          <a:xfrm>
            <a:off x="505723" y="5821142"/>
            <a:ext cx="3935088" cy="175376"/>
            <a:chOff x="782171" y="4227928"/>
            <a:chExt cx="4743192" cy="175376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BF4BA51B-1BCB-E76E-C47F-1B1F1AC8D905}"/>
                </a:ext>
              </a:extLst>
            </p:cNvPr>
            <p:cNvCxnSpPr>
              <a:cxnSpLocks/>
            </p:cNvCxnSpPr>
            <p:nvPr/>
          </p:nvCxnSpPr>
          <p:spPr>
            <a:xfrm>
              <a:off x="782171" y="4231540"/>
              <a:ext cx="2058523" cy="0"/>
            </a:xfrm>
            <a:prstGeom prst="line">
              <a:avLst/>
            </a:prstGeom>
            <a:ln w="15875">
              <a:solidFill>
                <a:srgbClr val="8485C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B5FA0CE3-921C-0F47-9CAA-69EA03A7AD89}"/>
                </a:ext>
              </a:extLst>
            </p:cNvPr>
            <p:cNvCxnSpPr>
              <a:cxnSpLocks/>
            </p:cNvCxnSpPr>
            <p:nvPr/>
          </p:nvCxnSpPr>
          <p:spPr>
            <a:xfrm>
              <a:off x="2834162" y="4227928"/>
              <a:ext cx="291345" cy="171764"/>
            </a:xfrm>
            <a:prstGeom prst="line">
              <a:avLst/>
            </a:prstGeom>
            <a:ln w="15875">
              <a:solidFill>
                <a:srgbClr val="8485C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160895FF-06D6-142D-5759-9571D505B05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21728" y="4232332"/>
              <a:ext cx="312919" cy="170972"/>
            </a:xfrm>
            <a:prstGeom prst="line">
              <a:avLst/>
            </a:prstGeom>
            <a:ln w="15875">
              <a:solidFill>
                <a:srgbClr val="8485C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23A481B-436C-562C-7F4B-CCB23DF6B3C4}"/>
                </a:ext>
              </a:extLst>
            </p:cNvPr>
            <p:cNvCxnSpPr>
              <a:cxnSpLocks/>
            </p:cNvCxnSpPr>
            <p:nvPr/>
          </p:nvCxnSpPr>
          <p:spPr>
            <a:xfrm>
              <a:off x="3431299" y="4231540"/>
              <a:ext cx="2094064" cy="0"/>
            </a:xfrm>
            <a:prstGeom prst="line">
              <a:avLst/>
            </a:prstGeom>
            <a:ln w="15875">
              <a:solidFill>
                <a:srgbClr val="8485C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69CD7AE9-019B-4934-2CC2-D2E6284C50AA}"/>
              </a:ext>
            </a:extLst>
          </p:cNvPr>
          <p:cNvSpPr txBox="1"/>
          <p:nvPr/>
        </p:nvSpPr>
        <p:spPr>
          <a:xfrm>
            <a:off x="7911924" y="6292691"/>
            <a:ext cx="50706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Sinhala Sangam MN"/>
              </a:rPr>
              <a:t>Image Source: Adobe Express, Video Image Source: Strayos YouTube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6045732-D808-94D1-7B7D-1A1CEDF09FA5}"/>
              </a:ext>
            </a:extLst>
          </p:cNvPr>
          <p:cNvSpPr txBox="1"/>
          <p:nvPr/>
        </p:nvSpPr>
        <p:spPr>
          <a:xfrm>
            <a:off x="1319620" y="3125470"/>
            <a:ext cx="33220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Sinhala Sangam MN" pitchFamily="2" charset="0"/>
              </a:rPr>
              <a:t>Linkable features within the software will drive traffic directly to the Strayos YouTube page. Increasing views and boosting natural engagement</a:t>
            </a:r>
          </a:p>
        </p:txBody>
      </p:sp>
      <p:pic>
        <p:nvPicPr>
          <p:cNvPr id="1038" name="Picture 2" descr="Output image">
            <a:extLst>
              <a:ext uri="{FF2B5EF4-FFF2-40B4-BE49-F238E27FC236}">
                <a16:creationId xmlns:a16="http://schemas.microsoft.com/office/drawing/2014/main" id="{038049B1-3E3A-2A7B-A7B3-D49A6BAF5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621" y="3344916"/>
            <a:ext cx="3512667" cy="219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038" descr="A graph showing the amount of time reduction&#10;&#10;AI-generated content may be incorrect.">
            <a:extLst>
              <a:ext uri="{FF2B5EF4-FFF2-40B4-BE49-F238E27FC236}">
                <a16:creationId xmlns:a16="http://schemas.microsoft.com/office/drawing/2014/main" id="{F982CBC9-6306-24FD-EEC0-6914A0AF9B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0845" y="3310059"/>
            <a:ext cx="3398713" cy="2251646"/>
          </a:xfrm>
          <a:prstGeom prst="rect">
            <a:avLst/>
          </a:prstGeom>
        </p:spPr>
      </p:pic>
      <p:grpSp>
        <p:nvGrpSpPr>
          <p:cNvPr id="1042" name="Group 1041">
            <a:extLst>
              <a:ext uri="{FF2B5EF4-FFF2-40B4-BE49-F238E27FC236}">
                <a16:creationId xmlns:a16="http://schemas.microsoft.com/office/drawing/2014/main" id="{9A10556B-D231-7BD0-EA95-4C4019AAE2D1}"/>
              </a:ext>
            </a:extLst>
          </p:cNvPr>
          <p:cNvGrpSpPr/>
          <p:nvPr/>
        </p:nvGrpSpPr>
        <p:grpSpPr>
          <a:xfrm>
            <a:off x="513165" y="2974367"/>
            <a:ext cx="3879755" cy="147589"/>
            <a:chOff x="1025752" y="2986242"/>
            <a:chExt cx="3359728" cy="177726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FA5A5ED-BA5A-F6AC-F4A2-9B237DA3085A}"/>
                </a:ext>
              </a:extLst>
            </p:cNvPr>
            <p:cNvGrpSpPr/>
            <p:nvPr/>
          </p:nvGrpSpPr>
          <p:grpSpPr>
            <a:xfrm>
              <a:off x="3260606" y="2988592"/>
              <a:ext cx="1124874" cy="175376"/>
              <a:chOff x="782171" y="4227928"/>
              <a:chExt cx="4743192" cy="175376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B7CF627D-AB52-6572-0B0E-E199276F01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171" y="4231540"/>
                <a:ext cx="2058523" cy="0"/>
              </a:xfrm>
              <a:prstGeom prst="line">
                <a:avLst/>
              </a:prstGeom>
              <a:ln w="15875">
                <a:solidFill>
                  <a:srgbClr val="8485C6">
                    <a:alpha val="51144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32813655-A7BD-B322-CD48-2A0E1B947F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162" y="4227928"/>
                <a:ext cx="291345" cy="171764"/>
              </a:xfrm>
              <a:prstGeom prst="line">
                <a:avLst/>
              </a:prstGeom>
              <a:ln w="15875">
                <a:solidFill>
                  <a:srgbClr val="8485C6">
                    <a:alpha val="51144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55F5A262-9DA6-189E-F3D7-E01F56122F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21728" y="4232332"/>
                <a:ext cx="312919" cy="170972"/>
              </a:xfrm>
              <a:prstGeom prst="line">
                <a:avLst/>
              </a:prstGeom>
              <a:ln w="15875">
                <a:solidFill>
                  <a:srgbClr val="8485C6">
                    <a:alpha val="51144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41A899D-AF85-53BF-D7DD-15170497BE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299" y="4231540"/>
                <a:ext cx="2094064" cy="0"/>
              </a:xfrm>
              <a:prstGeom prst="line">
                <a:avLst/>
              </a:prstGeom>
              <a:ln w="15875">
                <a:solidFill>
                  <a:srgbClr val="8485C6">
                    <a:alpha val="51144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298E1A0-89DC-8A13-8481-1C8610E5C072}"/>
                </a:ext>
              </a:extLst>
            </p:cNvPr>
            <p:cNvGrpSpPr/>
            <p:nvPr/>
          </p:nvGrpSpPr>
          <p:grpSpPr>
            <a:xfrm>
              <a:off x="2143179" y="2986242"/>
              <a:ext cx="1124874" cy="175376"/>
              <a:chOff x="782171" y="4227928"/>
              <a:chExt cx="4743192" cy="175376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AC668460-5C35-5FB4-B40D-7E42B94726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171" y="4231540"/>
                <a:ext cx="2058523" cy="0"/>
              </a:xfrm>
              <a:prstGeom prst="line">
                <a:avLst/>
              </a:prstGeom>
              <a:ln w="15875">
                <a:solidFill>
                  <a:srgbClr val="8485C6">
                    <a:alpha val="51144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7E24E79E-08AE-7CC9-E513-FBFD606055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162" y="4227928"/>
                <a:ext cx="291345" cy="171764"/>
              </a:xfrm>
              <a:prstGeom prst="line">
                <a:avLst/>
              </a:prstGeom>
              <a:ln w="15875">
                <a:solidFill>
                  <a:srgbClr val="8485C6">
                    <a:alpha val="51144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1B1ACFFB-F04D-973F-D20E-67C16845E54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21728" y="4232332"/>
                <a:ext cx="312919" cy="170972"/>
              </a:xfrm>
              <a:prstGeom prst="line">
                <a:avLst/>
              </a:prstGeom>
              <a:ln w="15875">
                <a:solidFill>
                  <a:srgbClr val="8485C6">
                    <a:alpha val="51144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62416D03-E74B-8B07-05AD-20AA4AC0A3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299" y="4231540"/>
                <a:ext cx="2094064" cy="0"/>
              </a:xfrm>
              <a:prstGeom prst="line">
                <a:avLst/>
              </a:prstGeom>
              <a:ln w="15875">
                <a:solidFill>
                  <a:srgbClr val="8485C6">
                    <a:alpha val="51144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AB8920FE-0F7E-0E5F-9D0A-9EBC473CEF77}"/>
                </a:ext>
              </a:extLst>
            </p:cNvPr>
            <p:cNvGrpSpPr/>
            <p:nvPr/>
          </p:nvGrpSpPr>
          <p:grpSpPr>
            <a:xfrm>
              <a:off x="1025752" y="2986242"/>
              <a:ext cx="1124874" cy="175376"/>
              <a:chOff x="782171" y="4227928"/>
              <a:chExt cx="4743192" cy="175376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4A681B68-690E-2969-3A51-009B174B28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171" y="4231540"/>
                <a:ext cx="2058523" cy="0"/>
              </a:xfrm>
              <a:prstGeom prst="line">
                <a:avLst/>
              </a:prstGeom>
              <a:ln w="15875">
                <a:solidFill>
                  <a:srgbClr val="8485C6">
                    <a:alpha val="51144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A55B2654-C5E2-1E68-3C30-39280D214F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162" y="4227928"/>
                <a:ext cx="291345" cy="171764"/>
              </a:xfrm>
              <a:prstGeom prst="line">
                <a:avLst/>
              </a:prstGeom>
              <a:ln w="15875">
                <a:solidFill>
                  <a:srgbClr val="8485C6">
                    <a:alpha val="51144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E2B7B7A3-1BF0-32B2-2D15-437F8352875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21728" y="4232332"/>
                <a:ext cx="312919" cy="170972"/>
              </a:xfrm>
              <a:prstGeom prst="line">
                <a:avLst/>
              </a:prstGeom>
              <a:ln w="15875">
                <a:solidFill>
                  <a:srgbClr val="8485C6">
                    <a:alpha val="51144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0" name="Straight Connector 1039">
                <a:extLst>
                  <a:ext uri="{FF2B5EF4-FFF2-40B4-BE49-F238E27FC236}">
                    <a16:creationId xmlns:a16="http://schemas.microsoft.com/office/drawing/2014/main" id="{DF7EC56A-01A0-75A0-E9E9-132867541D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299" y="4231540"/>
                <a:ext cx="2094064" cy="0"/>
              </a:xfrm>
              <a:prstGeom prst="line">
                <a:avLst/>
              </a:prstGeom>
              <a:ln w="15875">
                <a:solidFill>
                  <a:srgbClr val="8485C6">
                    <a:alpha val="51144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" name="Picture 1" descr="A blue clock with a check mark&#10;&#10;AI-generated content may be incorrect.">
            <a:extLst>
              <a:ext uri="{FF2B5EF4-FFF2-40B4-BE49-F238E27FC236}">
                <a16:creationId xmlns:a16="http://schemas.microsoft.com/office/drawing/2014/main" id="{5D8EED2A-1971-E7CA-CDB5-A389173551C0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88861" y="4637858"/>
            <a:ext cx="1088290" cy="1088290"/>
          </a:xfrm>
          <a:prstGeom prst="rect">
            <a:avLst/>
          </a:prstGeom>
        </p:spPr>
      </p:pic>
      <p:pic>
        <p:nvPicPr>
          <p:cNvPr id="4" name="Picture 3" descr="A blue line drawing of a graph&#10;&#10;AI-generated content may be incorrect.">
            <a:extLst>
              <a:ext uri="{FF2B5EF4-FFF2-40B4-BE49-F238E27FC236}">
                <a16:creationId xmlns:a16="http://schemas.microsoft.com/office/drawing/2014/main" id="{F6245D1E-982E-99DA-A0D7-57436214B441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29000"/>
          </a:blip>
          <a:stretch>
            <a:fillRect/>
          </a:stretch>
        </p:blipFill>
        <p:spPr>
          <a:xfrm>
            <a:off x="357544" y="3187455"/>
            <a:ext cx="1063624" cy="10636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1F4A87-D795-B026-CC72-8C1E4311153A}"/>
              </a:ext>
            </a:extLst>
          </p:cNvPr>
          <p:cNvSpPr txBox="1"/>
          <p:nvPr/>
        </p:nvSpPr>
        <p:spPr>
          <a:xfrm>
            <a:off x="1275930" y="4710708"/>
            <a:ext cx="33178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latin typeface="Sinhala Sangam MN" pitchFamily="2" charset="0"/>
              </a:rPr>
              <a:t>Onboarding time will be significantly reduced due to the time saved finding related video material on the Strayos YouTube page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B044214-5BA4-461D-D48D-5E2550E133BF}"/>
              </a:ext>
            </a:extLst>
          </p:cNvPr>
          <p:cNvGrpSpPr/>
          <p:nvPr/>
        </p:nvGrpSpPr>
        <p:grpSpPr>
          <a:xfrm>
            <a:off x="470472" y="4483801"/>
            <a:ext cx="3958700" cy="159254"/>
            <a:chOff x="734629" y="4501366"/>
            <a:chExt cx="3692623" cy="15925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4C5938E-25F7-49AA-773E-BF4D78442C89}"/>
                </a:ext>
              </a:extLst>
            </p:cNvPr>
            <p:cNvGrpSpPr/>
            <p:nvPr/>
          </p:nvGrpSpPr>
          <p:grpSpPr>
            <a:xfrm>
              <a:off x="2577934" y="4502678"/>
              <a:ext cx="1849318" cy="157942"/>
              <a:chOff x="782171" y="4227928"/>
              <a:chExt cx="4743192" cy="175376"/>
            </a:xfrm>
          </p:grpSpPr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B1AD331F-CAA7-433B-FE40-CEE634A213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171" y="4231540"/>
                <a:ext cx="2058523" cy="0"/>
              </a:xfrm>
              <a:prstGeom prst="line">
                <a:avLst/>
              </a:prstGeom>
              <a:ln w="15875">
                <a:solidFill>
                  <a:srgbClr val="8485C6">
                    <a:alpha val="51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80375809-9526-25B5-FC12-E3DDA562B5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162" y="4227928"/>
                <a:ext cx="291345" cy="171764"/>
              </a:xfrm>
              <a:prstGeom prst="line">
                <a:avLst/>
              </a:prstGeom>
              <a:ln w="15875">
                <a:solidFill>
                  <a:srgbClr val="8485C6">
                    <a:alpha val="51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AAE566FF-EE20-3FC3-5D55-A061B37C677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21728" y="4232332"/>
                <a:ext cx="312919" cy="170972"/>
              </a:xfrm>
              <a:prstGeom prst="line">
                <a:avLst/>
              </a:prstGeom>
              <a:ln w="15875">
                <a:solidFill>
                  <a:srgbClr val="8485C6">
                    <a:alpha val="51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4168EDF9-15E2-49EA-6A96-EEBA3C37C3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299" y="4231540"/>
                <a:ext cx="2094064" cy="0"/>
              </a:xfrm>
              <a:prstGeom prst="line">
                <a:avLst/>
              </a:prstGeom>
              <a:ln w="15875">
                <a:solidFill>
                  <a:srgbClr val="8485C6">
                    <a:alpha val="51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5653F0D-E3D0-F9D6-9525-4C78524FD000}"/>
                </a:ext>
              </a:extLst>
            </p:cNvPr>
            <p:cNvGrpSpPr/>
            <p:nvPr/>
          </p:nvGrpSpPr>
          <p:grpSpPr>
            <a:xfrm>
              <a:off x="734629" y="4501366"/>
              <a:ext cx="1849318" cy="157942"/>
              <a:chOff x="782171" y="4227928"/>
              <a:chExt cx="4743192" cy="175376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0FBE1728-3ED5-33A4-86DE-9FD5389070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171" y="4231540"/>
                <a:ext cx="2058523" cy="0"/>
              </a:xfrm>
              <a:prstGeom prst="line">
                <a:avLst/>
              </a:prstGeom>
              <a:ln w="15875">
                <a:solidFill>
                  <a:srgbClr val="8485C6">
                    <a:alpha val="51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7E6ADC17-A263-EFFE-976A-B57FFE31F7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162" y="4227928"/>
                <a:ext cx="291345" cy="171764"/>
              </a:xfrm>
              <a:prstGeom prst="line">
                <a:avLst/>
              </a:prstGeom>
              <a:ln w="15875">
                <a:solidFill>
                  <a:srgbClr val="8485C6">
                    <a:alpha val="51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2DBD52A1-CA9A-076B-6139-02DA5833450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21728" y="4232332"/>
                <a:ext cx="312919" cy="170972"/>
              </a:xfrm>
              <a:prstGeom prst="line">
                <a:avLst/>
              </a:prstGeom>
              <a:ln w="15875">
                <a:solidFill>
                  <a:srgbClr val="8485C6">
                    <a:alpha val="51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40C03628-9F5C-2B14-2FD1-4471688934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299" y="4231540"/>
                <a:ext cx="2094064" cy="0"/>
              </a:xfrm>
              <a:prstGeom prst="line">
                <a:avLst/>
              </a:prstGeom>
              <a:ln w="15875">
                <a:solidFill>
                  <a:srgbClr val="8485C6">
                    <a:alpha val="51000"/>
                  </a:srgb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0806198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54F6C-A328-6F11-27B8-30F1D0CEB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FD67051-AE1F-D8F3-2137-60A683722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93" y="20322"/>
            <a:ext cx="10515600" cy="1325563"/>
          </a:xfrm>
        </p:spPr>
        <p:txBody>
          <a:bodyPr>
            <a:normAutofit/>
          </a:bodyPr>
          <a:lstStyle/>
          <a:p>
            <a:r>
              <a:rPr lang="en-US" sz="3000">
                <a:latin typeface="Sinhala Sangam MN"/>
              </a:rPr>
              <a:t>Assumptions made to create projection of the decrease in onboarding time </a:t>
            </a:r>
            <a:endParaRPr lang="en-US" sz="3000"/>
          </a:p>
        </p:txBody>
      </p:sp>
      <p:pic>
        <p:nvPicPr>
          <p:cNvPr id="8" name="Picture 7" descr="A graph showing the amount of time reduction&#10;&#10;AI-generated content may be incorrect.">
            <a:extLst>
              <a:ext uri="{FF2B5EF4-FFF2-40B4-BE49-F238E27FC236}">
                <a16:creationId xmlns:a16="http://schemas.microsoft.com/office/drawing/2014/main" id="{A93FED65-1295-9961-AB52-AE8DCF8F64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8010" y="2047782"/>
            <a:ext cx="6124639" cy="405757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967BE1-9F07-4E38-A698-C09D70E2D9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16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AB54B4B-D59A-0651-5277-E2DAD88F4A4B}"/>
              </a:ext>
            </a:extLst>
          </p:cNvPr>
          <p:cNvSpPr/>
          <p:nvPr/>
        </p:nvSpPr>
        <p:spPr>
          <a:xfrm>
            <a:off x="454093" y="2065830"/>
            <a:ext cx="4788376" cy="1191877"/>
          </a:xfrm>
          <a:prstGeom prst="roundRect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6B47FB5-BBE5-C1ED-0EAD-C8E29B508B05}"/>
              </a:ext>
            </a:extLst>
          </p:cNvPr>
          <p:cNvSpPr/>
          <p:nvPr/>
        </p:nvSpPr>
        <p:spPr>
          <a:xfrm>
            <a:off x="454093" y="3429000"/>
            <a:ext cx="4788376" cy="1191877"/>
          </a:xfrm>
          <a:prstGeom prst="roundRect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90360C-C2ED-65AA-5618-5C6957472D79}"/>
              </a:ext>
            </a:extLst>
          </p:cNvPr>
          <p:cNvSpPr/>
          <p:nvPr/>
        </p:nvSpPr>
        <p:spPr>
          <a:xfrm>
            <a:off x="454093" y="4792170"/>
            <a:ext cx="4788376" cy="1191877"/>
          </a:xfrm>
          <a:prstGeom prst="roundRect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361845-E6EE-67BC-75D9-CE1557032D3E}"/>
              </a:ext>
            </a:extLst>
          </p:cNvPr>
          <p:cNvSpPr txBox="1"/>
          <p:nvPr/>
        </p:nvSpPr>
        <p:spPr>
          <a:xfrm>
            <a:off x="1022744" y="2307825"/>
            <a:ext cx="43124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Sinhala Sangam MN" pitchFamily="2" charset="0"/>
              </a:rPr>
              <a:t>The metric assumes an average onboarding time of 10 hours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2A08E3-B78C-50D6-F388-7750AADEA8DA}"/>
              </a:ext>
            </a:extLst>
          </p:cNvPr>
          <p:cNvSpPr txBox="1"/>
          <p:nvPr/>
        </p:nvSpPr>
        <p:spPr>
          <a:xfrm>
            <a:off x="927372" y="3513654"/>
            <a:ext cx="382044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>
                <a:latin typeface="Sinhala Sangam MN" pitchFamily="2" charset="0"/>
              </a:rPr>
              <a:t>Uses 3 different efficiency outcomes; Conservative, Moderate, and Aggressive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54267D-B3EC-4D14-AA85-2BEDD333D8BA}"/>
              </a:ext>
            </a:extLst>
          </p:cNvPr>
          <p:cNvSpPr txBox="1"/>
          <p:nvPr/>
        </p:nvSpPr>
        <p:spPr>
          <a:xfrm>
            <a:off x="1022743" y="5036109"/>
            <a:ext cx="43124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Sinhala Sangam MN" pitchFamily="2" charset="0"/>
              </a:rPr>
              <a:t>Assumptions based on interview responses and industry averages</a:t>
            </a:r>
          </a:p>
        </p:txBody>
      </p:sp>
      <p:pic>
        <p:nvPicPr>
          <p:cNvPr id="13" name="Picture 12" descr="A blue clock with a black background&#10;&#10;AI-generated content may be incorrect.">
            <a:extLst>
              <a:ext uri="{FF2B5EF4-FFF2-40B4-BE49-F238E27FC236}">
                <a16:creationId xmlns:a16="http://schemas.microsoft.com/office/drawing/2014/main" id="{D4761235-930D-E619-ADBF-7F6E2CE949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495" y="2261477"/>
            <a:ext cx="791754" cy="791754"/>
          </a:xfrm>
          <a:prstGeom prst="rect">
            <a:avLst/>
          </a:prstGeom>
        </p:spPr>
      </p:pic>
      <p:pic>
        <p:nvPicPr>
          <p:cNvPr id="14" name="Picture 13" descr="A blue arrows pointing to three directions&#10;&#10;AI-generated content may be incorrect.">
            <a:extLst>
              <a:ext uri="{FF2B5EF4-FFF2-40B4-BE49-F238E27FC236}">
                <a16:creationId xmlns:a16="http://schemas.microsoft.com/office/drawing/2014/main" id="{2FB33F2F-22B3-A86A-438B-E23FB4E1DA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319" y="3665055"/>
            <a:ext cx="707886" cy="707886"/>
          </a:xfrm>
          <a:prstGeom prst="rect">
            <a:avLst/>
          </a:prstGeom>
        </p:spPr>
      </p:pic>
      <p:pic>
        <p:nvPicPr>
          <p:cNvPr id="16" name="Picture 15" descr="A blue line drawing of people with speech bubbles&#10;&#10;AI-generated content may be incorrect.">
            <a:extLst>
              <a:ext uri="{FF2B5EF4-FFF2-40B4-BE49-F238E27FC236}">
                <a16:creationId xmlns:a16="http://schemas.microsoft.com/office/drawing/2014/main" id="{F6978993-4140-ABBB-BC12-7808529B57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481" y="5088548"/>
            <a:ext cx="655447" cy="65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488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C94B11-B892-FD9E-22B3-A099E101E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17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FF176B8-DD06-6C49-26F4-021B57F469FD}"/>
              </a:ext>
            </a:extLst>
          </p:cNvPr>
          <p:cNvSpPr txBox="1">
            <a:spLocks/>
          </p:cNvSpPr>
          <p:nvPr/>
        </p:nvSpPr>
        <p:spPr>
          <a:xfrm>
            <a:off x="516771" y="-58254"/>
            <a:ext cx="11505594" cy="142226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inhala Sangam MN" pitchFamily="2" charset="0"/>
                <a:ea typeface="+mj-ea"/>
                <a:cs typeface="+mj-cs"/>
              </a:defRPr>
            </a:lvl1pPr>
          </a:lstStyle>
          <a:p>
            <a:r>
              <a:rPr lang="en-US" sz="3000">
                <a:latin typeface="Sinhala Sangam MN"/>
              </a:rPr>
              <a:t>Implementing software CRM </a:t>
            </a:r>
            <a:r>
              <a:rPr lang="en-US" sz="3000" i="1">
                <a:latin typeface="Sinhala Sangam MN"/>
              </a:rPr>
              <a:t>Zapier</a:t>
            </a:r>
            <a:r>
              <a:rPr lang="en-US" sz="3000">
                <a:latin typeface="Sinhala Sangam MN"/>
              </a:rPr>
              <a:t>, can save 400+ hours in onboarding within one year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6C8D83F-4ED1-6DCF-E72C-008D111CCCCA}"/>
              </a:ext>
            </a:extLst>
          </p:cNvPr>
          <p:cNvGrpSpPr/>
          <p:nvPr/>
        </p:nvGrpSpPr>
        <p:grpSpPr>
          <a:xfrm>
            <a:off x="1152906" y="2559004"/>
            <a:ext cx="2330937" cy="2586688"/>
            <a:chOff x="4834890" y="2741930"/>
            <a:chExt cx="2330937" cy="2586688"/>
          </a:xfrm>
        </p:grpSpPr>
        <p:pic>
          <p:nvPicPr>
            <p:cNvPr id="6" name="Graphic 5" descr="Dollar with solid fill">
              <a:extLst>
                <a:ext uri="{FF2B5EF4-FFF2-40B4-BE49-F238E27FC236}">
                  <a16:creationId xmlns:a16="http://schemas.microsoft.com/office/drawing/2014/main" id="{3D413C84-6C73-8609-E73E-F4B0BFA66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752465" y="2741930"/>
              <a:ext cx="687070" cy="687070"/>
            </a:xfrm>
            <a:prstGeom prst="rect">
              <a:avLst/>
            </a:prstGeom>
          </p:spPr>
        </p:pic>
        <p:pic>
          <p:nvPicPr>
            <p:cNvPr id="7" name="Graphic 6" descr="Alarm clock with solid fill">
              <a:extLst>
                <a:ext uri="{FF2B5EF4-FFF2-40B4-BE49-F238E27FC236}">
                  <a16:creationId xmlns:a16="http://schemas.microsoft.com/office/drawing/2014/main" id="{024F06CF-6330-4303-B1F7-6B7004C85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834890" y="3640345"/>
              <a:ext cx="914400" cy="914400"/>
            </a:xfrm>
            <a:prstGeom prst="rect">
              <a:avLst/>
            </a:prstGeom>
          </p:spPr>
        </p:pic>
        <p:pic>
          <p:nvPicPr>
            <p:cNvPr id="8" name="Graphic 7" descr="Angel face outline with solid fill">
              <a:extLst>
                <a:ext uri="{FF2B5EF4-FFF2-40B4-BE49-F238E27FC236}">
                  <a16:creationId xmlns:a16="http://schemas.microsoft.com/office/drawing/2014/main" id="{ED9E3891-F8EF-B0D1-5B32-334A938C63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251427" y="4414218"/>
              <a:ext cx="914400" cy="91440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3F3AC52-1E7F-6B7B-0E13-71CF4F6D197A}"/>
              </a:ext>
            </a:extLst>
          </p:cNvPr>
          <p:cNvGrpSpPr/>
          <p:nvPr/>
        </p:nvGrpSpPr>
        <p:grpSpPr>
          <a:xfrm>
            <a:off x="461279" y="6093826"/>
            <a:ext cx="5130728" cy="244920"/>
            <a:chOff x="734629" y="4921661"/>
            <a:chExt cx="3692619" cy="17668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889907B-C459-0EF2-D503-3A3F62307885}"/>
                </a:ext>
              </a:extLst>
            </p:cNvPr>
            <p:cNvGrpSpPr/>
            <p:nvPr/>
          </p:nvGrpSpPr>
          <p:grpSpPr>
            <a:xfrm>
              <a:off x="2575388" y="4921661"/>
              <a:ext cx="1851860" cy="176688"/>
              <a:chOff x="775640" y="4226616"/>
              <a:chExt cx="4749723" cy="176688"/>
            </a:xfrm>
          </p:grpSpPr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F4A3A2FF-9D78-F73D-B34B-019805CA8F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5640" y="4226616"/>
                <a:ext cx="2058522" cy="0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5667A6E9-D9BB-7153-92C3-8C438944E0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162" y="4227928"/>
                <a:ext cx="291345" cy="171764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7DF04EE1-95FA-4AF0-7A77-A12A57C6E65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21728" y="4232332"/>
                <a:ext cx="312919" cy="170972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B4222593-8BD2-063B-B030-A35697086B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299" y="4231540"/>
                <a:ext cx="2094064" cy="0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9F1BD98-B0E0-E13E-8653-C62864F76B39}"/>
                </a:ext>
              </a:extLst>
            </p:cNvPr>
            <p:cNvGrpSpPr/>
            <p:nvPr/>
          </p:nvGrpSpPr>
          <p:grpSpPr>
            <a:xfrm>
              <a:off x="734629" y="4921661"/>
              <a:ext cx="1849314" cy="175376"/>
              <a:chOff x="782171" y="4227928"/>
              <a:chExt cx="4743192" cy="175376"/>
            </a:xfrm>
          </p:grpSpPr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242D7A49-5667-24F4-08B5-486EF2D2F1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171" y="4231540"/>
                <a:ext cx="2058523" cy="0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864C67B-3DB1-8BD2-4C2E-42DBF195F4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162" y="4227928"/>
                <a:ext cx="291345" cy="171764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07EDEF8B-A922-5917-1D05-F6EA5449B78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21728" y="4232332"/>
                <a:ext cx="312919" cy="170972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8DFD336D-8AE5-BBC2-283D-E87FDD72CC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299" y="4231540"/>
                <a:ext cx="2094064" cy="0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D2D5B14-BBEB-8244-1142-9D774740C55B}"/>
              </a:ext>
            </a:extLst>
          </p:cNvPr>
          <p:cNvGrpSpPr/>
          <p:nvPr/>
        </p:nvGrpSpPr>
        <p:grpSpPr>
          <a:xfrm>
            <a:off x="483672" y="4127996"/>
            <a:ext cx="5130728" cy="244920"/>
            <a:chOff x="734629" y="4921661"/>
            <a:chExt cx="3692619" cy="17668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E1C8509-5A32-75C9-981C-1A31244E3EDC}"/>
                </a:ext>
              </a:extLst>
            </p:cNvPr>
            <p:cNvGrpSpPr/>
            <p:nvPr/>
          </p:nvGrpSpPr>
          <p:grpSpPr>
            <a:xfrm>
              <a:off x="2575388" y="4921661"/>
              <a:ext cx="1851860" cy="176688"/>
              <a:chOff x="775640" y="4226616"/>
              <a:chExt cx="4749723" cy="176688"/>
            </a:xfrm>
          </p:grpSpPr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747EFAF0-DF83-383E-3099-5E2763B5CE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5640" y="4226616"/>
                <a:ext cx="2058522" cy="0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057691E9-E9B5-CA66-EF92-340CD9A8E5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162" y="4227928"/>
                <a:ext cx="291345" cy="171764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4EA637F-ECEF-6BF3-CEEA-4E0119D1ECC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21728" y="4232332"/>
                <a:ext cx="312919" cy="170972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5A7E5F1F-13DF-FB68-2D20-4BB3580ECA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299" y="4231540"/>
                <a:ext cx="2094064" cy="0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9E02F00E-2548-4CF6-6EBA-0FA9B7956BC9}"/>
                </a:ext>
              </a:extLst>
            </p:cNvPr>
            <p:cNvGrpSpPr/>
            <p:nvPr/>
          </p:nvGrpSpPr>
          <p:grpSpPr>
            <a:xfrm>
              <a:off x="734629" y="4921661"/>
              <a:ext cx="1849314" cy="175376"/>
              <a:chOff x="782171" y="4227928"/>
              <a:chExt cx="4743192" cy="175376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D43FA9A2-8722-D4E0-4AFC-77DFFAC365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2171" y="4231540"/>
                <a:ext cx="2058523" cy="0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3647387D-8B6F-DBD1-636E-8F691F1E34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162" y="4227928"/>
                <a:ext cx="291345" cy="171764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8615B771-A4AB-7C83-4A81-7BB59415279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21728" y="4232332"/>
                <a:ext cx="312919" cy="170972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CD1CF252-BF8B-69E7-7594-8410F78541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299" y="4231540"/>
                <a:ext cx="2094064" cy="0"/>
              </a:xfrm>
              <a:prstGeom prst="line">
                <a:avLst/>
              </a:prstGeom>
              <a:ln w="19050">
                <a:solidFill>
                  <a:srgbClr val="8485C6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A705DFC-89C8-6171-DD89-14B88E179643}"/>
              </a:ext>
            </a:extLst>
          </p:cNvPr>
          <p:cNvSpPr txBox="1"/>
          <p:nvPr/>
        </p:nvSpPr>
        <p:spPr>
          <a:xfrm>
            <a:off x="1216313" y="3009143"/>
            <a:ext cx="4466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Sinhala Sangam MN"/>
              </a:rPr>
              <a:t>Zapier helps businesses save time and reduce manual work by automatically connecting and syncing data between different apps.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1052E8-3260-916F-499A-F89B2A6A4004}"/>
              </a:ext>
            </a:extLst>
          </p:cNvPr>
          <p:cNvSpPr txBox="1"/>
          <p:nvPr/>
        </p:nvSpPr>
        <p:spPr>
          <a:xfrm>
            <a:off x="7380486" y="2333889"/>
            <a:ext cx="4030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Sinhala Sangam MN" pitchFamily="2" charset="0"/>
              </a:rPr>
              <a:t>A case study done on </a:t>
            </a:r>
            <a:r>
              <a:rPr lang="en-US" err="1">
                <a:latin typeface="Sinhala Sangam MN" pitchFamily="2" charset="0"/>
              </a:rPr>
              <a:t>TropicApp</a:t>
            </a:r>
            <a:r>
              <a:rPr lang="en-US">
                <a:latin typeface="Sinhala Sangam MN" pitchFamily="2" charset="0"/>
              </a:rPr>
              <a:t> by Zapier showed over </a:t>
            </a:r>
            <a:r>
              <a:rPr lang="en-US" b="1">
                <a:latin typeface="Sinhala Sangam MN" pitchFamily="2" charset="0"/>
              </a:rPr>
              <a:t>400</a:t>
            </a:r>
            <a:r>
              <a:rPr lang="en-US">
                <a:latin typeface="Sinhala Sangam MN" pitchFamily="2" charset="0"/>
              </a:rPr>
              <a:t> </a:t>
            </a:r>
            <a:r>
              <a:rPr lang="en-US" b="1">
                <a:latin typeface="Sinhala Sangam MN" pitchFamily="2" charset="0"/>
              </a:rPr>
              <a:t>hours</a:t>
            </a:r>
            <a:r>
              <a:rPr lang="en-US">
                <a:latin typeface="Sinhala Sangam MN" pitchFamily="2" charset="0"/>
              </a:rPr>
              <a:t> of time saved through automation in one year of use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C7C4B77-09C7-AF9C-039D-DD6E0A59F40E}"/>
              </a:ext>
            </a:extLst>
          </p:cNvPr>
          <p:cNvSpPr/>
          <p:nvPr/>
        </p:nvSpPr>
        <p:spPr>
          <a:xfrm>
            <a:off x="7393347" y="2078200"/>
            <a:ext cx="4004412" cy="1711705"/>
          </a:xfrm>
          <a:prstGeom prst="roundRect">
            <a:avLst/>
          </a:prstGeom>
          <a:noFill/>
          <a:ln>
            <a:solidFill>
              <a:srgbClr val="2038B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AB49EA-A91E-00E7-3570-4EB6F6148461}"/>
              </a:ext>
            </a:extLst>
          </p:cNvPr>
          <p:cNvSpPr txBox="1"/>
          <p:nvPr/>
        </p:nvSpPr>
        <p:spPr>
          <a:xfrm>
            <a:off x="1231787" y="4485173"/>
            <a:ext cx="43826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Sinhala Sangam MN"/>
              </a:rPr>
              <a:t>Integrates by securely connecting to your software tools (like Salesforce, Gmail, or Slack) through APIs, allowing you to build automated workflows—called Zaps—without writing any code.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A6A662-A3C2-57EE-DFCF-F00F719E291B}"/>
              </a:ext>
            </a:extLst>
          </p:cNvPr>
          <p:cNvSpPr txBox="1"/>
          <p:nvPr/>
        </p:nvSpPr>
        <p:spPr>
          <a:xfrm>
            <a:off x="10605868" y="6254313"/>
            <a:ext cx="149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Sinhala Sangam MN"/>
              </a:rPr>
              <a:t>Source: </a:t>
            </a:r>
            <a:r>
              <a:rPr lang="en-US" sz="1000" err="1">
                <a:latin typeface="Sinhala Sangam MN"/>
              </a:rPr>
              <a:t>tropicapp.io</a:t>
            </a:r>
            <a:endParaRPr lang="en-US" sz="1000">
              <a:latin typeface="Sinhala Sangam MN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CB233C-60CB-4583-370E-3757AD0BF4D3}"/>
              </a:ext>
            </a:extLst>
          </p:cNvPr>
          <p:cNvSpPr txBox="1"/>
          <p:nvPr/>
        </p:nvSpPr>
        <p:spPr>
          <a:xfrm>
            <a:off x="7406206" y="4227000"/>
            <a:ext cx="40301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Sinhala Sangam MN" pitchFamily="2" charset="0"/>
              </a:rPr>
              <a:t>Easy to use </a:t>
            </a:r>
            <a:r>
              <a:rPr lang="en-US" sz="1800">
                <a:latin typeface="Sinhala Sangam MN"/>
              </a:rPr>
              <a:t>— no coding needed</a:t>
            </a:r>
            <a:endParaRPr lang="en-US">
              <a:latin typeface="Sinhala Sangam MN" pitchFamily="2" charset="0"/>
            </a:endParaRPr>
          </a:p>
          <a:p>
            <a:pPr algn="ctr"/>
            <a:endParaRPr lang="en-US">
              <a:latin typeface="Sinhala Sangam MN" pitchFamily="2" charset="0"/>
            </a:endParaRPr>
          </a:p>
          <a:p>
            <a:pPr algn="ctr"/>
            <a:r>
              <a:rPr lang="en-US">
                <a:latin typeface="Sinhala Sangam MN" pitchFamily="2" charset="0"/>
              </a:rPr>
              <a:t>$0/month; $19.99/month; $69/month and custom</a:t>
            </a:r>
          </a:p>
          <a:p>
            <a:pPr algn="ctr"/>
            <a:endParaRPr lang="en-US">
              <a:latin typeface="Sinhala Sangam MN" pitchFamily="2" charset="0"/>
            </a:endParaRPr>
          </a:p>
          <a:p>
            <a:pPr algn="ctr"/>
            <a:r>
              <a:rPr lang="en-US">
                <a:latin typeface="Sinhala Sangam MN" pitchFamily="2" charset="0"/>
              </a:rPr>
              <a:t>Connected with 7,000+ applications</a:t>
            </a:r>
          </a:p>
        </p:txBody>
      </p:sp>
      <p:sp>
        <p:nvSpPr>
          <p:cNvPr id="26" name="Rounded Rectangle 12">
            <a:extLst>
              <a:ext uri="{FF2B5EF4-FFF2-40B4-BE49-F238E27FC236}">
                <a16:creationId xmlns:a16="http://schemas.microsoft.com/office/drawing/2014/main" id="{5D338AF4-7B8E-C182-3D5A-E1AE26BA2E5A}"/>
              </a:ext>
            </a:extLst>
          </p:cNvPr>
          <p:cNvSpPr/>
          <p:nvPr/>
        </p:nvSpPr>
        <p:spPr>
          <a:xfrm>
            <a:off x="7406207" y="4081212"/>
            <a:ext cx="4030133" cy="1982227"/>
          </a:xfrm>
          <a:prstGeom prst="roundRect">
            <a:avLst/>
          </a:prstGeom>
          <a:noFill/>
          <a:ln>
            <a:solidFill>
              <a:srgbClr val="2038B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6016C38-ED8A-1C21-97A6-088B0BF4033B}"/>
              </a:ext>
            </a:extLst>
          </p:cNvPr>
          <p:cNvSpPr txBox="1"/>
          <p:nvPr/>
        </p:nvSpPr>
        <p:spPr>
          <a:xfrm>
            <a:off x="542024" y="1776660"/>
            <a:ext cx="48998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2038BC"/>
                </a:solidFill>
                <a:latin typeface="Sinhala Sangam MN" pitchFamily="2" charset="0"/>
              </a:rPr>
              <a:t>Zapier is the #1 automation tool in the world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0AA7ED9-2410-AF5F-BAB4-3A057C0F573A}"/>
              </a:ext>
            </a:extLst>
          </p:cNvPr>
          <p:cNvCxnSpPr>
            <a:cxnSpLocks/>
          </p:cNvCxnSpPr>
          <p:nvPr/>
        </p:nvCxnSpPr>
        <p:spPr>
          <a:xfrm>
            <a:off x="611443" y="2730767"/>
            <a:ext cx="4992583" cy="0"/>
          </a:xfrm>
          <a:prstGeom prst="line">
            <a:avLst/>
          </a:prstGeom>
          <a:ln>
            <a:solidFill>
              <a:srgbClr val="2038B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Graphic 30" descr="Artificial Intelligence with solid fill">
            <a:extLst>
              <a:ext uri="{FF2B5EF4-FFF2-40B4-BE49-F238E27FC236}">
                <a16:creationId xmlns:a16="http://schemas.microsoft.com/office/drawing/2014/main" id="{DB50DDFB-B35A-8517-2E18-F76E2C26F3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26562" y="2920252"/>
            <a:ext cx="914400" cy="914400"/>
          </a:xfrm>
          <a:prstGeom prst="rect">
            <a:avLst/>
          </a:prstGeom>
        </p:spPr>
      </p:pic>
      <p:pic>
        <p:nvPicPr>
          <p:cNvPr id="33" name="Graphic 32" descr="Programmer male with solid fill">
            <a:extLst>
              <a:ext uri="{FF2B5EF4-FFF2-40B4-BE49-F238E27FC236}">
                <a16:creationId xmlns:a16="http://schemas.microsoft.com/office/drawing/2014/main" id="{9C73E18C-9828-789C-81E2-1B73807EB63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26562" y="464696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43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Powerful AI Chatbot Tools for 2025: ChatGPT Alternatives">
            <a:extLst>
              <a:ext uri="{FF2B5EF4-FFF2-40B4-BE49-F238E27FC236}">
                <a16:creationId xmlns:a16="http://schemas.microsoft.com/office/drawing/2014/main" id="{5B5B17DA-5685-DA78-5AA5-8F964F39E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661" y="4011478"/>
            <a:ext cx="3449746" cy="22998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EC8EC2-F6B6-103E-9D24-C48B6676B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604" y="14495"/>
            <a:ext cx="11461103" cy="1325563"/>
          </a:xfrm>
        </p:spPr>
        <p:txBody>
          <a:bodyPr>
            <a:normAutofit/>
          </a:bodyPr>
          <a:lstStyle/>
          <a:p>
            <a:r>
              <a:rPr lang="en-US" sz="3000"/>
              <a:t>Improving client onboarding with an AI chatbot, </a:t>
            </a:r>
            <a:r>
              <a:rPr lang="en-US" sz="3000" i="1"/>
              <a:t>Zapier</a:t>
            </a:r>
            <a:r>
              <a:rPr lang="en-US" sz="3000"/>
              <a:t>, will automate data &amp; improve client onboarding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4B238-C88F-2E01-E99B-072822A76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18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7324AE5-3F54-7C7F-E284-303E1152D4EB}"/>
              </a:ext>
            </a:extLst>
          </p:cNvPr>
          <p:cNvSpPr/>
          <p:nvPr/>
        </p:nvSpPr>
        <p:spPr>
          <a:xfrm>
            <a:off x="697682" y="1979708"/>
            <a:ext cx="3294216" cy="1215776"/>
          </a:xfrm>
          <a:prstGeom prst="roundRect">
            <a:avLst>
              <a:gd name="adj" fmla="val 5000"/>
            </a:avLst>
          </a:prstGeom>
          <a:noFill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026" name="Picture 2" descr="Build unstoppable workflows with Zaps, Tables, and Interfaces | Zapier">
            <a:extLst>
              <a:ext uri="{FF2B5EF4-FFF2-40B4-BE49-F238E27FC236}">
                <a16:creationId xmlns:a16="http://schemas.microsoft.com/office/drawing/2014/main" id="{B620B320-99A5-5988-671F-BAE7820634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" t="862" r="1410" b="4253"/>
          <a:stretch/>
        </p:blipFill>
        <p:spPr bwMode="auto">
          <a:xfrm>
            <a:off x="8225661" y="1846602"/>
            <a:ext cx="3449746" cy="19054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E5C8487-3077-90C0-8521-740355DFE307}"/>
              </a:ext>
            </a:extLst>
          </p:cNvPr>
          <p:cNvSpPr txBox="1"/>
          <p:nvPr/>
        </p:nvSpPr>
        <p:spPr>
          <a:xfrm>
            <a:off x="1170185" y="2641597"/>
            <a:ext cx="329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Sinhala Sangam MN"/>
              </a:rPr>
              <a:t>Simplified onboarding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422ECE-6A8E-4F2E-450B-5403D7F06CD6}"/>
              </a:ext>
            </a:extLst>
          </p:cNvPr>
          <p:cNvSpPr txBox="1"/>
          <p:nvPr/>
        </p:nvSpPr>
        <p:spPr>
          <a:xfrm>
            <a:off x="910137" y="3897184"/>
            <a:ext cx="2989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Sinhala Sangam MN"/>
              </a:rPr>
              <a:t>Easily scalable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B68B884-83CB-4AAF-5851-D5ADB4B0841C}"/>
              </a:ext>
            </a:extLst>
          </p:cNvPr>
          <p:cNvSpPr txBox="1"/>
          <p:nvPr/>
        </p:nvSpPr>
        <p:spPr>
          <a:xfrm>
            <a:off x="1002892" y="5108135"/>
            <a:ext cx="2989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Sinhala Sangam MN"/>
              </a:rPr>
              <a:t>Automated data</a:t>
            </a:r>
          </a:p>
        </p:txBody>
      </p:sp>
      <p:pic>
        <p:nvPicPr>
          <p:cNvPr id="1040" name="Picture 16" descr="Workflow help needed! Complex Zapier process | Zapier Community">
            <a:extLst>
              <a:ext uri="{FF2B5EF4-FFF2-40B4-BE49-F238E27FC236}">
                <a16:creationId xmlns:a16="http://schemas.microsoft.com/office/drawing/2014/main" id="{03B37068-6D6B-47C3-249F-867B59305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306" y="2030752"/>
            <a:ext cx="3659949" cy="40520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phic 3" descr="Customer review with solid fill">
            <a:extLst>
              <a:ext uri="{FF2B5EF4-FFF2-40B4-BE49-F238E27FC236}">
                <a16:creationId xmlns:a16="http://schemas.microsoft.com/office/drawing/2014/main" id="{3B9C9E29-9B28-31C8-A60D-6C9DDF5168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0220" y="2373694"/>
            <a:ext cx="914400" cy="914400"/>
          </a:xfrm>
          <a:prstGeom prst="rect">
            <a:avLst/>
          </a:prstGeom>
        </p:spPr>
      </p:pic>
      <p:pic>
        <p:nvPicPr>
          <p:cNvPr id="7" name="Graphic 6" descr="Bar graph with upward trend with solid fill">
            <a:extLst>
              <a:ext uri="{FF2B5EF4-FFF2-40B4-BE49-F238E27FC236}">
                <a16:creationId xmlns:a16="http://schemas.microsoft.com/office/drawing/2014/main" id="{8ED4FC54-E34B-51E7-27B5-7E2CE5794B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8604" y="3655989"/>
            <a:ext cx="914400" cy="914400"/>
          </a:xfrm>
          <a:prstGeom prst="rect">
            <a:avLst/>
          </a:prstGeom>
        </p:spPr>
      </p:pic>
      <p:pic>
        <p:nvPicPr>
          <p:cNvPr id="9" name="Graphic 8" descr="Illustrator with solid fill">
            <a:extLst>
              <a:ext uri="{FF2B5EF4-FFF2-40B4-BE49-F238E27FC236}">
                <a16:creationId xmlns:a16="http://schemas.microsoft.com/office/drawing/2014/main" id="{774739D1-E29A-C001-8E2A-BB9CA5E558D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9588" y="4890584"/>
            <a:ext cx="914400" cy="914400"/>
          </a:xfrm>
          <a:prstGeom prst="rect">
            <a:avLst/>
          </a:prstGeom>
        </p:spPr>
      </p:pic>
      <p:sp>
        <p:nvSpPr>
          <p:cNvPr id="30" name="Rounded Rectangle 1">
            <a:extLst>
              <a:ext uri="{FF2B5EF4-FFF2-40B4-BE49-F238E27FC236}">
                <a16:creationId xmlns:a16="http://schemas.microsoft.com/office/drawing/2014/main" id="{F195ED9F-9B2E-CC08-E0FF-A4DC5F89EFDE}"/>
              </a:ext>
            </a:extLst>
          </p:cNvPr>
          <p:cNvSpPr/>
          <p:nvPr/>
        </p:nvSpPr>
        <p:spPr>
          <a:xfrm>
            <a:off x="502380" y="2334356"/>
            <a:ext cx="3804520" cy="1087531"/>
          </a:xfrm>
          <a:prstGeom prst="roundRect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1">
            <a:extLst>
              <a:ext uri="{FF2B5EF4-FFF2-40B4-BE49-F238E27FC236}">
                <a16:creationId xmlns:a16="http://schemas.microsoft.com/office/drawing/2014/main" id="{60A380ED-3CF1-C3F7-28C5-44DDBC79FB2C}"/>
              </a:ext>
            </a:extLst>
          </p:cNvPr>
          <p:cNvSpPr/>
          <p:nvPr/>
        </p:nvSpPr>
        <p:spPr>
          <a:xfrm>
            <a:off x="502380" y="3574859"/>
            <a:ext cx="3804520" cy="1087531"/>
          </a:xfrm>
          <a:prstGeom prst="roundRect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1">
            <a:extLst>
              <a:ext uri="{FF2B5EF4-FFF2-40B4-BE49-F238E27FC236}">
                <a16:creationId xmlns:a16="http://schemas.microsoft.com/office/drawing/2014/main" id="{022D8748-FCE3-C5A9-1F70-216FA010F22F}"/>
              </a:ext>
            </a:extLst>
          </p:cNvPr>
          <p:cNvSpPr/>
          <p:nvPr/>
        </p:nvSpPr>
        <p:spPr>
          <a:xfrm>
            <a:off x="502380" y="4795203"/>
            <a:ext cx="3804520" cy="1087531"/>
          </a:xfrm>
          <a:prstGeom prst="roundRect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746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64485-0389-7FAD-AE38-ACDB61F27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1C03C5-C0C3-8055-5F48-9D42522440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41867" y="6340457"/>
            <a:ext cx="2811933" cy="391762"/>
          </a:xfrm>
        </p:spPr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19</a:t>
            </a:fld>
            <a:endParaRPr lang="en-US" b="1">
              <a:solidFill>
                <a:schemeClr val="tx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80205C5-1F97-C970-706A-18D65FC123A0}"/>
              </a:ext>
            </a:extLst>
          </p:cNvPr>
          <p:cNvGrpSpPr/>
          <p:nvPr/>
        </p:nvGrpSpPr>
        <p:grpSpPr>
          <a:xfrm>
            <a:off x="6486053" y="1887865"/>
            <a:ext cx="5421446" cy="3090535"/>
            <a:chOff x="6497974" y="2342876"/>
            <a:chExt cx="5245954" cy="3082269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id="{46ED2376-A00B-858B-F2EE-E7858BF4B35C}"/>
                </a:ext>
              </a:extLst>
            </p:cNvPr>
            <p:cNvSpPr txBox="1"/>
            <p:nvPr/>
          </p:nvSpPr>
          <p:spPr>
            <a:xfrm rot="16200000">
              <a:off x="5160929" y="3784831"/>
              <a:ext cx="3052067" cy="22856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kern="1200">
                  <a:latin typeface="Sinhala Sangam MN"/>
                </a:rPr>
                <a:t>Money saved</a:t>
              </a:r>
            </a:p>
            <a:p>
              <a:pPr algn="ctr"/>
              <a:endParaRPr lang="en-US" sz="1100" kern="1200">
                <a:latin typeface="Sinhala Sangam MN"/>
              </a:endParaRPr>
            </a:p>
          </p:txBody>
        </p:sp>
        <p:sp>
          <p:nvSpPr>
            <p:cNvPr id="15" name="TextBox 1">
              <a:extLst>
                <a:ext uri="{FF2B5EF4-FFF2-40B4-BE49-F238E27FC236}">
                  <a16:creationId xmlns:a16="http://schemas.microsoft.com/office/drawing/2014/main" id="{D711CC24-4892-35B1-4A63-F05CEBFE135B}"/>
                </a:ext>
              </a:extLst>
            </p:cNvPr>
            <p:cNvSpPr txBox="1"/>
            <p:nvPr/>
          </p:nvSpPr>
          <p:spPr>
            <a:xfrm>
              <a:off x="7096007" y="5216613"/>
              <a:ext cx="4049887" cy="208532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kern="1200">
                  <a:latin typeface="Sinhala Sangam MN"/>
                </a:rPr>
                <a:t>% of Customer Support that is </a:t>
              </a:r>
              <a:r>
                <a:rPr lang="en-US">
                  <a:latin typeface="Sinhala Sangam MN"/>
                </a:rPr>
                <a:t>automated</a:t>
              </a:r>
              <a:endParaRPr lang="en-US" sz="1100" kern="1200">
                <a:latin typeface="Sinhala Sangam MN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58A3FAE-4002-8239-B7E4-73504103AFC2}"/>
                </a:ext>
              </a:extLst>
            </p:cNvPr>
            <p:cNvSpPr txBox="1"/>
            <p:nvPr/>
          </p:nvSpPr>
          <p:spPr>
            <a:xfrm>
              <a:off x="6497974" y="2342876"/>
              <a:ext cx="5245954" cy="7472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>
                <a:defRPr sz="2128" b="1" i="0" u="none" strike="noStrike" kern="1200" baseline="0">
                  <a:solidFill>
                    <a:srgbClr val="44546A"/>
                  </a:solidFill>
                  <a:latin typeface="+mn-lt"/>
                  <a:ea typeface="+mn-ea"/>
                  <a:cs typeface="+mn-cs"/>
                </a:defRPr>
              </a:pPr>
              <a:r>
                <a:rPr lang="en-US">
                  <a:latin typeface="Sinhala Sangam MN"/>
                </a:rPr>
                <a:t>Money Saved vs % of Customer Support </a:t>
              </a:r>
            </a:p>
            <a:p>
              <a:pPr algn="ctr" rtl="0">
                <a:defRPr sz="2128" b="1" i="0" u="none" strike="noStrike" kern="1200" baseline="0">
                  <a:solidFill>
                    <a:srgbClr val="44546A"/>
                  </a:solidFill>
                  <a:latin typeface="+mn-lt"/>
                  <a:ea typeface="+mn-ea"/>
                  <a:cs typeface="+mn-cs"/>
                </a:defRPr>
              </a:pPr>
              <a:r>
                <a:rPr lang="en-US">
                  <a:latin typeface="Sinhala Sangam MN"/>
                </a:rPr>
                <a:t>that is automated</a:t>
              </a:r>
            </a:p>
          </p:txBody>
        </p:sp>
        <p:graphicFrame>
          <p:nvGraphicFramePr>
            <p:cNvPr id="26" name="Chart 25">
              <a:extLst>
                <a:ext uri="{FF2B5EF4-FFF2-40B4-BE49-F238E27FC236}">
                  <a16:creationId xmlns:a16="http://schemas.microsoft.com/office/drawing/2014/main" id="{60FAE805-A6E7-F623-E349-49C14CC382FC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49105013"/>
                </p:ext>
              </p:extLst>
            </p:nvPr>
          </p:nvGraphicFramePr>
          <p:xfrm>
            <a:off x="6801242" y="3016769"/>
            <a:ext cx="4572000" cy="23041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sp>
        <p:nvSpPr>
          <p:cNvPr id="35" name="Title 1">
            <a:extLst>
              <a:ext uri="{FF2B5EF4-FFF2-40B4-BE49-F238E27FC236}">
                <a16:creationId xmlns:a16="http://schemas.microsoft.com/office/drawing/2014/main" id="{93A4A5DE-5E52-2CEF-8724-968A7D14CEB3}"/>
              </a:ext>
            </a:extLst>
          </p:cNvPr>
          <p:cNvSpPr txBox="1">
            <a:spLocks/>
          </p:cNvSpPr>
          <p:nvPr/>
        </p:nvSpPr>
        <p:spPr>
          <a:xfrm>
            <a:off x="447331" y="465803"/>
            <a:ext cx="11338727" cy="841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inhala Sangam MN" pitchFamily="2" charset="0"/>
                <a:ea typeface="+mj-ea"/>
                <a:cs typeface="+mj-cs"/>
              </a:defRPr>
            </a:lvl1pPr>
          </a:lstStyle>
          <a:p>
            <a:r>
              <a:rPr lang="en-US" sz="3000">
                <a:latin typeface="Sinhala Sangam MN"/>
              </a:rPr>
              <a:t>30% reduction in onboarding costs using automation</a:t>
            </a:r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0F632FF1-EE1E-AE38-1F10-375F657359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6981821"/>
              </p:ext>
            </p:extLst>
          </p:nvPr>
        </p:nvGraphicFramePr>
        <p:xfrm>
          <a:off x="373626" y="1641986"/>
          <a:ext cx="5159093" cy="4847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7" name="Graphic 16" descr="Dollar with solid fill">
            <a:extLst>
              <a:ext uri="{FF2B5EF4-FFF2-40B4-BE49-F238E27FC236}">
                <a16:creationId xmlns:a16="http://schemas.microsoft.com/office/drawing/2014/main" id="{85CFE5EF-274D-2C73-20F9-195B50B09E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2378" y="2380460"/>
            <a:ext cx="1319924" cy="1319924"/>
          </a:xfrm>
          <a:prstGeom prst="rect">
            <a:avLst/>
          </a:prstGeom>
        </p:spPr>
      </p:pic>
      <p:pic>
        <p:nvPicPr>
          <p:cNvPr id="18" name="Graphic 17" descr="Alarm clock with solid fill">
            <a:extLst>
              <a:ext uri="{FF2B5EF4-FFF2-40B4-BE49-F238E27FC236}">
                <a16:creationId xmlns:a16="http://schemas.microsoft.com/office/drawing/2014/main" id="{803BF25A-AA79-6861-CCD9-8067F987B2F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5140" y="4606702"/>
            <a:ext cx="914400" cy="9144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0B14716-C4EB-D60F-3A8D-B4FB2AFB8948}"/>
              </a:ext>
            </a:extLst>
          </p:cNvPr>
          <p:cNvSpPr txBox="1"/>
          <p:nvPr/>
        </p:nvSpPr>
        <p:spPr>
          <a:xfrm>
            <a:off x="2251259" y="4885505"/>
            <a:ext cx="309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2">
                    <a:lumMod val="90000"/>
                  </a:schemeClr>
                </a:solidFill>
                <a:latin typeface="Sinhala Sangam MN"/>
              </a:rPr>
              <a:t>Decrease in Onboarding time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D288B3-C56C-8947-43C3-FDFC4BECC27F}"/>
              </a:ext>
            </a:extLst>
          </p:cNvPr>
          <p:cNvSpPr txBox="1"/>
          <p:nvPr/>
        </p:nvSpPr>
        <p:spPr>
          <a:xfrm>
            <a:off x="10605867" y="6243069"/>
            <a:ext cx="149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Sinhala Sangam MN"/>
              </a:rPr>
              <a:t>Source: AI Marketing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6FB73B5-57CA-517B-002A-A1735B8A6302}"/>
              </a:ext>
            </a:extLst>
          </p:cNvPr>
          <p:cNvSpPr/>
          <p:nvPr/>
        </p:nvSpPr>
        <p:spPr>
          <a:xfrm>
            <a:off x="7355275" y="5063902"/>
            <a:ext cx="3682999" cy="88328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>
                <a:solidFill>
                  <a:srgbClr val="2038BC"/>
                </a:solidFill>
                <a:latin typeface="Sinhala Sangam MN"/>
              </a:rPr>
              <a:t>More Automation</a:t>
            </a:r>
            <a:r>
              <a:rPr lang="en-US" sz="1600">
                <a:solidFill>
                  <a:srgbClr val="2038BC"/>
                </a:solidFill>
                <a:effectLst/>
                <a:latin typeface="Sinhala Sangam MN"/>
              </a:rPr>
              <a:t> will lead to </a:t>
            </a:r>
            <a:r>
              <a:rPr lang="en-US" sz="1600">
                <a:solidFill>
                  <a:srgbClr val="2038BC"/>
                </a:solidFill>
                <a:latin typeface="Sinhala Sangam MN"/>
              </a:rPr>
              <a:t>h</a:t>
            </a:r>
            <a:r>
              <a:rPr lang="en-US" sz="1600">
                <a:solidFill>
                  <a:srgbClr val="2038BC"/>
                </a:solidFill>
                <a:effectLst/>
                <a:latin typeface="Sinhala Sangam MN"/>
              </a:rPr>
              <a:t>igher ROI</a:t>
            </a:r>
          </a:p>
        </p:txBody>
      </p:sp>
    </p:spTree>
    <p:extLst>
      <p:ext uri="{BB962C8B-B14F-4D97-AF65-F5344CB8AC3E}">
        <p14:creationId xmlns:p14="http://schemas.microsoft.com/office/powerpoint/2010/main" val="1365316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5DCBB-4714-DCB6-3583-B45B7ECF8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849" y="594022"/>
            <a:ext cx="10515600" cy="553999"/>
          </a:xfrm>
        </p:spPr>
        <p:txBody>
          <a:bodyPr>
            <a:noAutofit/>
          </a:bodyPr>
          <a:lstStyle/>
          <a:p>
            <a:r>
              <a:rPr lang="en-US" sz="3000"/>
              <a:t>Team Overview</a:t>
            </a:r>
          </a:p>
        </p:txBody>
      </p:sp>
      <p:pic>
        <p:nvPicPr>
          <p:cNvPr id="5" name="Picture 4" descr="A person in a black suit&#10;&#10;Description automatically generated">
            <a:extLst>
              <a:ext uri="{FF2B5EF4-FFF2-40B4-BE49-F238E27FC236}">
                <a16:creationId xmlns:a16="http://schemas.microsoft.com/office/drawing/2014/main" id="{7BC3E15F-1007-ACF0-CC2B-0168E1C542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82" r="20782"/>
          <a:stretch/>
        </p:blipFill>
        <p:spPr>
          <a:xfrm>
            <a:off x="921738" y="1144166"/>
            <a:ext cx="1885875" cy="2058549"/>
          </a:xfrm>
          <a:prstGeom prst="rect">
            <a:avLst/>
          </a:prstGeom>
        </p:spPr>
      </p:pic>
      <p:pic>
        <p:nvPicPr>
          <p:cNvPr id="3" name="Picture 2" descr="A person in a suit and tie&#10;&#10;AI-generated content may be incorrect.">
            <a:extLst>
              <a:ext uri="{FF2B5EF4-FFF2-40B4-BE49-F238E27FC236}">
                <a16:creationId xmlns:a16="http://schemas.microsoft.com/office/drawing/2014/main" id="{77AEEF60-AB7E-B076-5083-47736355D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539" y="1144165"/>
            <a:ext cx="1879653" cy="2058550"/>
          </a:xfrm>
          <a:prstGeom prst="rect">
            <a:avLst/>
          </a:prstGeom>
        </p:spPr>
      </p:pic>
      <p:pic>
        <p:nvPicPr>
          <p:cNvPr id="9" name="Picture 8" descr="A person in a suit&#10;&#10;AI-generated content may be incorrect.">
            <a:extLst>
              <a:ext uri="{FF2B5EF4-FFF2-40B4-BE49-F238E27FC236}">
                <a16:creationId xmlns:a16="http://schemas.microsoft.com/office/drawing/2014/main" id="{03FA0882-A596-C355-6A83-DF09B736FF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12" r="24120"/>
          <a:stretch/>
        </p:blipFill>
        <p:spPr>
          <a:xfrm>
            <a:off x="7902379" y="3811600"/>
            <a:ext cx="1889464" cy="2062466"/>
          </a:xfrm>
          <a:prstGeom prst="rect">
            <a:avLst/>
          </a:prstGeom>
        </p:spPr>
      </p:pic>
      <p:pic>
        <p:nvPicPr>
          <p:cNvPr id="10" name="Picture 9" descr="A person in a suit and tie">
            <a:extLst>
              <a:ext uri="{FF2B5EF4-FFF2-40B4-BE49-F238E27FC236}">
                <a16:creationId xmlns:a16="http://schemas.microsoft.com/office/drawing/2014/main" id="{2AA1238D-C37E-D7EC-C449-DDB5057C04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3974" y="3807037"/>
            <a:ext cx="1611126" cy="2067029"/>
          </a:xfrm>
          <a:prstGeom prst="rect">
            <a:avLst/>
          </a:prstGeom>
        </p:spPr>
      </p:pic>
      <p:pic>
        <p:nvPicPr>
          <p:cNvPr id="8" name="Picture 7" descr="A person with long hair wearing a black shirt&#10;&#10;AI-generated content may be incorrect.">
            <a:extLst>
              <a:ext uri="{FF2B5EF4-FFF2-40B4-BE49-F238E27FC236}">
                <a16:creationId xmlns:a16="http://schemas.microsoft.com/office/drawing/2014/main" id="{912020F7-0BE7-DCEA-C0C1-DBB0D2EB3C3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589" t="13173" r="9781" b="30120"/>
          <a:stretch/>
        </p:blipFill>
        <p:spPr>
          <a:xfrm>
            <a:off x="2406392" y="3811600"/>
            <a:ext cx="1883228" cy="2062466"/>
          </a:xfrm>
          <a:prstGeom prst="rect">
            <a:avLst/>
          </a:prstGeom>
        </p:spPr>
      </p:pic>
      <p:pic>
        <p:nvPicPr>
          <p:cNvPr id="20" name="Picture 19" descr="A person in a suit&#10;&#10;AI-generated content may be incorrect.">
            <a:extLst>
              <a:ext uri="{FF2B5EF4-FFF2-40B4-BE49-F238E27FC236}">
                <a16:creationId xmlns:a16="http://schemas.microsoft.com/office/drawing/2014/main" id="{30F53279-7832-D893-2535-2FDA2A6FC8A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8540" r="17971"/>
          <a:stretch/>
        </p:blipFill>
        <p:spPr>
          <a:xfrm>
            <a:off x="3771037" y="1144165"/>
            <a:ext cx="1876078" cy="2058550"/>
          </a:xfrm>
          <a:prstGeom prst="rect">
            <a:avLst/>
          </a:prstGeom>
        </p:spPr>
      </p:pic>
      <p:pic>
        <p:nvPicPr>
          <p:cNvPr id="22" name="Picture 21" descr="A person in a suit and tie&#10;&#10;AI-generated content may be incorrect.">
            <a:extLst>
              <a:ext uri="{FF2B5EF4-FFF2-40B4-BE49-F238E27FC236}">
                <a16:creationId xmlns:a16="http://schemas.microsoft.com/office/drawing/2014/main" id="{A61BE259-4407-E9B7-3A9E-52F5E05127F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3521" r="22214" b="11974"/>
          <a:stretch/>
        </p:blipFill>
        <p:spPr>
          <a:xfrm>
            <a:off x="9394184" y="1141298"/>
            <a:ext cx="1876078" cy="20640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8B4DEA-26D7-03DB-4ADD-2B0D6DA98F04}"/>
              </a:ext>
            </a:extLst>
          </p:cNvPr>
          <p:cNvSpPr txBox="1"/>
          <p:nvPr/>
        </p:nvSpPr>
        <p:spPr>
          <a:xfrm>
            <a:off x="1182437" y="3198659"/>
            <a:ext cx="136447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latin typeface="Sinhala Sangam MN" pitchFamily="2" charset="0"/>
              </a:rPr>
              <a:t>Arlet Garcia</a:t>
            </a:r>
          </a:p>
          <a:p>
            <a:pPr algn="ctr"/>
            <a:r>
              <a:rPr lang="en-US" sz="1200" i="1">
                <a:latin typeface="Sinhala Sangam MN" pitchFamily="2" charset="0"/>
              </a:rPr>
              <a:t>Project Manager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F27EA4-9708-3B3C-98EA-81BA64BA2FE9}"/>
              </a:ext>
            </a:extLst>
          </p:cNvPr>
          <p:cNvSpPr txBox="1"/>
          <p:nvPr/>
        </p:nvSpPr>
        <p:spPr>
          <a:xfrm>
            <a:off x="3941077" y="3261658"/>
            <a:ext cx="153599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latin typeface="Sinhala Sangam MN" pitchFamily="2" charset="0"/>
              </a:rPr>
              <a:t>Zach Sanders</a:t>
            </a:r>
          </a:p>
          <a:p>
            <a:pPr algn="ctr"/>
            <a:r>
              <a:rPr lang="en-US" sz="1200" i="1">
                <a:latin typeface="Sinhala Sangam MN" pitchFamily="2" charset="0"/>
              </a:rPr>
              <a:t>Consultant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18B1EB-129F-BD1E-A4D5-3C797D66ABF8}"/>
              </a:ext>
            </a:extLst>
          </p:cNvPr>
          <p:cNvSpPr txBox="1"/>
          <p:nvPr/>
        </p:nvSpPr>
        <p:spPr>
          <a:xfrm>
            <a:off x="6779160" y="3205382"/>
            <a:ext cx="154241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latin typeface="Sinhala Sangam MN" pitchFamily="2" charset="0"/>
              </a:rPr>
              <a:t>Lukas Warner</a:t>
            </a:r>
          </a:p>
          <a:p>
            <a:pPr algn="ctr"/>
            <a:r>
              <a:rPr lang="en-US" sz="1200" i="1">
                <a:latin typeface="Sinhala Sangam MN" pitchFamily="2" charset="0"/>
              </a:rPr>
              <a:t>Consultant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2C93E5-E6CD-9ED7-0B72-31B6D00A9259}"/>
              </a:ext>
            </a:extLst>
          </p:cNvPr>
          <p:cNvSpPr txBox="1"/>
          <p:nvPr/>
        </p:nvSpPr>
        <p:spPr>
          <a:xfrm>
            <a:off x="9236668" y="3198659"/>
            <a:ext cx="219111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latin typeface="Sinhala Sangam MN" pitchFamily="2" charset="0"/>
              </a:rPr>
              <a:t>Sheeshu Kandlakunta</a:t>
            </a:r>
          </a:p>
          <a:p>
            <a:pPr algn="ctr"/>
            <a:r>
              <a:rPr lang="en-US" sz="1200" i="1">
                <a:latin typeface="Sinhala Sangam MN" pitchFamily="2" charset="0"/>
              </a:rPr>
              <a:t>Consultant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3FE3EC-DFCA-2012-D5D5-2F433AAB5CD9}"/>
              </a:ext>
            </a:extLst>
          </p:cNvPr>
          <p:cNvSpPr txBox="1"/>
          <p:nvPr/>
        </p:nvSpPr>
        <p:spPr>
          <a:xfrm>
            <a:off x="8117584" y="5874066"/>
            <a:ext cx="14590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latin typeface="Sinhala Sangam MN" pitchFamily="2" charset="0"/>
              </a:rPr>
              <a:t>Myles Manoli</a:t>
            </a:r>
          </a:p>
          <a:p>
            <a:pPr algn="ctr"/>
            <a:r>
              <a:rPr lang="en-US" sz="1200" i="1">
                <a:latin typeface="Sinhala Sangam MN" pitchFamily="2" charset="0"/>
              </a:rPr>
              <a:t>Consultant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153FD1-A579-1587-E20C-3F1FB48E8C74}"/>
              </a:ext>
            </a:extLst>
          </p:cNvPr>
          <p:cNvSpPr txBox="1"/>
          <p:nvPr/>
        </p:nvSpPr>
        <p:spPr>
          <a:xfrm>
            <a:off x="5121212" y="5874066"/>
            <a:ext cx="194957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latin typeface="Sinhala Sangam MN" pitchFamily="2" charset="0"/>
              </a:rPr>
              <a:t>Christian </a:t>
            </a:r>
            <a:r>
              <a:rPr lang="en-US" err="1">
                <a:latin typeface="Sinhala Sangam MN" pitchFamily="2" charset="0"/>
              </a:rPr>
              <a:t>Sainristil</a:t>
            </a:r>
            <a:endParaRPr lang="en-US">
              <a:latin typeface="Sinhala Sangam MN" pitchFamily="2" charset="0"/>
            </a:endParaRPr>
          </a:p>
          <a:p>
            <a:pPr algn="ctr"/>
            <a:r>
              <a:rPr lang="en-US" sz="1200" i="1">
                <a:latin typeface="Sinhala Sangam MN" pitchFamily="2" charset="0"/>
              </a:rPr>
              <a:t>Consultant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D6EFE9-90FD-B049-2CE4-D6BC254E532E}"/>
              </a:ext>
            </a:extLst>
          </p:cNvPr>
          <p:cNvSpPr txBox="1"/>
          <p:nvPr/>
        </p:nvSpPr>
        <p:spPr>
          <a:xfrm>
            <a:off x="2571191" y="5874066"/>
            <a:ext cx="155363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latin typeface="Sinhala Sangam MN" pitchFamily="2" charset="0"/>
              </a:rPr>
              <a:t>Melody Hayes</a:t>
            </a:r>
          </a:p>
          <a:p>
            <a:pPr algn="ctr"/>
            <a:r>
              <a:rPr lang="en-US" sz="1200" i="1">
                <a:latin typeface="Sinhala Sangam MN" pitchFamily="2" charset="0"/>
              </a:rPr>
              <a:t>Consultant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F9DAF4F3-55B3-4206-EF38-E97FEDF2CF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2</a:t>
            </a:fld>
            <a:endParaRPr lang="en-US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458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D3D49-75E8-DB33-3495-9570123BC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C8BEBA-5A4A-3BA6-F7AB-B1A5EFB28A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66470" y="6322443"/>
            <a:ext cx="2887329" cy="411870"/>
          </a:xfrm>
        </p:spPr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  <a:latin typeface="Sinhala Sangam MN"/>
              </a:rPr>
              <a:t>20</a:t>
            </a:fld>
            <a:endParaRPr lang="en-US" b="1">
              <a:solidFill>
                <a:schemeClr val="tx1"/>
              </a:solidFill>
              <a:latin typeface="Sinhala Sangam MN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DF5E6B3F-1206-3637-2E10-E738E15164BE}"/>
              </a:ext>
            </a:extLst>
          </p:cNvPr>
          <p:cNvSpPr txBox="1">
            <a:spLocks/>
          </p:cNvSpPr>
          <p:nvPr/>
        </p:nvSpPr>
        <p:spPr>
          <a:xfrm>
            <a:off x="459983" y="168550"/>
            <a:ext cx="11112758" cy="14222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inhala Sangam MN" pitchFamily="2" charset="0"/>
                <a:ea typeface="+mj-ea"/>
                <a:cs typeface="+mj-cs"/>
              </a:defRPr>
            </a:lvl1pPr>
          </a:lstStyle>
          <a:p>
            <a:r>
              <a:rPr lang="en-US" sz="3000">
                <a:latin typeface="Sinhala Sangam MN"/>
              </a:rPr>
              <a:t>Potential to save up to 50% of time on manual tasks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F370262-A4C9-B68B-2309-ABAA9AD25C8A}"/>
              </a:ext>
            </a:extLst>
          </p:cNvPr>
          <p:cNvGrpSpPr/>
          <p:nvPr/>
        </p:nvGrpSpPr>
        <p:grpSpPr>
          <a:xfrm>
            <a:off x="6204155" y="2065191"/>
            <a:ext cx="5918999" cy="2820314"/>
            <a:chOff x="5756480" y="2155329"/>
            <a:chExt cx="6426935" cy="355633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80BCFBB-145F-4632-D9F3-C5642B547166}"/>
                </a:ext>
              </a:extLst>
            </p:cNvPr>
            <p:cNvSpPr txBox="1"/>
            <p:nvPr/>
          </p:nvSpPr>
          <p:spPr>
            <a:xfrm>
              <a:off x="5756480" y="2155329"/>
              <a:ext cx="6426935" cy="9422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>
                <a:defRPr sz="2128" b="1" i="0" u="none" strike="noStrike" kern="1200" baseline="0">
                  <a:solidFill>
                    <a:srgbClr val="44546A"/>
                  </a:solidFill>
                  <a:latin typeface="+mn-lt"/>
                  <a:ea typeface="+mn-ea"/>
                  <a:cs typeface="+mn-cs"/>
                </a:defRPr>
              </a:pPr>
              <a:r>
                <a:rPr lang="en-US">
                  <a:latin typeface="Sinhala Sangam MN"/>
                </a:rPr>
                <a:t>Time Saved (Minutes) vs % of Customer Support </a:t>
              </a:r>
            </a:p>
            <a:p>
              <a:pPr algn="ctr" rtl="0">
                <a:defRPr sz="2128" b="1" i="0" u="none" strike="noStrike" kern="1200" baseline="0">
                  <a:solidFill>
                    <a:srgbClr val="44546A"/>
                  </a:solidFill>
                  <a:latin typeface="+mn-lt"/>
                  <a:ea typeface="+mn-ea"/>
                  <a:cs typeface="+mn-cs"/>
                </a:defRPr>
              </a:pPr>
              <a:r>
                <a:rPr lang="en-US">
                  <a:latin typeface="Sinhala Sangam MN"/>
                </a:rPr>
                <a:t>that is automated</a:t>
              </a:r>
            </a:p>
          </p:txBody>
        </p:sp>
        <p:graphicFrame>
          <p:nvGraphicFramePr>
            <p:cNvPr id="32" name="Chart 31">
              <a:extLst>
                <a:ext uri="{FF2B5EF4-FFF2-40B4-BE49-F238E27FC236}">
                  <a16:creationId xmlns:a16="http://schemas.microsoft.com/office/drawing/2014/main" id="{BECF702A-D056-5D78-7026-F7E6B2A96E44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487266582"/>
                </p:ext>
              </p:extLst>
            </p:nvPr>
          </p:nvGraphicFramePr>
          <p:xfrm>
            <a:off x="6250665" y="2961153"/>
            <a:ext cx="5434385" cy="25419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33" name="TextBox 1">
              <a:extLst>
                <a:ext uri="{FF2B5EF4-FFF2-40B4-BE49-F238E27FC236}">
                  <a16:creationId xmlns:a16="http://schemas.microsoft.com/office/drawing/2014/main" id="{92203B92-D727-80D9-F311-7C11E0F5355E}"/>
                </a:ext>
              </a:extLst>
            </p:cNvPr>
            <p:cNvSpPr txBox="1"/>
            <p:nvPr/>
          </p:nvSpPr>
          <p:spPr>
            <a:xfrm rot="16200000">
              <a:off x="4547891" y="3862819"/>
              <a:ext cx="3052067" cy="228560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kern="1200">
                  <a:latin typeface="Sinhala Sangam MN"/>
                </a:rPr>
                <a:t>Time Saved (Minutes)</a:t>
              </a:r>
            </a:p>
            <a:p>
              <a:pPr algn="ctr"/>
              <a:endParaRPr lang="en-US" sz="1100" kern="1200">
                <a:latin typeface="Sinhala Sangam MN"/>
              </a:endParaRPr>
            </a:p>
          </p:txBody>
        </p:sp>
        <p:sp>
          <p:nvSpPr>
            <p:cNvPr id="35" name="TextBox 1">
              <a:extLst>
                <a:ext uri="{FF2B5EF4-FFF2-40B4-BE49-F238E27FC236}">
                  <a16:creationId xmlns:a16="http://schemas.microsoft.com/office/drawing/2014/main" id="{F18839BA-1E0D-BF5B-8379-4D59EC5ADE29}"/>
                </a:ext>
              </a:extLst>
            </p:cNvPr>
            <p:cNvSpPr txBox="1"/>
            <p:nvPr/>
          </p:nvSpPr>
          <p:spPr>
            <a:xfrm>
              <a:off x="7107994" y="5503133"/>
              <a:ext cx="4049887" cy="208532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100" kern="1200">
                  <a:latin typeface="Sinhala Sangam MN"/>
                </a:rPr>
                <a:t>% of Customer Support that is automated</a:t>
              </a:r>
            </a:p>
          </p:txBody>
        </p:sp>
      </p:grpSp>
      <p:graphicFrame>
        <p:nvGraphicFramePr>
          <p:cNvPr id="44" name="Diagram 43">
            <a:extLst>
              <a:ext uri="{FF2B5EF4-FFF2-40B4-BE49-F238E27FC236}">
                <a16:creationId xmlns:a16="http://schemas.microsoft.com/office/drawing/2014/main" id="{64CC3BF8-010A-1C5B-FB18-995538052A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1178504"/>
              </p:ext>
            </p:extLst>
          </p:nvPr>
        </p:nvGraphicFramePr>
        <p:xfrm>
          <a:off x="373626" y="1641986"/>
          <a:ext cx="5159093" cy="4847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5" name="TextBox 44">
            <a:extLst>
              <a:ext uri="{FF2B5EF4-FFF2-40B4-BE49-F238E27FC236}">
                <a16:creationId xmlns:a16="http://schemas.microsoft.com/office/drawing/2014/main" id="{D226BD37-A830-F73A-07D9-B467FFE9B6E6}"/>
              </a:ext>
            </a:extLst>
          </p:cNvPr>
          <p:cNvSpPr txBox="1"/>
          <p:nvPr/>
        </p:nvSpPr>
        <p:spPr>
          <a:xfrm>
            <a:off x="2251259" y="4885505"/>
            <a:ext cx="309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Sinhala Sangam MN"/>
              </a:rPr>
              <a:t>Decrease in onboarding time</a:t>
            </a:r>
          </a:p>
        </p:txBody>
      </p:sp>
      <p:pic>
        <p:nvPicPr>
          <p:cNvPr id="47" name="Graphic 46" descr="Dollar with solid fill">
            <a:extLst>
              <a:ext uri="{FF2B5EF4-FFF2-40B4-BE49-F238E27FC236}">
                <a16:creationId xmlns:a16="http://schemas.microsoft.com/office/drawing/2014/main" id="{62F9FAEC-64F4-C977-ED06-1A98A7F2D0F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2378" y="2380460"/>
            <a:ext cx="1319924" cy="1319924"/>
          </a:xfrm>
          <a:prstGeom prst="rect">
            <a:avLst/>
          </a:prstGeom>
        </p:spPr>
      </p:pic>
      <p:pic>
        <p:nvPicPr>
          <p:cNvPr id="48" name="Graphic 47" descr="Alarm clock with solid fill">
            <a:extLst>
              <a:ext uri="{FF2B5EF4-FFF2-40B4-BE49-F238E27FC236}">
                <a16:creationId xmlns:a16="http://schemas.microsoft.com/office/drawing/2014/main" id="{D3FF1E85-271F-78F4-09FD-69CA797AFBB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5140" y="4606702"/>
            <a:ext cx="914400" cy="914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F3CC5F7-4710-EE91-34FA-FE4BDFBBA3C8}"/>
              </a:ext>
            </a:extLst>
          </p:cNvPr>
          <p:cNvSpPr txBox="1"/>
          <p:nvPr/>
        </p:nvSpPr>
        <p:spPr>
          <a:xfrm>
            <a:off x="10627290" y="6243069"/>
            <a:ext cx="149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Sinhala Sangam MN"/>
              </a:rPr>
              <a:t>Source: </a:t>
            </a:r>
            <a:r>
              <a:rPr lang="en-US" sz="1000" err="1">
                <a:latin typeface="Sinhala Sangam MN"/>
              </a:rPr>
              <a:t>Psico</a:t>
            </a:r>
            <a:r>
              <a:rPr lang="en-US" sz="1000">
                <a:latin typeface="Sinhala Sangam MN"/>
              </a:rPr>
              <a:t>-Smart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E00E7CD-BC48-E718-2BD3-FC0A94A8B546}"/>
              </a:ext>
            </a:extLst>
          </p:cNvPr>
          <p:cNvSpPr/>
          <p:nvPr/>
        </p:nvSpPr>
        <p:spPr>
          <a:xfrm>
            <a:off x="7472263" y="5076302"/>
            <a:ext cx="3682999" cy="88328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>
                <a:solidFill>
                  <a:srgbClr val="2038BC"/>
                </a:solidFill>
                <a:latin typeface="Sinhala Sangam MN"/>
              </a:rPr>
              <a:t>An increase in customer support automation </a:t>
            </a:r>
            <a:r>
              <a:rPr lang="en-US" sz="1600">
                <a:solidFill>
                  <a:srgbClr val="2038BC"/>
                </a:solidFill>
                <a:effectLst/>
                <a:latin typeface="Sinhala Sangam MN"/>
              </a:rPr>
              <a:t>will lead to more time </a:t>
            </a:r>
            <a:r>
              <a:rPr lang="en-US" sz="1600">
                <a:solidFill>
                  <a:srgbClr val="2038BC"/>
                </a:solidFill>
                <a:latin typeface="Sinhala Sangam MN"/>
              </a:rPr>
              <a:t>s</a:t>
            </a:r>
            <a:r>
              <a:rPr lang="en-US" sz="1600">
                <a:solidFill>
                  <a:srgbClr val="2038BC"/>
                </a:solidFill>
                <a:effectLst/>
                <a:latin typeface="Sinhala Sangam MN"/>
              </a:rPr>
              <a:t>aved</a:t>
            </a:r>
          </a:p>
        </p:txBody>
      </p:sp>
    </p:spTree>
    <p:extLst>
      <p:ext uri="{BB962C8B-B14F-4D97-AF65-F5344CB8AC3E}">
        <p14:creationId xmlns:p14="http://schemas.microsoft.com/office/powerpoint/2010/main" val="6070090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82F4C-7668-F46D-F08B-12303F2EB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0D10AAC-C69F-1747-C6A1-719767545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882" y="-2882"/>
            <a:ext cx="11254235" cy="1325563"/>
          </a:xfrm>
        </p:spPr>
        <p:txBody>
          <a:bodyPr>
            <a:normAutofit/>
          </a:bodyPr>
          <a:lstStyle/>
          <a:p>
            <a:r>
              <a:rPr lang="en-US" sz="3000">
                <a:latin typeface="Sinhala Sangam MN"/>
              </a:rPr>
              <a:t>Improve customer touchpoints with the addition of LinkedIn Sales Navigator Advanced Plus</a:t>
            </a:r>
            <a:endParaRPr lang="en-US" sz="30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02D9D8-2C23-F104-B5EB-1E6E3770BF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21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1AEBC9-2880-7546-E653-E96DD7238A08}"/>
              </a:ext>
            </a:extLst>
          </p:cNvPr>
          <p:cNvSpPr txBox="1"/>
          <p:nvPr/>
        </p:nvSpPr>
        <p:spPr>
          <a:xfrm>
            <a:off x="1230527" y="1997461"/>
            <a:ext cx="3729313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>
                <a:solidFill>
                  <a:srgbClr val="2038BC"/>
                </a:solidFill>
                <a:latin typeface="Sinhala Sangam MN"/>
                <a:ea typeface="Calibri"/>
                <a:cs typeface="Calibri"/>
              </a:rPr>
              <a:t>1. LinkedIn content quality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E1E251-4C84-B3B7-FAD6-879D4AC8EEA6}"/>
              </a:ext>
            </a:extLst>
          </p:cNvPr>
          <p:cNvSpPr txBox="1"/>
          <p:nvPr/>
        </p:nvSpPr>
        <p:spPr>
          <a:xfrm>
            <a:off x="6673232" y="2015046"/>
            <a:ext cx="484717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solidFill>
                  <a:srgbClr val="2038BC"/>
                </a:solidFill>
                <a:latin typeface="Sinhala Sangam MN"/>
                <a:ea typeface="Calibri"/>
                <a:cs typeface="Calibri"/>
              </a:rPr>
              <a:t>2. Follower count &amp; growth trends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9ECEE23-7A7A-33B5-1A2B-B0B7256F3CF7}"/>
              </a:ext>
            </a:extLst>
          </p:cNvPr>
          <p:cNvSpPr/>
          <p:nvPr/>
        </p:nvSpPr>
        <p:spPr>
          <a:xfrm>
            <a:off x="6673232" y="1885807"/>
            <a:ext cx="4847170" cy="684974"/>
          </a:xfrm>
          <a:prstGeom prst="roundRect">
            <a:avLst/>
          </a:prstGeom>
          <a:noFill/>
          <a:ln>
            <a:solidFill>
              <a:srgbClr val="203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 descr="Follow with solid fill">
            <a:extLst>
              <a:ext uri="{FF2B5EF4-FFF2-40B4-BE49-F238E27FC236}">
                <a16:creationId xmlns:a16="http://schemas.microsoft.com/office/drawing/2014/main" id="{304401A9-7C39-FDC8-2DBF-93F58A485C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73232" y="2700020"/>
            <a:ext cx="914400" cy="914400"/>
          </a:xfrm>
          <a:prstGeom prst="rect">
            <a:avLst/>
          </a:prstGeom>
        </p:spPr>
      </p:pic>
      <p:pic>
        <p:nvPicPr>
          <p:cNvPr id="11" name="Graphic 10" descr="Connections with solid fill">
            <a:extLst>
              <a:ext uri="{FF2B5EF4-FFF2-40B4-BE49-F238E27FC236}">
                <a16:creationId xmlns:a16="http://schemas.microsoft.com/office/drawing/2014/main" id="{8F5EFCE1-D055-7DEA-A4C2-7E374C3A96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73232" y="3997571"/>
            <a:ext cx="914400" cy="914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FD66667-5BE1-D051-DF13-9C2B9354D487}"/>
              </a:ext>
            </a:extLst>
          </p:cNvPr>
          <p:cNvSpPr txBox="1"/>
          <p:nvPr/>
        </p:nvSpPr>
        <p:spPr>
          <a:xfrm>
            <a:off x="7587632" y="2705395"/>
            <a:ext cx="39327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Strayos is currently at 8,505 LinkedIn followers</a:t>
            </a:r>
          </a:p>
          <a:p>
            <a:r>
              <a:rPr lang="en-US">
                <a:latin typeface="Sinhala Sangam MN" pitchFamily="2" charset="0"/>
              </a:rPr>
              <a:t>Growth rate is below competitors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B95F20-1999-86F5-1F49-80AED032ABCD}"/>
              </a:ext>
            </a:extLst>
          </p:cNvPr>
          <p:cNvSpPr txBox="1"/>
          <p:nvPr/>
        </p:nvSpPr>
        <p:spPr>
          <a:xfrm>
            <a:off x="7587632" y="4131605"/>
            <a:ext cx="3932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No auto-invite or sponsored follower growth strategies causing deficiencies</a:t>
            </a:r>
          </a:p>
        </p:txBody>
      </p:sp>
      <p:pic>
        <p:nvPicPr>
          <p:cNvPr id="15" name="Graphic 14" descr="Theatre with solid fill">
            <a:extLst>
              <a:ext uri="{FF2B5EF4-FFF2-40B4-BE49-F238E27FC236}">
                <a16:creationId xmlns:a16="http://schemas.microsoft.com/office/drawing/2014/main" id="{DFF29710-9A7D-D93C-4551-5E07B2CD20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20404" y="5362578"/>
            <a:ext cx="820055" cy="914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9FDED22-C462-084A-983A-E514A1AD2091}"/>
              </a:ext>
            </a:extLst>
          </p:cNvPr>
          <p:cNvSpPr txBox="1"/>
          <p:nvPr/>
        </p:nvSpPr>
        <p:spPr>
          <a:xfrm>
            <a:off x="7587632" y="5346847"/>
            <a:ext cx="3932770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latin typeface="Sinhala Sangam MN" pitchFamily="2" charset="0"/>
                <a:ea typeface="Calibri"/>
                <a:cs typeface="Calibri"/>
              </a:rPr>
              <a:t>Launch sponsored follower campaigns &amp; leverage platform invites and audience targeting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F6315A6-D6F7-D247-6CF7-C8F4A9DDC7D9}"/>
              </a:ext>
            </a:extLst>
          </p:cNvPr>
          <p:cNvSpPr/>
          <p:nvPr/>
        </p:nvSpPr>
        <p:spPr>
          <a:xfrm>
            <a:off x="671599" y="1868222"/>
            <a:ext cx="4847170" cy="684974"/>
          </a:xfrm>
          <a:prstGeom prst="roundRect">
            <a:avLst/>
          </a:prstGeom>
          <a:noFill/>
          <a:ln>
            <a:solidFill>
              <a:srgbClr val="203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 descr="Blog with solid fill">
            <a:extLst>
              <a:ext uri="{FF2B5EF4-FFF2-40B4-BE49-F238E27FC236}">
                <a16:creationId xmlns:a16="http://schemas.microsoft.com/office/drawing/2014/main" id="{36CED483-7D9B-D437-C709-D42E307523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1598" y="2653919"/>
            <a:ext cx="1026282" cy="102628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9B9FFF5-1013-D388-004C-208B0BB9FB5B}"/>
              </a:ext>
            </a:extLst>
          </p:cNvPr>
          <p:cNvSpPr txBox="1"/>
          <p:nvPr/>
        </p:nvSpPr>
        <p:spPr>
          <a:xfrm>
            <a:off x="1789457" y="2843894"/>
            <a:ext cx="3932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Define content KPIs (engagement, reach)</a:t>
            </a:r>
          </a:p>
        </p:txBody>
      </p:sp>
      <p:pic>
        <p:nvPicPr>
          <p:cNvPr id="23" name="Graphic 22" descr="Target Audience with solid fill">
            <a:extLst>
              <a:ext uri="{FF2B5EF4-FFF2-40B4-BE49-F238E27FC236}">
                <a16:creationId xmlns:a16="http://schemas.microsoft.com/office/drawing/2014/main" id="{829CB888-8A33-6802-73C5-C0E544082C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42176" y="3997596"/>
            <a:ext cx="914400" cy="9144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CC62E58-33BD-C02A-1FD7-C4BE4D004CD1}"/>
              </a:ext>
            </a:extLst>
          </p:cNvPr>
          <p:cNvSpPr txBox="1"/>
          <p:nvPr/>
        </p:nvSpPr>
        <p:spPr>
          <a:xfrm>
            <a:off x="1789457" y="3933511"/>
            <a:ext cx="3729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Improve audience relevance by posting case studies to establish Strayos as a knowledgeable industry leader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FEB0387-ACB7-6284-268F-10BB35B7CEBC}"/>
              </a:ext>
            </a:extLst>
          </p:cNvPr>
          <p:cNvSpPr txBox="1"/>
          <p:nvPr/>
        </p:nvSpPr>
        <p:spPr>
          <a:xfrm>
            <a:off x="1697880" y="5382881"/>
            <a:ext cx="39327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Track trends in content performance over time to identify what types of content consistently perform well</a:t>
            </a:r>
          </a:p>
        </p:txBody>
      </p:sp>
      <p:pic>
        <p:nvPicPr>
          <p:cNvPr id="27" name="Graphic 26" descr="Presentation with bar chart with solid fill">
            <a:extLst>
              <a:ext uri="{FF2B5EF4-FFF2-40B4-BE49-F238E27FC236}">
                <a16:creationId xmlns:a16="http://schemas.microsoft.com/office/drawing/2014/main" id="{8FA1C469-BC30-8DB5-102D-A4E2A32BE45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42176" y="536257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44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E929E-2805-8D9C-75F8-D082BCB6E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FDF0E6B-3F7D-7A80-7290-F22E3D391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882" y="44970"/>
            <a:ext cx="11254235" cy="1325563"/>
          </a:xfrm>
        </p:spPr>
        <p:txBody>
          <a:bodyPr>
            <a:normAutofit/>
          </a:bodyPr>
          <a:lstStyle/>
          <a:p>
            <a:r>
              <a:rPr lang="en-US" sz="3000">
                <a:latin typeface="Sinhala Sangam MN"/>
              </a:rPr>
              <a:t>Improving customer touchpoints by eliminating deficiencies in the LinkedIn account</a:t>
            </a:r>
            <a:endParaRPr lang="en-US" sz="30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19A244-6006-1452-537A-0C399DE66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22</a:t>
            </a:fld>
            <a:endParaRPr lang="en-US" b="1">
              <a:solidFill>
                <a:schemeClr val="tx1"/>
              </a:solidFill>
            </a:endParaRPr>
          </a:p>
        </p:txBody>
      </p:sp>
      <p:graphicFrame>
        <p:nvGraphicFramePr>
          <p:cNvPr id="45" name="Diagram 44">
            <a:extLst>
              <a:ext uri="{FF2B5EF4-FFF2-40B4-BE49-F238E27FC236}">
                <a16:creationId xmlns:a16="http://schemas.microsoft.com/office/drawing/2014/main" id="{8DE413A8-A12C-9CD7-8258-AB73990B1621}"/>
              </a:ext>
            </a:extLst>
          </p:cNvPr>
          <p:cNvGraphicFramePr/>
          <p:nvPr/>
        </p:nvGraphicFramePr>
        <p:xfrm>
          <a:off x="3928533" y="4610253"/>
          <a:ext cx="6643463" cy="1901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9" name="Chart 48">
            <a:extLst>
              <a:ext uri="{FF2B5EF4-FFF2-40B4-BE49-F238E27FC236}">
                <a16:creationId xmlns:a16="http://schemas.microsoft.com/office/drawing/2014/main" id="{9A21612B-7AFC-B4B4-4F30-110E8010C4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6805308"/>
              </p:ext>
            </p:extLst>
          </p:nvPr>
        </p:nvGraphicFramePr>
        <p:xfrm>
          <a:off x="5963478" y="1851694"/>
          <a:ext cx="5695122" cy="4221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57" name="TextBox 56">
            <a:extLst>
              <a:ext uri="{FF2B5EF4-FFF2-40B4-BE49-F238E27FC236}">
                <a16:creationId xmlns:a16="http://schemas.microsoft.com/office/drawing/2014/main" id="{88772985-D8A2-1D65-C701-6948434158F8}"/>
              </a:ext>
            </a:extLst>
          </p:cNvPr>
          <p:cNvSpPr txBox="1"/>
          <p:nvPr/>
        </p:nvSpPr>
        <p:spPr>
          <a:xfrm>
            <a:off x="1396257" y="3213068"/>
            <a:ext cx="415341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latin typeface="Sinhala Sangam MN"/>
                <a:ea typeface="Calibri"/>
                <a:cs typeface="Calibri"/>
              </a:rPr>
              <a:t>Identify high-performing content themes (images, videos, articles, </a:t>
            </a:r>
            <a:r>
              <a:rPr lang="en-US" err="1">
                <a:latin typeface="Sinhala Sangam MN"/>
                <a:ea typeface="Calibri"/>
                <a:cs typeface="Calibri"/>
              </a:rPr>
              <a:t>etc</a:t>
            </a:r>
            <a:r>
              <a:rPr lang="en-US">
                <a:latin typeface="Sinhala Sangam MN"/>
                <a:ea typeface="Calibri"/>
                <a:cs typeface="Calibri"/>
              </a:rPr>
              <a:t>)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090BFAD-BE20-5FC6-7687-7AF28192B26E}"/>
              </a:ext>
            </a:extLst>
          </p:cNvPr>
          <p:cNvSpPr/>
          <p:nvPr/>
        </p:nvSpPr>
        <p:spPr>
          <a:xfrm>
            <a:off x="438902" y="1736266"/>
            <a:ext cx="4847170" cy="684974"/>
          </a:xfrm>
          <a:prstGeom prst="roundRect">
            <a:avLst/>
          </a:prstGeom>
          <a:noFill/>
          <a:ln>
            <a:solidFill>
              <a:srgbClr val="203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97928C-F752-F7EE-9583-56CEAD6BC92D}"/>
              </a:ext>
            </a:extLst>
          </p:cNvPr>
          <p:cNvSpPr txBox="1"/>
          <p:nvPr/>
        </p:nvSpPr>
        <p:spPr>
          <a:xfrm>
            <a:off x="438902" y="1851694"/>
            <a:ext cx="484717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solidFill>
                  <a:srgbClr val="2038BC"/>
                </a:solidFill>
                <a:latin typeface="Sinhala Sangam MN"/>
                <a:ea typeface="Calibri"/>
                <a:cs typeface="Calibri"/>
              </a:rPr>
              <a:t>3. User engagement metrics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987EE40-A15F-636C-C1C1-E85DD16A1B06}"/>
              </a:ext>
            </a:extLst>
          </p:cNvPr>
          <p:cNvSpPr/>
          <p:nvPr/>
        </p:nvSpPr>
        <p:spPr>
          <a:xfrm>
            <a:off x="438902" y="3924422"/>
            <a:ext cx="4847170" cy="684974"/>
          </a:xfrm>
          <a:prstGeom prst="roundRect">
            <a:avLst/>
          </a:prstGeom>
          <a:noFill/>
          <a:ln>
            <a:solidFill>
              <a:srgbClr val="203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D6613E-ED9F-5426-51A6-CB5D46450D24}"/>
              </a:ext>
            </a:extLst>
          </p:cNvPr>
          <p:cNvSpPr txBox="1"/>
          <p:nvPr/>
        </p:nvSpPr>
        <p:spPr>
          <a:xfrm>
            <a:off x="672239" y="4032942"/>
            <a:ext cx="4380495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400" b="1">
                <a:solidFill>
                  <a:srgbClr val="2038BC"/>
                </a:solidFill>
                <a:latin typeface="Sinhala Sangam MN"/>
              </a:rPr>
              <a:t>4. Posting frequency/consistency</a:t>
            </a:r>
          </a:p>
        </p:txBody>
      </p:sp>
      <p:pic>
        <p:nvPicPr>
          <p:cNvPr id="7" name="Graphic 6" descr="Monthly calendar with solid fill">
            <a:extLst>
              <a:ext uri="{FF2B5EF4-FFF2-40B4-BE49-F238E27FC236}">
                <a16:creationId xmlns:a16="http://schemas.microsoft.com/office/drawing/2014/main" id="{32B468B8-F94A-4233-BC19-33635333EB2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39187" y="4610054"/>
            <a:ext cx="914400" cy="914400"/>
          </a:xfrm>
          <a:prstGeom prst="rect">
            <a:avLst/>
          </a:prstGeom>
        </p:spPr>
      </p:pic>
      <p:pic>
        <p:nvPicPr>
          <p:cNvPr id="14" name="Graphic 13" descr="Research with solid fill">
            <a:extLst>
              <a:ext uri="{FF2B5EF4-FFF2-40B4-BE49-F238E27FC236}">
                <a16:creationId xmlns:a16="http://schemas.microsoft.com/office/drawing/2014/main" id="{8AB1E867-53F7-6029-47EB-5BDA55C8A83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35143" y="5439711"/>
            <a:ext cx="914400" cy="914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32AC416-F3A8-541C-C3BA-DBFCF5CBB401}"/>
              </a:ext>
            </a:extLst>
          </p:cNvPr>
          <p:cNvSpPr txBox="1"/>
          <p:nvPr/>
        </p:nvSpPr>
        <p:spPr>
          <a:xfrm>
            <a:off x="1382260" y="4742656"/>
            <a:ext cx="3932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Create and maintain a content calendar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6427FD-C896-6A56-B458-75DD4D8FB437}"/>
              </a:ext>
            </a:extLst>
          </p:cNvPr>
          <p:cNvSpPr txBox="1"/>
          <p:nvPr/>
        </p:nvSpPr>
        <p:spPr>
          <a:xfrm>
            <a:off x="1382260" y="5573745"/>
            <a:ext cx="4081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  <a:ea typeface="Calibri"/>
                <a:cs typeface="Calibri"/>
              </a:rPr>
              <a:t>A</a:t>
            </a:r>
            <a:r>
              <a:rPr lang="en-US" sz="1800">
                <a:latin typeface="Sinhala Sangam MN" pitchFamily="2" charset="0"/>
                <a:ea typeface="Calibri"/>
                <a:cs typeface="Calibri"/>
              </a:rPr>
              <a:t>nalyze current posting times and days to identify peak engagement periods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C7A8F3-94FC-3C20-C7A8-7288249F800F}"/>
              </a:ext>
            </a:extLst>
          </p:cNvPr>
          <p:cNvSpPr txBox="1"/>
          <p:nvPr/>
        </p:nvSpPr>
        <p:spPr>
          <a:xfrm>
            <a:off x="1409794" y="2483540"/>
            <a:ext cx="3932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Current engagement rate is 70.63% which is lower than competitors</a:t>
            </a:r>
          </a:p>
        </p:txBody>
      </p:sp>
      <p:pic>
        <p:nvPicPr>
          <p:cNvPr id="37" name="Graphic 36" descr="Comment Like with solid fill">
            <a:extLst>
              <a:ext uri="{FF2B5EF4-FFF2-40B4-BE49-F238E27FC236}">
                <a16:creationId xmlns:a16="http://schemas.microsoft.com/office/drawing/2014/main" id="{CBD0C09F-9181-1846-2672-A21048A2437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69392" y="2337816"/>
            <a:ext cx="914400" cy="914400"/>
          </a:xfrm>
          <a:prstGeom prst="rect">
            <a:avLst/>
          </a:prstGeom>
        </p:spPr>
      </p:pic>
      <p:pic>
        <p:nvPicPr>
          <p:cNvPr id="55" name="Graphic 54" descr="Clapper board with solid fill">
            <a:extLst>
              <a:ext uri="{FF2B5EF4-FFF2-40B4-BE49-F238E27FC236}">
                <a16:creationId xmlns:a16="http://schemas.microsoft.com/office/drawing/2014/main" id="{A1FDC210-A208-8AE7-1E55-E33C5A94F95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82929" y="3072908"/>
            <a:ext cx="913328" cy="9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0895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8B315-C114-5333-49FC-1A8797FEF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AE8B062-0DE2-752E-5D88-DC0670FB8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882" y="210853"/>
            <a:ext cx="11254235" cy="1325563"/>
          </a:xfrm>
        </p:spPr>
        <p:txBody>
          <a:bodyPr>
            <a:normAutofit/>
          </a:bodyPr>
          <a:lstStyle/>
          <a:p>
            <a:r>
              <a:rPr lang="en-US" sz="3000">
                <a:latin typeface="Sinhala Sangam MN"/>
              </a:rPr>
              <a:t>Solution: Utilize LinkedIn Sales Navigator Advanced Plus (SNAP) to improve sales and build a foundation to analyze future marketing data</a:t>
            </a:r>
          </a:p>
          <a:p>
            <a:endParaRPr lang="en-US" sz="30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1D9A9C-A35D-2DD7-78DA-9D5C7BDABA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23</a:t>
            </a:fld>
            <a:endParaRPr lang="en-US" b="1">
              <a:solidFill>
                <a:schemeClr val="tx1"/>
              </a:solidFill>
            </a:endParaRP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5E150DC8-5D5A-5972-6454-991EFBBD87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132778"/>
              </p:ext>
            </p:extLst>
          </p:nvPr>
        </p:nvGraphicFramePr>
        <p:xfrm>
          <a:off x="569086" y="2519025"/>
          <a:ext cx="5087024" cy="4045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32" name="Group 31">
            <a:extLst>
              <a:ext uri="{FF2B5EF4-FFF2-40B4-BE49-F238E27FC236}">
                <a16:creationId xmlns:a16="http://schemas.microsoft.com/office/drawing/2014/main" id="{9A92CC4F-1438-D571-4E3E-D6F87712ABBC}"/>
              </a:ext>
            </a:extLst>
          </p:cNvPr>
          <p:cNvGrpSpPr/>
          <p:nvPr/>
        </p:nvGrpSpPr>
        <p:grpSpPr>
          <a:xfrm>
            <a:off x="684167" y="2915028"/>
            <a:ext cx="1154829" cy="3266744"/>
            <a:chOff x="655226" y="2514561"/>
            <a:chExt cx="1154829" cy="3266744"/>
          </a:xfrm>
        </p:grpSpPr>
        <p:pic>
          <p:nvPicPr>
            <p:cNvPr id="27" name="Graphic 26" descr="Bar chart with solid fill">
              <a:extLst>
                <a:ext uri="{FF2B5EF4-FFF2-40B4-BE49-F238E27FC236}">
                  <a16:creationId xmlns:a16="http://schemas.microsoft.com/office/drawing/2014/main" id="{C572C428-1D51-7303-A575-AEB42BAD9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55226" y="4930927"/>
              <a:ext cx="850378" cy="850378"/>
            </a:xfrm>
            <a:prstGeom prst="rect">
              <a:avLst/>
            </a:prstGeom>
          </p:spPr>
        </p:pic>
        <p:pic>
          <p:nvPicPr>
            <p:cNvPr id="29" name="Graphic 28" descr="Money with solid fill">
              <a:extLst>
                <a:ext uri="{FF2B5EF4-FFF2-40B4-BE49-F238E27FC236}">
                  <a16:creationId xmlns:a16="http://schemas.microsoft.com/office/drawing/2014/main" id="{ECFC6A1F-C462-A09C-3176-4906CF1E7A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28350" y="3655440"/>
              <a:ext cx="881705" cy="881705"/>
            </a:xfrm>
            <a:prstGeom prst="rect">
              <a:avLst/>
            </a:prstGeom>
          </p:spPr>
        </p:pic>
        <p:pic>
          <p:nvPicPr>
            <p:cNvPr id="31" name="Graphic 30" descr="Head with gears with solid fill">
              <a:extLst>
                <a:ext uri="{FF2B5EF4-FFF2-40B4-BE49-F238E27FC236}">
                  <a16:creationId xmlns:a16="http://schemas.microsoft.com/office/drawing/2014/main" id="{FBC38EF2-72BF-FB7C-E570-F4BE4E20CF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60846" y="2514561"/>
              <a:ext cx="850378" cy="850378"/>
            </a:xfrm>
            <a:prstGeom prst="rect">
              <a:avLst/>
            </a:prstGeom>
          </p:spPr>
        </p:pic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B7FF90B-15B1-0663-055C-E758EC64D770}"/>
              </a:ext>
            </a:extLst>
          </p:cNvPr>
          <p:cNvSpPr/>
          <p:nvPr/>
        </p:nvSpPr>
        <p:spPr>
          <a:xfrm>
            <a:off x="514975" y="1767249"/>
            <a:ext cx="5087024" cy="829734"/>
          </a:xfrm>
          <a:prstGeom prst="roundRect">
            <a:avLst/>
          </a:prstGeom>
          <a:noFill/>
          <a:ln>
            <a:solidFill>
              <a:srgbClr val="203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210FD4-0091-1DC2-A00B-29673D73A7B6}"/>
              </a:ext>
            </a:extLst>
          </p:cNvPr>
          <p:cNvSpPr txBox="1"/>
          <p:nvPr/>
        </p:nvSpPr>
        <p:spPr>
          <a:xfrm>
            <a:off x="684167" y="1752611"/>
            <a:ext cx="4748639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solidFill>
                  <a:srgbClr val="2038BC"/>
                </a:solidFill>
                <a:latin typeface="Sinhala Sangam MN"/>
                <a:ea typeface="Calibri"/>
                <a:cs typeface="Calibri"/>
              </a:rPr>
              <a:t>5. Benefits of LinkedIn Sales Navigator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5378E80-07E3-FF75-E0DD-4DACB02DF396}"/>
              </a:ext>
            </a:extLst>
          </p:cNvPr>
          <p:cNvGrpSpPr/>
          <p:nvPr/>
        </p:nvGrpSpPr>
        <p:grpSpPr>
          <a:xfrm>
            <a:off x="6535892" y="3825074"/>
            <a:ext cx="5521576" cy="2649679"/>
            <a:chOff x="6221984" y="3809199"/>
            <a:chExt cx="5521576" cy="264967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03965A-AD71-A9E2-E890-1B86A2642A83}"/>
                </a:ext>
              </a:extLst>
            </p:cNvPr>
            <p:cNvSpPr txBox="1"/>
            <p:nvPr/>
          </p:nvSpPr>
          <p:spPr>
            <a:xfrm>
              <a:off x="6221984" y="3809199"/>
              <a:ext cx="36809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>
                  <a:solidFill>
                    <a:srgbClr val="2038BC"/>
                  </a:solidFill>
                  <a:latin typeface="Sinhala Sangam MN" pitchFamily="2" charset="0"/>
                </a:rPr>
                <a:t>Key features to leverage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4585254-E114-5067-1D79-63E4CEFE9032}"/>
                </a:ext>
              </a:extLst>
            </p:cNvPr>
            <p:cNvGrpSpPr/>
            <p:nvPr/>
          </p:nvGrpSpPr>
          <p:grpSpPr>
            <a:xfrm>
              <a:off x="6345375" y="4470248"/>
              <a:ext cx="5398185" cy="1988630"/>
              <a:chOff x="6647741" y="4820890"/>
              <a:chExt cx="5309973" cy="1660368"/>
            </a:xfrm>
          </p:grpSpPr>
          <p:pic>
            <p:nvPicPr>
              <p:cNvPr id="9" name="Graphic 8" descr="Magnifying glass with solid fill">
                <a:extLst>
                  <a:ext uri="{FF2B5EF4-FFF2-40B4-BE49-F238E27FC236}">
                    <a16:creationId xmlns:a16="http://schemas.microsoft.com/office/drawing/2014/main" id="{0CD8C0AC-8C83-AF3B-B564-E07427528A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6647741" y="4820890"/>
                <a:ext cx="441051" cy="369333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49BC8B2-298F-6A42-1F28-C593848F8C8B}"/>
                  </a:ext>
                </a:extLst>
              </p:cNvPr>
              <p:cNvSpPr txBox="1"/>
              <p:nvPr/>
            </p:nvSpPr>
            <p:spPr>
              <a:xfrm>
                <a:off x="7138373" y="4820890"/>
                <a:ext cx="4185966" cy="308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>
                    <a:latin typeface="Sinhala Sangam MN" pitchFamily="2" charset="0"/>
                  </a:rPr>
                  <a:t>Prospecting potential customers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404FE89-3BA5-2607-B663-CAC9D51DDB0D}"/>
                  </a:ext>
                </a:extLst>
              </p:cNvPr>
              <p:cNvSpPr txBox="1"/>
              <p:nvPr/>
            </p:nvSpPr>
            <p:spPr>
              <a:xfrm>
                <a:off x="7136316" y="5206173"/>
                <a:ext cx="4821398" cy="308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>
                    <a:latin typeface="Sinhala Sangam MN" pitchFamily="2" charset="0"/>
                  </a:rPr>
                  <a:t>Lead generation - run targeted campaigns</a:t>
                </a:r>
              </a:p>
            </p:txBody>
          </p:sp>
          <p:pic>
            <p:nvPicPr>
              <p:cNvPr id="13" name="Graphic 12" descr="Bullseye with solid fill">
                <a:extLst>
                  <a:ext uri="{FF2B5EF4-FFF2-40B4-BE49-F238E27FC236}">
                    <a16:creationId xmlns:a16="http://schemas.microsoft.com/office/drawing/2014/main" id="{4D97BA75-B101-167E-CBA2-1F3BB74B47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6659283" y="5206173"/>
                <a:ext cx="441051" cy="369333"/>
              </a:xfrm>
              <a:prstGeom prst="rect">
                <a:avLst/>
              </a:prstGeom>
            </p:spPr>
          </p:pic>
          <p:pic>
            <p:nvPicPr>
              <p:cNvPr id="18" name="Graphic 17" descr="Lightbulb and gear with solid fill">
                <a:extLst>
                  <a:ext uri="{FF2B5EF4-FFF2-40B4-BE49-F238E27FC236}">
                    <a16:creationId xmlns:a16="http://schemas.microsoft.com/office/drawing/2014/main" id="{C958DA48-92B9-0E30-FDBE-6BF5893284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6651867" y="5591456"/>
                <a:ext cx="436925" cy="436925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F9F81E7-547B-CC9D-4FAE-7723FE57C4D0}"/>
                  </a:ext>
                </a:extLst>
              </p:cNvPr>
              <p:cNvSpPr txBox="1"/>
              <p:nvPr/>
            </p:nvSpPr>
            <p:spPr>
              <a:xfrm>
                <a:off x="7136316" y="5625252"/>
                <a:ext cx="4821398" cy="308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>
                    <a:latin typeface="Sinhala Sangam MN" pitchFamily="2" charset="0"/>
                  </a:rPr>
                  <a:t>Lead management - use built-in CRM</a:t>
                </a:r>
              </a:p>
            </p:txBody>
          </p:sp>
          <p:pic>
            <p:nvPicPr>
              <p:cNvPr id="23" name="Graphic 22" descr="Bar chart with solid fill">
                <a:extLst>
                  <a:ext uri="{FF2B5EF4-FFF2-40B4-BE49-F238E27FC236}">
                    <a16:creationId xmlns:a16="http://schemas.microsoft.com/office/drawing/2014/main" id="{E9CE0B82-432C-492F-DDE1-2BE17BAA39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6651866" y="6044332"/>
                <a:ext cx="436926" cy="436926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817E196-B673-F5F6-6DB8-1196E00AFF84}"/>
                  </a:ext>
                </a:extLst>
              </p:cNvPr>
              <p:cNvSpPr txBox="1"/>
              <p:nvPr/>
            </p:nvSpPr>
            <p:spPr>
              <a:xfrm>
                <a:off x="7136316" y="6078129"/>
                <a:ext cx="4821398" cy="3083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>
                    <a:latin typeface="Sinhala Sangam MN" pitchFamily="2" charset="0"/>
                  </a:rPr>
                  <a:t>Analytics - track &amp; organize KPIs</a:t>
                </a:r>
              </a:p>
            </p:txBody>
          </p:sp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8521A36-ABD2-13EA-6410-8803E215B2B5}"/>
              </a:ext>
            </a:extLst>
          </p:cNvPr>
          <p:cNvSpPr txBox="1"/>
          <p:nvPr/>
        </p:nvSpPr>
        <p:spPr>
          <a:xfrm>
            <a:off x="6406277" y="1752611"/>
            <a:ext cx="2076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2038BC"/>
                </a:solidFill>
                <a:latin typeface="Sinhala Sangam MN" pitchFamily="2" charset="0"/>
              </a:rPr>
              <a:t>Action plan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E8619F0-F23C-559C-C310-09F156A7BA7C}"/>
              </a:ext>
            </a:extLst>
          </p:cNvPr>
          <p:cNvSpPr txBox="1"/>
          <p:nvPr/>
        </p:nvSpPr>
        <p:spPr>
          <a:xfrm>
            <a:off x="6697432" y="2311812"/>
            <a:ext cx="4357592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/>
            <a:r>
              <a:rPr lang="en-US">
                <a:latin typeface="Sinhala Sangam MN"/>
                <a:ea typeface="Calibri"/>
                <a:cs typeface="Calibri"/>
              </a:rPr>
              <a:t>Identify &amp; adopt new LinkedIn features</a:t>
            </a:r>
            <a:endParaRPr lang="en-US">
              <a:latin typeface="Calibri" panose="020F0502020204030204"/>
              <a:ea typeface="Calibri"/>
              <a:cs typeface="Calibri"/>
            </a:endParaRPr>
          </a:p>
          <a:p>
            <a:pPr lvl="1"/>
            <a:endParaRPr lang="en-US">
              <a:latin typeface="Sinhala Sangam MN"/>
              <a:ea typeface="Calibri"/>
              <a:cs typeface="Calibri"/>
            </a:endParaRPr>
          </a:p>
          <a:p>
            <a:pPr lvl="1"/>
            <a:r>
              <a:rPr lang="en-US">
                <a:latin typeface="Sinhala Sangam MN"/>
                <a:ea typeface="Calibri"/>
                <a:cs typeface="Calibri"/>
              </a:rPr>
              <a:t>Train the marketing team to integrate features into the content workflow</a:t>
            </a:r>
            <a:endParaRPr lang="en-US"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8" name="Graphic 7" descr="Upward trend with solid fill">
            <a:extLst>
              <a:ext uri="{FF2B5EF4-FFF2-40B4-BE49-F238E27FC236}">
                <a16:creationId xmlns:a16="http://schemas.microsoft.com/office/drawing/2014/main" id="{C5DB6453-76B3-8415-3B4A-203EAD3B21FE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643321" y="2258944"/>
            <a:ext cx="500834" cy="500834"/>
          </a:xfrm>
          <a:prstGeom prst="rect">
            <a:avLst/>
          </a:prstGeom>
        </p:spPr>
      </p:pic>
      <p:pic>
        <p:nvPicPr>
          <p:cNvPr id="12" name="Graphic 11" descr="Workflow with solid fill">
            <a:extLst>
              <a:ext uri="{FF2B5EF4-FFF2-40B4-BE49-F238E27FC236}">
                <a16:creationId xmlns:a16="http://schemas.microsoft.com/office/drawing/2014/main" id="{98D12440-8877-B20C-0126-8AFB8BCA35F4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6561190" y="2881021"/>
            <a:ext cx="665095" cy="66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243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5B5EF-AEC0-CA86-0E8F-9A9462FBB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F35215-7620-F634-E181-F952CBF251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24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DE903AA-7F13-135C-927B-8A757358C36D}"/>
              </a:ext>
            </a:extLst>
          </p:cNvPr>
          <p:cNvSpPr txBox="1">
            <a:spLocks/>
          </p:cNvSpPr>
          <p:nvPr/>
        </p:nvSpPr>
        <p:spPr>
          <a:xfrm>
            <a:off x="468882" y="508613"/>
            <a:ext cx="11254235" cy="7557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inhala Sangam MN" pitchFamily="2" charset="0"/>
                <a:ea typeface="+mj-ea"/>
                <a:cs typeface="+mj-cs"/>
              </a:defRPr>
            </a:lvl1pPr>
          </a:lstStyle>
          <a:p>
            <a:r>
              <a:rPr lang="en-US" sz="3000">
                <a:latin typeface="Sinhala Sangam MN"/>
              </a:rPr>
              <a:t>Broaden marketing campaigns to accommodate viewer personas</a:t>
            </a:r>
            <a:endParaRPr lang="en-US" sz="30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5BB0595-7C23-3954-0BF7-287E3277A5BB}"/>
              </a:ext>
            </a:extLst>
          </p:cNvPr>
          <p:cNvGrpSpPr/>
          <p:nvPr/>
        </p:nvGrpSpPr>
        <p:grpSpPr>
          <a:xfrm>
            <a:off x="466803" y="1816518"/>
            <a:ext cx="4390195" cy="4540601"/>
            <a:chOff x="836531" y="1816518"/>
            <a:chExt cx="4390195" cy="4540601"/>
          </a:xfrm>
        </p:grpSpPr>
        <p:pic>
          <p:nvPicPr>
            <p:cNvPr id="10" name="Picture 9" descr="A graph of a number of followers&#10;&#10;AI-generated content may be incorrect.">
              <a:extLst>
                <a:ext uri="{FF2B5EF4-FFF2-40B4-BE49-F238E27FC236}">
                  <a16:creationId xmlns:a16="http://schemas.microsoft.com/office/drawing/2014/main" id="{FBDD97B6-4F02-5BF9-F999-61C89F1C73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6531" y="1816518"/>
              <a:ext cx="4387039" cy="4540601"/>
            </a:xfrm>
            <a:prstGeom prst="rect">
              <a:avLst/>
            </a:prstGeom>
          </p:spPr>
        </p:pic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8EE0B50-B7EE-E1DF-5993-9B121D6DB801}"/>
                </a:ext>
              </a:extLst>
            </p:cNvPr>
            <p:cNvSpPr/>
            <p:nvPr/>
          </p:nvSpPr>
          <p:spPr>
            <a:xfrm>
              <a:off x="1244180" y="4601051"/>
              <a:ext cx="1516699" cy="118360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Connector: Curved 8">
              <a:extLst>
                <a:ext uri="{FF2B5EF4-FFF2-40B4-BE49-F238E27FC236}">
                  <a16:creationId xmlns:a16="http://schemas.microsoft.com/office/drawing/2014/main" id="{CC641DA3-09E2-DEFD-4DDA-5C3B05F0AB45}"/>
                </a:ext>
              </a:extLst>
            </p:cNvPr>
            <p:cNvCxnSpPr/>
            <p:nvPr/>
          </p:nvCxnSpPr>
          <p:spPr>
            <a:xfrm flipV="1">
              <a:off x="2761726" y="4321759"/>
              <a:ext cx="480927" cy="910749"/>
            </a:xfrm>
            <a:prstGeom prst="curvedConnector3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A51177-0934-A630-B7CA-FCC4D747E4DD}"/>
                </a:ext>
              </a:extLst>
            </p:cNvPr>
            <p:cNvSpPr txBox="1"/>
            <p:nvPr/>
          </p:nvSpPr>
          <p:spPr>
            <a:xfrm>
              <a:off x="3236400" y="4166524"/>
              <a:ext cx="1990326" cy="30777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400">
                  <a:solidFill>
                    <a:srgbClr val="FF0000"/>
                  </a:solidFill>
                  <a:latin typeface="Sinhala Sangam MN" pitchFamily="2" charset="0"/>
                  <a:ea typeface="Calibri"/>
                  <a:cs typeface="Calibri"/>
                </a:rPr>
                <a:t>More attention required</a:t>
              </a:r>
            </a:p>
          </p:txBody>
        </p:sp>
      </p:grp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4AC3A48-0EBD-AF6C-C8F0-7D97587350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3032043"/>
              </p:ext>
            </p:extLst>
          </p:nvPr>
        </p:nvGraphicFramePr>
        <p:xfrm>
          <a:off x="5562600" y="2013543"/>
          <a:ext cx="6096000" cy="414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451637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0D8E-E095-16DE-8C8D-8603A2580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3CE06D-1C28-FDB5-32CD-892AFDEE6F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25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7" name="Picture 6" descr="A graph of a number of views&#10;&#10;AI-generated content may be incorrect.">
            <a:extLst>
              <a:ext uri="{FF2B5EF4-FFF2-40B4-BE49-F238E27FC236}">
                <a16:creationId xmlns:a16="http://schemas.microsoft.com/office/drawing/2014/main" id="{684B3BD5-7752-1772-C8C0-4E7B1AE0E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975" y="1815583"/>
            <a:ext cx="4554095" cy="454456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E485C1E5-37AB-D859-63A7-C179538C1773}"/>
              </a:ext>
            </a:extLst>
          </p:cNvPr>
          <p:cNvSpPr txBox="1">
            <a:spLocks/>
          </p:cNvSpPr>
          <p:nvPr/>
        </p:nvSpPr>
        <p:spPr>
          <a:xfrm>
            <a:off x="468882" y="512243"/>
            <a:ext cx="11254235" cy="747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inhala Sangam MN" pitchFamily="2" charset="0"/>
                <a:ea typeface="+mj-ea"/>
                <a:cs typeface="+mj-cs"/>
              </a:defRPr>
            </a:lvl1pPr>
          </a:lstStyle>
          <a:p>
            <a:r>
              <a:rPr lang="en-US" sz="3000">
                <a:latin typeface="Sinhala Sangam MN"/>
              </a:rPr>
              <a:t>Broaden marketing campaigns to accommodate viewer personas</a:t>
            </a:r>
            <a:endParaRPr lang="en-US" sz="30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C99355-6D79-7043-A4D7-A97432D46565}"/>
              </a:ext>
            </a:extLst>
          </p:cNvPr>
          <p:cNvSpPr txBox="1"/>
          <p:nvPr/>
        </p:nvSpPr>
        <p:spPr>
          <a:xfrm>
            <a:off x="6266776" y="2830227"/>
            <a:ext cx="5087024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latin typeface="Sinhala Sangam MN"/>
                <a:ea typeface="Calibri" panose="020F0502020204030204"/>
                <a:cs typeface="Calibri" panose="020F0502020204030204"/>
              </a:rPr>
              <a:t>Total views exceed Total followers by thousands of users. This indicates that the marketing is not being maximized to capture followers</a:t>
            </a:r>
          </a:p>
          <a:p>
            <a:endParaRPr lang="en-US">
              <a:latin typeface="Sinhala Sangam MN"/>
              <a:ea typeface="Calibri" panose="020F0502020204030204"/>
              <a:cs typeface="Calibri" panose="020F0502020204030204"/>
            </a:endParaRPr>
          </a:p>
          <a:p>
            <a:r>
              <a:rPr lang="en-US" b="1">
                <a:latin typeface="Sinhala Sangam MN"/>
                <a:ea typeface="Calibri" panose="020F0502020204030204"/>
                <a:cs typeface="Calibri" panose="020F0502020204030204"/>
              </a:rPr>
              <a:t>Recommendation:</a:t>
            </a:r>
          </a:p>
          <a:p>
            <a:pPr marL="742950" lvl="1" indent="-285750">
              <a:buFont typeface="Courier New"/>
              <a:buChar char="o"/>
            </a:pPr>
            <a:r>
              <a:rPr lang="en-US">
                <a:latin typeface="Sinhala Sangam MN"/>
                <a:ea typeface="Calibri" panose="020F0502020204030204"/>
                <a:cs typeface="Calibri" panose="020F0502020204030204"/>
              </a:rPr>
              <a:t>Create targeted posts tailored to specific job functions (i.e. engineering, operations, </a:t>
            </a:r>
            <a:r>
              <a:rPr lang="en-US" err="1">
                <a:latin typeface="Sinhala Sangam MN"/>
                <a:ea typeface="Calibri" panose="020F0502020204030204"/>
                <a:cs typeface="Calibri" panose="020F0502020204030204"/>
              </a:rPr>
              <a:t>etc</a:t>
            </a:r>
            <a:r>
              <a:rPr lang="en-US">
                <a:latin typeface="Sinhala Sangam MN"/>
                <a:ea typeface="Calibri" panose="020F0502020204030204"/>
                <a:cs typeface="Calibri" panose="020F0502020204030204"/>
              </a:rPr>
              <a:t>)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lvl="1"/>
            <a:endParaRPr lang="en-US">
              <a:latin typeface="Sinhala Sangam MN"/>
              <a:ea typeface="Calibri" panose="020F0502020204030204"/>
              <a:cs typeface="Calibri" panose="020F0502020204030204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>
                <a:latin typeface="Sinhala Sangam MN"/>
                <a:ea typeface="Calibri" panose="020F0502020204030204"/>
                <a:cs typeface="Calibri" panose="020F0502020204030204"/>
              </a:rPr>
              <a:t>Launch geo-based campaigns to improve viewership across countries</a:t>
            </a:r>
          </a:p>
          <a:p>
            <a:pPr marL="1200150" lvl="2" indent="-285750">
              <a:buFont typeface="Wingdings,Sans-Serif"/>
              <a:buChar char="§"/>
            </a:pPr>
            <a:endParaRPr lang="en-US">
              <a:latin typeface="Sinhala Sangam MN"/>
              <a:ea typeface="Calibri" panose="020F0502020204030204"/>
              <a:cs typeface="Calibri" panose="020F0502020204030204"/>
            </a:endParaRPr>
          </a:p>
          <a:p>
            <a:pPr marL="742950" lvl="1" indent="-285750">
              <a:buFont typeface="Courier New"/>
              <a:buChar char="o"/>
            </a:pPr>
            <a:endParaRPr lang="en-US">
              <a:latin typeface="Sinhala Sangam MN"/>
              <a:ea typeface="Calibri" panose="020F0502020204030204"/>
              <a:cs typeface="Calibri" panose="020F0502020204030204"/>
            </a:endParaRPr>
          </a:p>
          <a:p>
            <a:pPr lvl="2"/>
            <a:endParaRPr lang="en-US">
              <a:latin typeface="Sinhala Sangam MN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8" name="Rounded Rectangle 1">
            <a:extLst>
              <a:ext uri="{FF2B5EF4-FFF2-40B4-BE49-F238E27FC236}">
                <a16:creationId xmlns:a16="http://schemas.microsoft.com/office/drawing/2014/main" id="{7C282B45-D709-71A8-15D8-7A0D92AC2257}"/>
              </a:ext>
            </a:extLst>
          </p:cNvPr>
          <p:cNvSpPr/>
          <p:nvPr/>
        </p:nvSpPr>
        <p:spPr>
          <a:xfrm>
            <a:off x="6266776" y="1862625"/>
            <a:ext cx="5087024" cy="829734"/>
          </a:xfrm>
          <a:prstGeom prst="roundRect">
            <a:avLst/>
          </a:prstGeom>
          <a:noFill/>
          <a:ln>
            <a:solidFill>
              <a:srgbClr val="203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B05271-F551-57E3-B67B-E040697E5940}"/>
              </a:ext>
            </a:extLst>
          </p:cNvPr>
          <p:cNvSpPr txBox="1"/>
          <p:nvPr/>
        </p:nvSpPr>
        <p:spPr>
          <a:xfrm>
            <a:off x="6615685" y="2000493"/>
            <a:ext cx="4389206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b="1">
                <a:solidFill>
                  <a:srgbClr val="2038BC"/>
                </a:solidFill>
                <a:latin typeface="Sinhala Sangam MN"/>
                <a:ea typeface="Calibri"/>
                <a:cs typeface="Calibri"/>
              </a:rPr>
              <a:t>Viewership &gt; Followers</a:t>
            </a:r>
          </a:p>
        </p:txBody>
      </p:sp>
    </p:spTree>
    <p:extLst>
      <p:ext uri="{BB962C8B-B14F-4D97-AF65-F5344CB8AC3E}">
        <p14:creationId xmlns:p14="http://schemas.microsoft.com/office/powerpoint/2010/main" val="4340496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EF80A5F-629C-86B8-FEF4-3A89B2967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CFDA17-F880-D854-1F30-F539DC2237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26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9434944-E1CF-8E81-E591-59961FEE75FF}"/>
              </a:ext>
            </a:extLst>
          </p:cNvPr>
          <p:cNvSpPr txBox="1">
            <a:spLocks/>
          </p:cNvSpPr>
          <p:nvPr/>
        </p:nvSpPr>
        <p:spPr>
          <a:xfrm>
            <a:off x="468882" y="512243"/>
            <a:ext cx="11254235" cy="747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inhala Sangam MN" pitchFamily="2" charset="0"/>
                <a:ea typeface="+mj-ea"/>
                <a:cs typeface="+mj-cs"/>
              </a:defRPr>
            </a:lvl1pPr>
          </a:lstStyle>
          <a:p>
            <a:r>
              <a:rPr lang="en-US" sz="3000">
                <a:latin typeface="Sinhala Sangam MN"/>
              </a:rPr>
              <a:t>Appendix.</a:t>
            </a:r>
            <a:endParaRPr lang="en-US" sz="3000"/>
          </a:p>
        </p:txBody>
      </p:sp>
      <p:pic>
        <p:nvPicPr>
          <p:cNvPr id="3" name="Picture 2" descr="A white background with black text&#10;&#10;AI-generated content may be incorrect.">
            <a:extLst>
              <a:ext uri="{FF2B5EF4-FFF2-40B4-BE49-F238E27FC236}">
                <a16:creationId xmlns:a16="http://schemas.microsoft.com/office/drawing/2014/main" id="{08C4EDD3-4684-A664-FFF0-2B0643674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082" y="2400300"/>
            <a:ext cx="7327900" cy="10287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746B306-DED0-DC27-2EAC-F724BC2FF295}"/>
              </a:ext>
            </a:extLst>
          </p:cNvPr>
          <p:cNvSpPr txBox="1"/>
          <p:nvPr/>
        </p:nvSpPr>
        <p:spPr>
          <a:xfrm>
            <a:off x="3220694" y="2154079"/>
            <a:ext cx="50706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Sinhala Sangam MN" pitchFamily="2" charset="0"/>
              </a:rPr>
              <a:t>Interview with Patrick – Notes by Lucas </a:t>
            </a:r>
          </a:p>
        </p:txBody>
      </p:sp>
      <p:pic>
        <p:nvPicPr>
          <p:cNvPr id="15" name="Picture 14" descr="A white rectangular sign with black text&#10;&#10;AI-generated content may be incorrect.">
            <a:extLst>
              <a:ext uri="{FF2B5EF4-FFF2-40B4-BE49-F238E27FC236}">
                <a16:creationId xmlns:a16="http://schemas.microsoft.com/office/drawing/2014/main" id="{15A6E8A8-A3B1-2ACC-1C8E-25080D14D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540" y="4380785"/>
            <a:ext cx="4572000" cy="1270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57E9D0A-1160-C237-DE18-B3B1415FA3FD}"/>
              </a:ext>
            </a:extLst>
          </p:cNvPr>
          <p:cNvSpPr txBox="1"/>
          <p:nvPr/>
        </p:nvSpPr>
        <p:spPr>
          <a:xfrm>
            <a:off x="3220694" y="4134564"/>
            <a:ext cx="50706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Sinhala Sangam MN" pitchFamily="2" charset="0"/>
              </a:rPr>
              <a:t>Company: Holcim - Patrick Ebeling Notes by Zach </a:t>
            </a:r>
          </a:p>
        </p:txBody>
      </p:sp>
    </p:spTree>
    <p:extLst>
      <p:ext uri="{BB962C8B-B14F-4D97-AF65-F5344CB8AC3E}">
        <p14:creationId xmlns:p14="http://schemas.microsoft.com/office/powerpoint/2010/main" val="3085563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4F0AD3E-61AA-4949-9856-0EAE5343C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162A63-3CC1-D7DF-B503-B8D1898371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27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60D4A83-3F6D-70A9-AE8D-BEFFBC0C0B55}"/>
              </a:ext>
            </a:extLst>
          </p:cNvPr>
          <p:cNvSpPr txBox="1">
            <a:spLocks/>
          </p:cNvSpPr>
          <p:nvPr/>
        </p:nvSpPr>
        <p:spPr>
          <a:xfrm>
            <a:off x="468882" y="512243"/>
            <a:ext cx="11254235" cy="747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inhala Sangam MN" pitchFamily="2" charset="0"/>
                <a:ea typeface="+mj-ea"/>
                <a:cs typeface="+mj-cs"/>
              </a:defRPr>
            </a:lvl1pPr>
          </a:lstStyle>
          <a:p>
            <a:r>
              <a:rPr lang="en-US" sz="3000">
                <a:latin typeface="Sinhala Sangam MN"/>
              </a:rPr>
              <a:t>Appendix.</a:t>
            </a:r>
            <a:endParaRPr lang="en-US" sz="3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0E485F-7A42-ABAD-851C-2FE4C8D00D47}"/>
              </a:ext>
            </a:extLst>
          </p:cNvPr>
          <p:cNvSpPr txBox="1"/>
          <p:nvPr/>
        </p:nvSpPr>
        <p:spPr>
          <a:xfrm>
            <a:off x="3267584" y="2050202"/>
            <a:ext cx="50706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Sinhala Sangam MN" pitchFamily="2" charset="0"/>
              </a:rPr>
              <a:t>Interview with Patrick – Notes by Lucas </a:t>
            </a:r>
          </a:p>
        </p:txBody>
      </p:sp>
      <p:pic>
        <p:nvPicPr>
          <p:cNvPr id="12" name="Picture 11" descr="A white square with black text&#10;&#10;AI-generated content may be incorrect.">
            <a:extLst>
              <a:ext uri="{FF2B5EF4-FFF2-40B4-BE49-F238E27FC236}">
                <a16:creationId xmlns:a16="http://schemas.microsoft.com/office/drawing/2014/main" id="{71548FD4-AB18-9FD5-FE6C-295CD6CCF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3799" y="2387600"/>
            <a:ext cx="7264400" cy="1041400"/>
          </a:xfrm>
          <a:prstGeom prst="rect">
            <a:avLst/>
          </a:prstGeom>
        </p:spPr>
      </p:pic>
      <p:pic>
        <p:nvPicPr>
          <p:cNvPr id="4" name="Picture 3" descr="A white rectangular sign with black text&#10;&#10;AI-generated content may be incorrect.">
            <a:extLst>
              <a:ext uri="{FF2B5EF4-FFF2-40B4-BE49-F238E27FC236}">
                <a16:creationId xmlns:a16="http://schemas.microsoft.com/office/drawing/2014/main" id="{CE0AABAD-73BB-83A1-AA37-9488BFC477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0530" y="4080119"/>
            <a:ext cx="4495800" cy="1206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625A99-EB5A-934B-07E3-3002733EE134}"/>
              </a:ext>
            </a:extLst>
          </p:cNvPr>
          <p:cNvSpPr txBox="1"/>
          <p:nvPr/>
        </p:nvSpPr>
        <p:spPr>
          <a:xfrm>
            <a:off x="3282237" y="3833898"/>
            <a:ext cx="50706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Sinhala Sangam MN" pitchFamily="2" charset="0"/>
              </a:rPr>
              <a:t>Company: Holcim - Patrick Ebeling Notes by Zach </a:t>
            </a:r>
          </a:p>
        </p:txBody>
      </p:sp>
    </p:spTree>
    <p:extLst>
      <p:ext uri="{BB962C8B-B14F-4D97-AF65-F5344CB8AC3E}">
        <p14:creationId xmlns:p14="http://schemas.microsoft.com/office/powerpoint/2010/main" val="20146988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80866-6AC6-CEEB-E8E8-45C0116E4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438" y="234061"/>
            <a:ext cx="11077204" cy="897659"/>
          </a:xfrm>
        </p:spPr>
        <p:txBody>
          <a:bodyPr>
            <a:noAutofit/>
          </a:bodyPr>
          <a:lstStyle/>
          <a:p>
            <a:r>
              <a:rPr lang="en-US" sz="3000"/>
              <a:t>Strayos has a strong technical foundation but lacks the structure to scale market adoption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810223-B164-B25F-E6E7-7F36A4A420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3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92C137-FD7E-08B4-DC6C-F098FFFB35EF}"/>
              </a:ext>
            </a:extLst>
          </p:cNvPr>
          <p:cNvSpPr txBox="1"/>
          <p:nvPr/>
        </p:nvSpPr>
        <p:spPr>
          <a:xfrm>
            <a:off x="1072662" y="2233246"/>
            <a:ext cx="1910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LinkedIn</a:t>
            </a:r>
          </a:p>
        </p:txBody>
      </p:sp>
      <p:pic>
        <p:nvPicPr>
          <p:cNvPr id="38" name="Graphic 37" descr="Globe outline">
            <a:extLst>
              <a:ext uri="{FF2B5EF4-FFF2-40B4-BE49-F238E27FC236}">
                <a16:creationId xmlns:a16="http://schemas.microsoft.com/office/drawing/2014/main" id="{F67E8FFF-CB22-A064-366C-FBB8242F9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3485" y="1942286"/>
            <a:ext cx="914400" cy="91440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2810A386-43E7-71E3-35B9-D63972E198DB}"/>
              </a:ext>
            </a:extLst>
          </p:cNvPr>
          <p:cNvSpPr txBox="1"/>
          <p:nvPr/>
        </p:nvSpPr>
        <p:spPr>
          <a:xfrm>
            <a:off x="1940719" y="2105594"/>
            <a:ext cx="3891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Regional firm headquartered in Buffalo, NY and founded in 2016</a:t>
            </a:r>
          </a:p>
        </p:txBody>
      </p:sp>
      <p:pic>
        <p:nvPicPr>
          <p:cNvPr id="41" name="Graphic 40" descr="Raw Materials with solid fill">
            <a:extLst>
              <a:ext uri="{FF2B5EF4-FFF2-40B4-BE49-F238E27FC236}">
                <a16:creationId xmlns:a16="http://schemas.microsoft.com/office/drawing/2014/main" id="{0C9A1D38-7134-1763-863B-B2F8A1924D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3485" y="3141348"/>
            <a:ext cx="914400" cy="91440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A5D69D8B-A61B-7174-B4E0-D6AB852B0D2E}"/>
              </a:ext>
            </a:extLst>
          </p:cNvPr>
          <p:cNvSpPr txBox="1"/>
          <p:nvPr/>
        </p:nvSpPr>
        <p:spPr>
          <a:xfrm>
            <a:off x="1940719" y="3221128"/>
            <a:ext cx="35589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/>
              </a:rPr>
              <a:t>Aims to implement Artificial Intelligence in the mining, drilling, and blasting process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29D717-617E-2BB8-4FAA-5E696F578C5B}"/>
              </a:ext>
            </a:extLst>
          </p:cNvPr>
          <p:cNvSpPr txBox="1"/>
          <p:nvPr/>
        </p:nvSpPr>
        <p:spPr>
          <a:xfrm>
            <a:off x="652670" y="5705356"/>
            <a:ext cx="1276246" cy="369332"/>
          </a:xfrm>
          <a:prstGeom prst="rect">
            <a:avLst/>
          </a:prstGeom>
          <a:solidFill>
            <a:schemeClr val="bg1"/>
          </a:solidFill>
          <a:ln>
            <a:solidFill>
              <a:srgbClr val="2038BC"/>
            </a:solidFill>
          </a:ln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Challenges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B6DE46-4EE9-E99B-9084-EFCA89FC300A}"/>
              </a:ext>
            </a:extLst>
          </p:cNvPr>
          <p:cNvSpPr txBox="1"/>
          <p:nvPr/>
        </p:nvSpPr>
        <p:spPr>
          <a:xfrm>
            <a:off x="2028092" y="5705356"/>
            <a:ext cx="9413080" cy="369332"/>
          </a:xfrm>
          <a:prstGeom prst="rect">
            <a:avLst/>
          </a:prstGeom>
          <a:solidFill>
            <a:schemeClr val="bg1"/>
          </a:solidFill>
          <a:ln>
            <a:solidFill>
              <a:srgbClr val="2038BC"/>
            </a:solidFill>
          </a:ln>
        </p:spPr>
        <p:txBody>
          <a:bodyPr wrap="square" rtlCol="0">
            <a:spAutoFit/>
          </a:bodyPr>
          <a:lstStyle/>
          <a:p>
            <a:r>
              <a:rPr lang="en-US" err="1">
                <a:latin typeface="Sinhala Sangam MN" pitchFamily="2" charset="0"/>
              </a:rPr>
              <a:t>Strayos</a:t>
            </a:r>
            <a:r>
              <a:rPr lang="en-US">
                <a:latin typeface="Sinhala Sangam MN" pitchFamily="2" charset="0"/>
              </a:rPr>
              <a:t> struggles with brand visibility, limited customer acquisition, and go-to-market strategies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E76B4658-7D68-237D-3479-A08E512645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7955870"/>
              </p:ext>
            </p:extLst>
          </p:nvPr>
        </p:nvGraphicFramePr>
        <p:xfrm>
          <a:off x="5958909" y="2081394"/>
          <a:ext cx="2699528" cy="33205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274226C3-0D2E-2854-8EEC-45A1F4A50F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3837729"/>
              </p:ext>
            </p:extLst>
          </p:nvPr>
        </p:nvGraphicFramePr>
        <p:xfrm>
          <a:off x="8782418" y="2105594"/>
          <a:ext cx="2991338" cy="3197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521B0A0D-E7EB-598F-0AF1-13F59FC085FF}"/>
              </a:ext>
            </a:extLst>
          </p:cNvPr>
          <p:cNvSpPr txBox="1"/>
          <p:nvPr/>
        </p:nvSpPr>
        <p:spPr>
          <a:xfrm>
            <a:off x="10860565" y="6292691"/>
            <a:ext cx="18263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Sinhala Sangam MN" pitchFamily="2" charset="0"/>
              </a:rPr>
              <a:t>Source: Strayos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CD4DB94-AC88-944E-19A1-C851C2417450}"/>
              </a:ext>
            </a:extLst>
          </p:cNvPr>
          <p:cNvSpPr txBox="1"/>
          <p:nvPr/>
        </p:nvSpPr>
        <p:spPr>
          <a:xfrm>
            <a:off x="1940720" y="4583723"/>
            <a:ext cx="4155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/>
              </a:rPr>
              <a:t>More than 5,000 mines and quarries across 30 different countries</a:t>
            </a:r>
          </a:p>
        </p:txBody>
      </p:sp>
      <p:pic>
        <p:nvPicPr>
          <p:cNvPr id="29" name="Graphic 28" descr="World with solid fill">
            <a:extLst>
              <a:ext uri="{FF2B5EF4-FFF2-40B4-BE49-F238E27FC236}">
                <a16:creationId xmlns:a16="http://schemas.microsoft.com/office/drawing/2014/main" id="{A499A7EC-550E-31D8-5006-32C47D7C1DE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62673" y="449509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96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88E048-245B-7406-840C-9D19737B6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4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7D7465-9CA7-FD13-A843-5FF73F003E4C}"/>
              </a:ext>
            </a:extLst>
          </p:cNvPr>
          <p:cNvSpPr txBox="1"/>
          <p:nvPr/>
        </p:nvSpPr>
        <p:spPr>
          <a:xfrm>
            <a:off x="469279" y="130299"/>
            <a:ext cx="113955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>
                <a:latin typeface="Sinhala Sangam MN" pitchFamily="2" charset="0"/>
              </a:rPr>
              <a:t>Implementation of Salesforce Marketing Cloud can lead to a 30% increase in customer satisfaction overall among companies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35452ECB-60CB-149F-0BB4-99B48081CE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0052517"/>
              </p:ext>
            </p:extLst>
          </p:nvPr>
        </p:nvGraphicFramePr>
        <p:xfrm>
          <a:off x="657652" y="1909613"/>
          <a:ext cx="6391330" cy="4452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1A879CA-8AE3-BD23-6F75-9A826DCE3E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2868071"/>
              </p:ext>
            </p:extLst>
          </p:nvPr>
        </p:nvGraphicFramePr>
        <p:xfrm>
          <a:off x="7038250" y="2145088"/>
          <a:ext cx="4706331" cy="3485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04BB595-B343-22C3-FB13-A3CCE8C45E25}"/>
              </a:ext>
            </a:extLst>
          </p:cNvPr>
          <p:cNvSpPr txBox="1"/>
          <p:nvPr/>
        </p:nvSpPr>
        <p:spPr>
          <a:xfrm>
            <a:off x="7925971" y="2507368"/>
            <a:ext cx="34278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47.3% of Salesforce clients have 0-100 employees</a:t>
            </a:r>
          </a:p>
          <a:p>
            <a:endParaRPr lang="en-US">
              <a:latin typeface="Sinhala Sangam MN" pitchFamily="2" charset="0"/>
            </a:endParaRPr>
          </a:p>
          <a:p>
            <a:endParaRPr lang="en-US">
              <a:latin typeface="Sinhala Sangam MN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14EB01-F772-1A55-1A29-1573338DAA71}"/>
              </a:ext>
            </a:extLst>
          </p:cNvPr>
          <p:cNvSpPr txBox="1"/>
          <p:nvPr/>
        </p:nvSpPr>
        <p:spPr>
          <a:xfrm>
            <a:off x="8195306" y="3549345"/>
            <a:ext cx="3256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Average order values have increased by 35% after 3 years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10F599-3B4D-85CF-A672-19055CA2247C}"/>
              </a:ext>
            </a:extLst>
          </p:cNvPr>
          <p:cNvSpPr txBox="1"/>
          <p:nvPr/>
        </p:nvSpPr>
        <p:spPr>
          <a:xfrm>
            <a:off x="7949652" y="4637488"/>
            <a:ext cx="3575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30% of companies experienced improved customer satisfaction</a:t>
            </a:r>
          </a:p>
        </p:txBody>
      </p:sp>
      <p:pic>
        <p:nvPicPr>
          <p:cNvPr id="9" name="Graphic 8" descr="Bar graph with upward trend with solid fill">
            <a:extLst>
              <a:ext uri="{FF2B5EF4-FFF2-40B4-BE49-F238E27FC236}">
                <a16:creationId xmlns:a16="http://schemas.microsoft.com/office/drawing/2014/main" id="{C291073B-CADC-CB06-4095-E52D2D2A19C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184556" y="4576735"/>
            <a:ext cx="711315" cy="711315"/>
          </a:xfrm>
          <a:prstGeom prst="rect">
            <a:avLst/>
          </a:prstGeom>
        </p:spPr>
      </p:pic>
      <p:pic>
        <p:nvPicPr>
          <p:cNvPr id="12" name="Graphic 11" descr="Business Growth with solid fill">
            <a:extLst>
              <a:ext uri="{FF2B5EF4-FFF2-40B4-BE49-F238E27FC236}">
                <a16:creationId xmlns:a16="http://schemas.microsoft.com/office/drawing/2014/main" id="{223EC6E2-BA5E-22E4-BA7E-6F5C02377AB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185664" y="2487891"/>
            <a:ext cx="711316" cy="7113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F921604-A513-FFC0-4B96-5D3FA79A30B1}"/>
              </a:ext>
            </a:extLst>
          </p:cNvPr>
          <p:cNvSpPr txBox="1"/>
          <p:nvPr/>
        </p:nvSpPr>
        <p:spPr>
          <a:xfrm>
            <a:off x="1839183" y="3426306"/>
            <a:ext cx="5442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Sinhala Sangam MN" pitchFamily="2" charset="0"/>
              </a:rPr>
              <a:t>Customer-focused marketing and campaign strategies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Sinhala Sangam MN" pitchFamily="2" charset="0"/>
              </a:rPr>
              <a:t>Initiatives to attract and engage clients</a:t>
            </a:r>
          </a:p>
        </p:txBody>
      </p:sp>
      <p:pic>
        <p:nvPicPr>
          <p:cNvPr id="18" name="Graphic 17" descr="Transfer1 with solid fill">
            <a:extLst>
              <a:ext uri="{FF2B5EF4-FFF2-40B4-BE49-F238E27FC236}">
                <a16:creationId xmlns:a16="http://schemas.microsoft.com/office/drawing/2014/main" id="{22B13A7A-7393-ED98-FAAA-171C60374AF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419023" y="3549345"/>
            <a:ext cx="711316" cy="7113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251EE5D-56F4-D8E5-F45A-A9EAD9B0035C}"/>
              </a:ext>
            </a:extLst>
          </p:cNvPr>
          <p:cNvSpPr txBox="1"/>
          <p:nvPr/>
        </p:nvSpPr>
        <p:spPr>
          <a:xfrm>
            <a:off x="1840054" y="2005233"/>
            <a:ext cx="51981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Sinhala Sangam MN" pitchFamily="2" charset="0"/>
              </a:rPr>
              <a:t>Experienced in working with smaller companies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Sinhala Sangam MN" pitchFamily="2" charset="0"/>
              </a:rPr>
              <a:t>Manageable learning curve allowing for quick use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268BA9-0F26-471B-B33A-B048611FAF3D}"/>
              </a:ext>
            </a:extLst>
          </p:cNvPr>
          <p:cNvSpPr txBox="1"/>
          <p:nvPr/>
        </p:nvSpPr>
        <p:spPr>
          <a:xfrm>
            <a:off x="1843586" y="4851470"/>
            <a:ext cx="48328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latin typeface="Sinhala Sangam MN" pitchFamily="2" charset="0"/>
              </a:rPr>
              <a:t>Greater exposure, brand recognition, and market share with opportunity to increase loyalty and customer retention</a:t>
            </a:r>
          </a:p>
          <a:p>
            <a:endParaRPr lang="en-US">
              <a:latin typeface="Sinhala Sangam MN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5A83D3-E911-F17E-C0D6-C86FD1DF3E3E}"/>
              </a:ext>
            </a:extLst>
          </p:cNvPr>
          <p:cNvSpPr txBox="1"/>
          <p:nvPr/>
        </p:nvSpPr>
        <p:spPr>
          <a:xfrm>
            <a:off x="10215543" y="6292691"/>
            <a:ext cx="18263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Sinhala Sangam MN" pitchFamily="2" charset="0"/>
              </a:rPr>
              <a:t>Source: Apps Run The World</a:t>
            </a:r>
          </a:p>
        </p:txBody>
      </p:sp>
    </p:spTree>
    <p:extLst>
      <p:ext uri="{BB962C8B-B14F-4D97-AF65-F5344CB8AC3E}">
        <p14:creationId xmlns:p14="http://schemas.microsoft.com/office/powerpoint/2010/main" val="12752061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885CE9-9EEB-21AC-6485-D38BDE186C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5</a:t>
            </a:fld>
            <a:endParaRPr lang="en-US" b="1">
              <a:solidFill>
                <a:schemeClr val="tx1"/>
              </a:solidFill>
            </a:endParaRPr>
          </a:p>
        </p:txBody>
      </p:sp>
      <p:pic>
        <p:nvPicPr>
          <p:cNvPr id="14" name="Graphic 13" descr="Business Growth">
            <a:extLst>
              <a:ext uri="{FF2B5EF4-FFF2-40B4-BE49-F238E27FC236}">
                <a16:creationId xmlns:a16="http://schemas.microsoft.com/office/drawing/2014/main" id="{ECED140C-CE9F-AF31-EC3C-75429F0591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2630" y="5289222"/>
            <a:ext cx="831641" cy="831641"/>
          </a:xfrm>
          <a:prstGeom prst="rect">
            <a:avLst/>
          </a:prstGeom>
        </p:spPr>
      </p:pic>
      <p:sp>
        <p:nvSpPr>
          <p:cNvPr id="5" name="Title 14">
            <a:extLst>
              <a:ext uri="{FF2B5EF4-FFF2-40B4-BE49-F238E27FC236}">
                <a16:creationId xmlns:a16="http://schemas.microsoft.com/office/drawing/2014/main" id="{365AEE4F-23F1-019B-08DA-B2061B188EF0}"/>
              </a:ext>
            </a:extLst>
          </p:cNvPr>
          <p:cNvSpPr txBox="1">
            <a:spLocks/>
          </p:cNvSpPr>
          <p:nvPr/>
        </p:nvSpPr>
        <p:spPr>
          <a:xfrm>
            <a:off x="497433" y="639275"/>
            <a:ext cx="10515600" cy="50783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inhala Sangam MN" pitchFamily="2" charset="0"/>
                <a:ea typeface="+mj-ea"/>
                <a:cs typeface="+mj-cs"/>
              </a:defRPr>
            </a:lvl1pPr>
          </a:lstStyle>
          <a:p>
            <a:r>
              <a:rPr lang="en-US" sz="3000"/>
              <a:t>Salesforce Marketing Cloud can boost site conversions by 60%</a:t>
            </a:r>
          </a:p>
        </p:txBody>
      </p:sp>
      <p:pic>
        <p:nvPicPr>
          <p:cNvPr id="10" name="Graphic 9" descr="Money with solid fill">
            <a:extLst>
              <a:ext uri="{FF2B5EF4-FFF2-40B4-BE49-F238E27FC236}">
                <a16:creationId xmlns:a16="http://schemas.microsoft.com/office/drawing/2014/main" id="{33AF4B7F-C104-9A1F-159D-6CBCB78AD5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2630" y="3667932"/>
            <a:ext cx="790311" cy="790311"/>
          </a:xfrm>
          <a:prstGeom prst="rect">
            <a:avLst/>
          </a:prstGeom>
        </p:spPr>
      </p:pic>
      <p:pic>
        <p:nvPicPr>
          <p:cNvPr id="12" name="Graphic 11" descr="Decision chart with solid fill">
            <a:extLst>
              <a:ext uri="{FF2B5EF4-FFF2-40B4-BE49-F238E27FC236}">
                <a16:creationId xmlns:a16="http://schemas.microsoft.com/office/drawing/2014/main" id="{0A46B4A6-79FF-F595-7531-5F756A8FF8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5970" y="2044719"/>
            <a:ext cx="790311" cy="7903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7BCDEB-F3D6-2E54-17F7-0D64EFC59239}"/>
              </a:ext>
            </a:extLst>
          </p:cNvPr>
          <p:cNvSpPr txBox="1"/>
          <p:nvPr/>
        </p:nvSpPr>
        <p:spPr>
          <a:xfrm>
            <a:off x="1411323" y="2359494"/>
            <a:ext cx="389613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latin typeface="Sinhala Sangam MN"/>
              </a:rPr>
              <a:t>Clients have experienced more than a $5M increase in incremental revenue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E9C645-AC25-17EA-4D11-9FD28BD470E5}"/>
              </a:ext>
            </a:extLst>
          </p:cNvPr>
          <p:cNvSpPr txBox="1"/>
          <p:nvPr/>
        </p:nvSpPr>
        <p:spPr>
          <a:xfrm>
            <a:off x="1404271" y="3948924"/>
            <a:ext cx="3789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Saves 60% of time on marketing services and efforts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2DAD81-D16E-0B15-A6A2-62AD727595FE}"/>
              </a:ext>
            </a:extLst>
          </p:cNvPr>
          <p:cNvSpPr txBox="1"/>
          <p:nvPr/>
        </p:nvSpPr>
        <p:spPr>
          <a:xfrm>
            <a:off x="1383188" y="5611347"/>
            <a:ext cx="3924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Site conversion rates have increased by 60% 3 years after launch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56D70B-C99C-D527-345D-537737EB1545}"/>
              </a:ext>
            </a:extLst>
          </p:cNvPr>
          <p:cNvSpPr txBox="1"/>
          <p:nvPr/>
        </p:nvSpPr>
        <p:spPr>
          <a:xfrm>
            <a:off x="1401476" y="1896006"/>
            <a:ext cx="160794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>
                <a:latin typeface="Sinhala Sangam MN" pitchFamily="2" charset="0"/>
              </a:rPr>
              <a:t>Revenue</a:t>
            </a:r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341580-F687-94A5-9431-6E27A22D8191}"/>
              </a:ext>
            </a:extLst>
          </p:cNvPr>
          <p:cNvSpPr txBox="1"/>
          <p:nvPr/>
        </p:nvSpPr>
        <p:spPr>
          <a:xfrm>
            <a:off x="1404271" y="3515270"/>
            <a:ext cx="1716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Sinhala Sangam MN" pitchFamily="2" charset="0"/>
              </a:rPr>
              <a:t>Efficiency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1BF166-AD1E-D68C-589D-F18B62185FDC}"/>
              </a:ext>
            </a:extLst>
          </p:cNvPr>
          <p:cNvSpPr txBox="1"/>
          <p:nvPr/>
        </p:nvSpPr>
        <p:spPr>
          <a:xfrm>
            <a:off x="1408313" y="5155335"/>
            <a:ext cx="2687496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>
                <a:latin typeface="Sinhala Sangam MN" pitchFamily="2" charset="0"/>
              </a:rPr>
              <a:t>Site Interactions</a:t>
            </a:r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F3F451D-B926-3098-08A1-6FC388120EE5}"/>
              </a:ext>
            </a:extLst>
          </p:cNvPr>
          <p:cNvCxnSpPr>
            <a:cxnSpLocks/>
          </p:cNvCxnSpPr>
          <p:nvPr/>
        </p:nvCxnSpPr>
        <p:spPr>
          <a:xfrm>
            <a:off x="6093464" y="1789164"/>
            <a:ext cx="0" cy="4503230"/>
          </a:xfrm>
          <a:prstGeom prst="line">
            <a:avLst/>
          </a:prstGeom>
          <a:ln>
            <a:solidFill>
              <a:srgbClr val="2038B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07E34ECF-5028-D480-E5D8-4769ECD063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5655126"/>
              </p:ext>
            </p:extLst>
          </p:nvPr>
        </p:nvGraphicFramePr>
        <p:xfrm>
          <a:off x="6706612" y="2044719"/>
          <a:ext cx="4788377" cy="4419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DFB1D84C-EEBE-A4A3-1AC6-D645B41CADCE}"/>
              </a:ext>
            </a:extLst>
          </p:cNvPr>
          <p:cNvSpPr/>
          <p:nvPr/>
        </p:nvSpPr>
        <p:spPr>
          <a:xfrm>
            <a:off x="454093" y="5109105"/>
            <a:ext cx="4788378" cy="1191877"/>
          </a:xfrm>
          <a:prstGeom prst="roundRect">
            <a:avLst/>
          </a:prstGeom>
          <a:noFill/>
          <a:ln w="12700" cap="flat" cmpd="sng" algn="ctr">
            <a:solidFill>
              <a:srgbClr val="2038B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E2E8CBEB-F584-5C6F-2A2C-7D48588BE09E}"/>
              </a:ext>
            </a:extLst>
          </p:cNvPr>
          <p:cNvSpPr/>
          <p:nvPr/>
        </p:nvSpPr>
        <p:spPr>
          <a:xfrm>
            <a:off x="454093" y="1825194"/>
            <a:ext cx="4788376" cy="1191877"/>
          </a:xfrm>
          <a:prstGeom prst="roundRect">
            <a:avLst/>
          </a:prstGeom>
          <a:noFill/>
          <a:ln w="12700" cap="flat" cmpd="sng" algn="ctr">
            <a:solidFill>
              <a:srgbClr val="2038B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D9A4B4A1-F70F-D677-AD1A-B443908DCC4D}"/>
              </a:ext>
            </a:extLst>
          </p:cNvPr>
          <p:cNvSpPr/>
          <p:nvPr/>
        </p:nvSpPr>
        <p:spPr>
          <a:xfrm>
            <a:off x="454094" y="3442552"/>
            <a:ext cx="4788376" cy="1191877"/>
          </a:xfrm>
          <a:prstGeom prst="roundRect">
            <a:avLst/>
          </a:prstGeom>
          <a:noFill/>
          <a:ln w="12700" cap="flat" cmpd="sng" algn="ctr">
            <a:solidFill>
              <a:srgbClr val="2038BC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5BB205-9AD4-E95C-3B9F-EB9B75FBCB55}"/>
              </a:ext>
            </a:extLst>
          </p:cNvPr>
          <p:cNvSpPr txBox="1"/>
          <p:nvPr/>
        </p:nvSpPr>
        <p:spPr>
          <a:xfrm>
            <a:off x="10227521" y="6292394"/>
            <a:ext cx="18263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Sinhala Sangam MN" pitchFamily="2" charset="0"/>
              </a:rPr>
              <a:t>Source: Apps Run The World</a:t>
            </a:r>
          </a:p>
        </p:txBody>
      </p:sp>
    </p:spTree>
    <p:extLst>
      <p:ext uri="{BB962C8B-B14F-4D97-AF65-F5344CB8AC3E}">
        <p14:creationId xmlns:p14="http://schemas.microsoft.com/office/powerpoint/2010/main" val="17788453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808B81-52A7-BDE6-FE4F-0B57F6A620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6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259692-95C2-69C8-363C-A9DCB0879545}"/>
              </a:ext>
            </a:extLst>
          </p:cNvPr>
          <p:cNvSpPr txBox="1"/>
          <p:nvPr/>
        </p:nvSpPr>
        <p:spPr>
          <a:xfrm>
            <a:off x="10440609" y="6292691"/>
            <a:ext cx="18263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Sinhala Sangam MN" pitchFamily="2" charset="0"/>
              </a:rPr>
              <a:t>Source: Business Dasher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CCC6E9-A1B4-2994-3D58-18673D0D0E94}"/>
              </a:ext>
            </a:extLst>
          </p:cNvPr>
          <p:cNvSpPr txBox="1"/>
          <p:nvPr/>
        </p:nvSpPr>
        <p:spPr>
          <a:xfrm>
            <a:off x="787815" y="1686999"/>
            <a:ext cx="45843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2038BC"/>
                </a:solidFill>
                <a:latin typeface="Sinhala Sangam MN" pitchFamily="2" charset="0"/>
              </a:rPr>
              <a:t>Competitor analysis of email marketing strategy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86B8A5-41B3-7836-5CBF-84B72355432B}"/>
              </a:ext>
            </a:extLst>
          </p:cNvPr>
          <p:cNvSpPr txBox="1"/>
          <p:nvPr/>
        </p:nvSpPr>
        <p:spPr>
          <a:xfrm>
            <a:off x="1983024" y="2475421"/>
            <a:ext cx="3868587" cy="646331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Sinhala Sangam MN" pitchFamily="2" charset="0"/>
              </a:rPr>
              <a:t>Engages clients with a weekly mining-tech newsletter</a:t>
            </a:r>
            <a:endParaRPr lang="en-US">
              <a:latin typeface="Sinhala Sangam MN" pitchFamily="2" charset="0"/>
              <a:ea typeface="Calibri"/>
              <a:cs typeface="Calibri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0C9BE34C-F18C-8699-C50A-388CF6F9D5F8}"/>
              </a:ext>
            </a:extLst>
          </p:cNvPr>
          <p:cNvGrpSpPr/>
          <p:nvPr/>
        </p:nvGrpSpPr>
        <p:grpSpPr>
          <a:xfrm>
            <a:off x="1068890" y="3180143"/>
            <a:ext cx="4650707" cy="1365844"/>
            <a:chOff x="894406" y="3528964"/>
            <a:chExt cx="4650707" cy="136584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2339AC7-30F2-0A5D-112A-6173F0E6FEFD}"/>
                </a:ext>
              </a:extLst>
            </p:cNvPr>
            <p:cNvSpPr txBox="1"/>
            <p:nvPr/>
          </p:nvSpPr>
          <p:spPr>
            <a:xfrm>
              <a:off x="894406" y="3528964"/>
              <a:ext cx="11095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400" b="1">
                <a:latin typeface="Sinhala Sangam MN" pitchFamily="2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AF9548-C643-32D2-3D1A-4A1D75F2024E}"/>
                </a:ext>
              </a:extLst>
            </p:cNvPr>
            <p:cNvSpPr txBox="1"/>
            <p:nvPr/>
          </p:nvSpPr>
          <p:spPr>
            <a:xfrm>
              <a:off x="1808540" y="3544202"/>
              <a:ext cx="3736573" cy="646331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latin typeface="Sinhala Sangam MN" pitchFamily="2" charset="0"/>
                </a:rPr>
                <a:t>Consistently pushes content via email</a:t>
              </a:r>
              <a:endParaRPr lang="en-US">
                <a:latin typeface="Sinhala Sangam MN" pitchFamily="2" charset="0"/>
                <a:ea typeface="Calibri"/>
                <a:cs typeface="Calibri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66014C0-A38A-EDF4-C34B-D3FCFBF0E1A1}"/>
                </a:ext>
              </a:extLst>
            </p:cNvPr>
            <p:cNvSpPr txBox="1"/>
            <p:nvPr/>
          </p:nvSpPr>
          <p:spPr>
            <a:xfrm>
              <a:off x="1801669" y="4248477"/>
              <a:ext cx="3736573" cy="646331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latin typeface="Sinhala Sangam MN" pitchFamily="2" charset="0"/>
                </a:rPr>
                <a:t>Runs a branded newsletter “Blasting and Beyond”, monthly on LinkedIn</a:t>
              </a:r>
              <a:endParaRPr lang="en-US">
                <a:latin typeface="Sinhala Sangam MN" pitchFamily="2" charset="0"/>
                <a:ea typeface="Calibri"/>
                <a:cs typeface="Calibri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10D9A831-76FE-4B1D-29C7-7344F39E3B3A}"/>
              </a:ext>
            </a:extLst>
          </p:cNvPr>
          <p:cNvSpPr txBox="1"/>
          <p:nvPr/>
        </p:nvSpPr>
        <p:spPr>
          <a:xfrm>
            <a:off x="948776" y="4571738"/>
            <a:ext cx="4584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err="1">
                <a:solidFill>
                  <a:srgbClr val="2038BC"/>
                </a:solidFill>
                <a:latin typeface="Sinhala Sangam MN" pitchFamily="2" charset="0"/>
              </a:rPr>
              <a:t>Strayos</a:t>
            </a:r>
            <a:r>
              <a:rPr lang="en-US" sz="2400" b="1">
                <a:solidFill>
                  <a:srgbClr val="2038BC"/>
                </a:solidFill>
                <a:latin typeface="Sinhala Sangam MN" pitchFamily="2" charset="0"/>
              </a:rPr>
              <a:t>’ current newsletter gap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477ADC1-8728-2826-FBA3-BB4FF9E100AF}"/>
              </a:ext>
            </a:extLst>
          </p:cNvPr>
          <p:cNvSpPr txBox="1"/>
          <p:nvPr/>
        </p:nvSpPr>
        <p:spPr>
          <a:xfrm>
            <a:off x="2063830" y="5084905"/>
            <a:ext cx="3896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Sign-up exists with no follow-through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F6AA3E1-57F2-3D92-AA48-780C1C24134F}"/>
              </a:ext>
            </a:extLst>
          </p:cNvPr>
          <p:cNvSpPr txBox="1"/>
          <p:nvPr/>
        </p:nvSpPr>
        <p:spPr>
          <a:xfrm>
            <a:off x="2063829" y="5454237"/>
            <a:ext cx="3673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Inconsistent outreach, leading to potential readers being disengaged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E6BA031-02F0-F2EF-FCC2-9BB71D678E71}"/>
              </a:ext>
            </a:extLst>
          </p:cNvPr>
          <p:cNvSpPr txBox="1"/>
          <p:nvPr/>
        </p:nvSpPr>
        <p:spPr>
          <a:xfrm>
            <a:off x="6615694" y="1942307"/>
            <a:ext cx="4584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2038BC"/>
                </a:solidFill>
                <a:latin typeface="Sinhala Sangam MN" pitchFamily="2" charset="0"/>
              </a:rPr>
              <a:t>Implement weekly newsletter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660AA51-B420-1BB8-A89D-3E8DB054084C}"/>
              </a:ext>
            </a:extLst>
          </p:cNvPr>
          <p:cNvCxnSpPr>
            <a:cxnSpLocks/>
          </p:cNvCxnSpPr>
          <p:nvPr/>
        </p:nvCxnSpPr>
        <p:spPr>
          <a:xfrm>
            <a:off x="744680" y="2482310"/>
            <a:ext cx="4992583" cy="0"/>
          </a:xfrm>
          <a:prstGeom prst="line">
            <a:avLst/>
          </a:prstGeom>
          <a:ln>
            <a:solidFill>
              <a:srgbClr val="2038B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9CF9D75E-66E1-27E2-F2D2-887A643058F8}"/>
              </a:ext>
            </a:extLst>
          </p:cNvPr>
          <p:cNvCxnSpPr>
            <a:cxnSpLocks/>
          </p:cNvCxnSpPr>
          <p:nvPr/>
        </p:nvCxnSpPr>
        <p:spPr>
          <a:xfrm>
            <a:off x="787815" y="5033403"/>
            <a:ext cx="4992583" cy="0"/>
          </a:xfrm>
          <a:prstGeom prst="line">
            <a:avLst/>
          </a:prstGeom>
          <a:ln>
            <a:solidFill>
              <a:srgbClr val="2038B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6" name="Graphic 55" descr="Megaphone1 with solid fill">
            <a:extLst>
              <a:ext uri="{FF2B5EF4-FFF2-40B4-BE49-F238E27FC236}">
                <a16:creationId xmlns:a16="http://schemas.microsoft.com/office/drawing/2014/main" id="{937CB45A-4811-EBC8-374F-2F64584A8A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8776" y="5084905"/>
            <a:ext cx="914400" cy="914400"/>
          </a:xfrm>
          <a:prstGeom prst="rect">
            <a:avLst/>
          </a:prstGeom>
        </p:spPr>
      </p:pic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E0BAFD36-F24B-7805-5AF5-7F5F6E67C98A}"/>
              </a:ext>
            </a:extLst>
          </p:cNvPr>
          <p:cNvCxnSpPr>
            <a:cxnSpLocks/>
          </p:cNvCxnSpPr>
          <p:nvPr/>
        </p:nvCxnSpPr>
        <p:spPr>
          <a:xfrm>
            <a:off x="6411598" y="2468531"/>
            <a:ext cx="4992583" cy="0"/>
          </a:xfrm>
          <a:prstGeom prst="line">
            <a:avLst/>
          </a:prstGeom>
          <a:ln>
            <a:solidFill>
              <a:srgbClr val="2038B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9" name="Graphic 58" descr="Newspaper with solid fill">
            <a:extLst>
              <a:ext uri="{FF2B5EF4-FFF2-40B4-BE49-F238E27FC236}">
                <a16:creationId xmlns:a16="http://schemas.microsoft.com/office/drawing/2014/main" id="{FD2F4221-7185-E847-8A4B-EBE5E94697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01651" y="2505140"/>
            <a:ext cx="914400" cy="914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1202D29-65B1-AD4F-3068-E9B59ABDCB21}"/>
              </a:ext>
            </a:extLst>
          </p:cNvPr>
          <p:cNvSpPr txBox="1"/>
          <p:nvPr/>
        </p:nvSpPr>
        <p:spPr>
          <a:xfrm>
            <a:off x="7618893" y="2522744"/>
            <a:ext cx="38668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Create newsletters highlighting product updates, industry insights, customer testimonials &amp; case studies </a:t>
            </a:r>
          </a:p>
        </p:txBody>
      </p:sp>
      <p:pic>
        <p:nvPicPr>
          <p:cNvPr id="6" name="Graphic 5" descr="Customer review with solid fill">
            <a:extLst>
              <a:ext uri="{FF2B5EF4-FFF2-40B4-BE49-F238E27FC236}">
                <a16:creationId xmlns:a16="http://schemas.microsoft.com/office/drawing/2014/main" id="{730C0590-7B46-AEC5-5315-07B8F1F891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01651" y="3939565"/>
            <a:ext cx="914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4A423A-F90A-8CD8-2018-F3E8276D83E3}"/>
              </a:ext>
            </a:extLst>
          </p:cNvPr>
          <p:cNvSpPr txBox="1"/>
          <p:nvPr/>
        </p:nvSpPr>
        <p:spPr>
          <a:xfrm>
            <a:off x="7616051" y="3935100"/>
            <a:ext cx="34055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Include client testimonials and reviews to build trust and credibility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9D3D32-BF90-0C23-9D80-DB34833673B4}"/>
              </a:ext>
            </a:extLst>
          </p:cNvPr>
          <p:cNvSpPr txBox="1"/>
          <p:nvPr/>
        </p:nvSpPr>
        <p:spPr>
          <a:xfrm>
            <a:off x="7616051" y="5291365"/>
            <a:ext cx="33293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Be as informative and engaging as possible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23CC439-0971-558D-24BB-1F0F2C6285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65365" y="2530990"/>
            <a:ext cx="656371" cy="569499"/>
          </a:xfrm>
          <a:prstGeom prst="rect">
            <a:avLst/>
          </a:prstGeom>
        </p:spPr>
      </p:pic>
      <p:pic>
        <p:nvPicPr>
          <p:cNvPr id="1028" name="Picture 4" descr="VIDEOS - How to use Alteia for Mining &amp; Aggregates - Alteia">
            <a:extLst>
              <a:ext uri="{FF2B5EF4-FFF2-40B4-BE49-F238E27FC236}">
                <a16:creationId xmlns:a16="http://schemas.microsoft.com/office/drawing/2014/main" id="{DC13572F-ACE0-61AB-EA26-5C94FFB65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890" y="3243951"/>
            <a:ext cx="849322" cy="52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Orica - YouTube">
            <a:extLst>
              <a:ext uri="{FF2B5EF4-FFF2-40B4-BE49-F238E27FC236}">
                <a16:creationId xmlns:a16="http://schemas.microsoft.com/office/drawing/2014/main" id="{5981AA80-5E2D-FCAE-62B8-20060C2C5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384" y="3889721"/>
            <a:ext cx="646332" cy="64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Graphic 20" descr="Siren with solid fill">
            <a:extLst>
              <a:ext uri="{FF2B5EF4-FFF2-40B4-BE49-F238E27FC236}">
                <a16:creationId xmlns:a16="http://schemas.microsoft.com/office/drawing/2014/main" id="{2613F4A1-2C8E-A30D-DBF5-3FE2AB17AE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701651" y="5118360"/>
            <a:ext cx="914400" cy="9144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617F0B6-E131-DE45-FA86-415A11051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039" y="479459"/>
            <a:ext cx="11157922" cy="808817"/>
          </a:xfrm>
        </p:spPr>
        <p:txBody>
          <a:bodyPr>
            <a:normAutofit/>
          </a:bodyPr>
          <a:lstStyle/>
          <a:p>
            <a:r>
              <a:rPr lang="en-US" sz="3000"/>
              <a:t>Weekly newsletters will increase consumer retention &amp; engagement</a:t>
            </a:r>
          </a:p>
        </p:txBody>
      </p:sp>
    </p:spTree>
    <p:extLst>
      <p:ext uri="{BB962C8B-B14F-4D97-AF65-F5344CB8AC3E}">
        <p14:creationId xmlns:p14="http://schemas.microsoft.com/office/powerpoint/2010/main" val="26777555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70727F-29C3-5A10-46E6-0E09E31A9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AD0502-71BA-FDC9-1603-F3A3107A0E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7</a:t>
            </a:fld>
            <a:endParaRPr lang="en-US" b="1">
              <a:solidFill>
                <a:schemeClr val="tx1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641C83F-BB45-33FC-84E1-91D9B4D55623}"/>
              </a:ext>
            </a:extLst>
          </p:cNvPr>
          <p:cNvGrpSpPr/>
          <p:nvPr/>
        </p:nvGrpSpPr>
        <p:grpSpPr>
          <a:xfrm>
            <a:off x="515734" y="4415744"/>
            <a:ext cx="5663729" cy="1940606"/>
            <a:chOff x="11827358" y="2106853"/>
            <a:chExt cx="4788377" cy="1465752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745A8893-7124-11DA-A6A0-65F867800743}"/>
                </a:ext>
              </a:extLst>
            </p:cNvPr>
            <p:cNvSpPr/>
            <p:nvPr/>
          </p:nvSpPr>
          <p:spPr>
            <a:xfrm>
              <a:off x="11827358" y="2106853"/>
              <a:ext cx="4788376" cy="1465752"/>
            </a:xfrm>
            <a:prstGeom prst="roundRect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79D118B-E3EE-8089-315B-A01859259B41}"/>
                </a:ext>
              </a:extLst>
            </p:cNvPr>
            <p:cNvSpPr txBox="1"/>
            <p:nvPr/>
          </p:nvSpPr>
          <p:spPr>
            <a:xfrm>
              <a:off x="11827358" y="2141041"/>
              <a:ext cx="47883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>
                  <a:latin typeface="Sinhala Sangam MN" pitchFamily="2" charset="0"/>
                </a:rPr>
                <a:t>Example: </a:t>
              </a:r>
              <a:r>
                <a:rPr lang="en-US" err="1">
                  <a:latin typeface="Sinhala Sangam MN" pitchFamily="2" charset="0"/>
                </a:rPr>
                <a:t>BioRender</a:t>
              </a:r>
              <a:r>
                <a:rPr lang="en-US">
                  <a:latin typeface="Sinhala Sangam MN" pitchFamily="2" charset="0"/>
                </a:rPr>
                <a:t> (SaaS Management Software Company)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DC348F77-150B-7B20-BD4A-8BD5D742DF2B}"/>
              </a:ext>
            </a:extLst>
          </p:cNvPr>
          <p:cNvSpPr txBox="1"/>
          <p:nvPr/>
        </p:nvSpPr>
        <p:spPr>
          <a:xfrm>
            <a:off x="780173" y="3486492"/>
            <a:ext cx="54652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0">
                <a:solidFill>
                  <a:srgbClr val="2038BC"/>
                </a:solidFill>
                <a:effectLst/>
                <a:latin typeface="Sinhala Sangam MN" pitchFamily="2" charset="0"/>
              </a:rPr>
              <a:t>61% </a:t>
            </a:r>
            <a:r>
              <a:rPr lang="en-US" sz="2400" b="0" i="0">
                <a:effectLst/>
                <a:latin typeface="Sinhala Sangam MN" pitchFamily="2" charset="0"/>
              </a:rPr>
              <a:t>of B2B marketers say SEO and organic traffic generate the most leads</a:t>
            </a:r>
            <a:endParaRPr lang="en-US" sz="2400" b="1" i="0">
              <a:effectLst/>
              <a:latin typeface="Sinhala Sangam MN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E70C4B7-7F9F-75A9-50F8-964C43CAC650}"/>
              </a:ext>
            </a:extLst>
          </p:cNvPr>
          <p:cNvSpPr txBox="1">
            <a:spLocks noChangeAspect="1"/>
          </p:cNvSpPr>
          <p:nvPr/>
        </p:nvSpPr>
        <p:spPr>
          <a:xfrm>
            <a:off x="1600768" y="1746733"/>
            <a:ext cx="3492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2038BC"/>
                </a:solidFill>
                <a:latin typeface="Sinhala Sangam MN" pitchFamily="2" charset="0"/>
              </a:rPr>
              <a:t>Regularly update blog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61594A4-B3FD-B8B1-0421-3F977E8127F6}"/>
              </a:ext>
            </a:extLst>
          </p:cNvPr>
          <p:cNvSpPr txBox="1"/>
          <p:nvPr/>
        </p:nvSpPr>
        <p:spPr>
          <a:xfrm>
            <a:off x="7577875" y="1671432"/>
            <a:ext cx="31534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2038BC"/>
                </a:solidFill>
                <a:latin typeface="Sinhala Sangam MN" pitchFamily="2" charset="0"/>
              </a:rPr>
              <a:t>Integrating Google ads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50BDB4B-3ADE-44B0-94A1-1854AE23001B}"/>
              </a:ext>
            </a:extLst>
          </p:cNvPr>
          <p:cNvCxnSpPr>
            <a:cxnSpLocks/>
          </p:cNvCxnSpPr>
          <p:nvPr/>
        </p:nvCxnSpPr>
        <p:spPr>
          <a:xfrm>
            <a:off x="6550345" y="2164025"/>
            <a:ext cx="4992583" cy="0"/>
          </a:xfrm>
          <a:prstGeom prst="line">
            <a:avLst/>
          </a:prstGeom>
          <a:ln>
            <a:solidFill>
              <a:srgbClr val="2038B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Graphic 45" descr="Bullseye with solid fill">
            <a:extLst>
              <a:ext uri="{FF2B5EF4-FFF2-40B4-BE49-F238E27FC236}">
                <a16:creationId xmlns:a16="http://schemas.microsoft.com/office/drawing/2014/main" id="{7B5BD54A-2FB1-689B-13BE-0F41F0E05D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50345" y="2369280"/>
            <a:ext cx="914400" cy="914400"/>
          </a:xfrm>
          <a:prstGeom prst="rect">
            <a:avLst/>
          </a:prstGeom>
        </p:spPr>
      </p:pic>
      <p:pic>
        <p:nvPicPr>
          <p:cNvPr id="48" name="Graphic 47" descr="Customer review with solid fill">
            <a:extLst>
              <a:ext uri="{FF2B5EF4-FFF2-40B4-BE49-F238E27FC236}">
                <a16:creationId xmlns:a16="http://schemas.microsoft.com/office/drawing/2014/main" id="{B245D9B8-6933-8F53-AD8A-0EB92CFC31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50345" y="5207625"/>
            <a:ext cx="914400" cy="9144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F1DA2DA-B748-191B-7FB6-9282C45B4653}"/>
              </a:ext>
            </a:extLst>
          </p:cNvPr>
          <p:cNvSpPr/>
          <p:nvPr/>
        </p:nvSpPr>
        <p:spPr>
          <a:xfrm>
            <a:off x="1413702" y="5103930"/>
            <a:ext cx="892568" cy="369332"/>
          </a:xfrm>
          <a:prstGeom prst="ellipse">
            <a:avLst/>
          </a:prstGeom>
          <a:noFill/>
          <a:ln>
            <a:solidFill>
              <a:srgbClr val="2038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Sinhala Sangam MN" pitchFamily="2" charset="0"/>
              </a:rPr>
              <a:t>83%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20E2246-7AED-8B32-9D4E-3413F08F446B}"/>
              </a:ext>
            </a:extLst>
          </p:cNvPr>
          <p:cNvSpPr/>
          <p:nvPr/>
        </p:nvSpPr>
        <p:spPr>
          <a:xfrm>
            <a:off x="1413701" y="5517027"/>
            <a:ext cx="892569" cy="345844"/>
          </a:xfrm>
          <a:prstGeom prst="ellipse">
            <a:avLst/>
          </a:prstGeom>
          <a:noFill/>
          <a:ln>
            <a:solidFill>
              <a:srgbClr val="2038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Sinhala Sangam MN" pitchFamily="2" charset="0"/>
              </a:rPr>
              <a:t>51%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2724A0-7915-3C2A-F13C-A1BE2F5715A6}"/>
              </a:ext>
            </a:extLst>
          </p:cNvPr>
          <p:cNvSpPr txBox="1"/>
          <p:nvPr/>
        </p:nvSpPr>
        <p:spPr>
          <a:xfrm>
            <a:off x="2677155" y="5147695"/>
            <a:ext cx="2544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increase in conversions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79ABED-E9FC-BF16-36AF-F3B4D9583D6D}"/>
              </a:ext>
            </a:extLst>
          </p:cNvPr>
          <p:cNvSpPr txBox="1"/>
          <p:nvPr/>
        </p:nvSpPr>
        <p:spPr>
          <a:xfrm>
            <a:off x="2677154" y="5493618"/>
            <a:ext cx="2544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conversion rate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52E53E-5971-05D2-7FD9-931DEE11B118}"/>
              </a:ext>
            </a:extLst>
          </p:cNvPr>
          <p:cNvSpPr txBox="1"/>
          <p:nvPr/>
        </p:nvSpPr>
        <p:spPr>
          <a:xfrm>
            <a:off x="2665105" y="5866636"/>
            <a:ext cx="2544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lower cost per sign-up</a:t>
            </a:r>
          </a:p>
        </p:txBody>
      </p:sp>
      <p:pic>
        <p:nvPicPr>
          <p:cNvPr id="52" name="Graphic 51" descr="North America with solid fill">
            <a:extLst>
              <a:ext uri="{FF2B5EF4-FFF2-40B4-BE49-F238E27FC236}">
                <a16:creationId xmlns:a16="http://schemas.microsoft.com/office/drawing/2014/main" id="{8B82E2A1-F651-5B36-F70A-95E5E8B0DA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76622" y="3283680"/>
            <a:ext cx="1370014" cy="1370014"/>
          </a:xfrm>
          <a:prstGeom prst="rect">
            <a:avLst/>
          </a:prstGeom>
        </p:spPr>
      </p:pic>
      <p:pic>
        <p:nvPicPr>
          <p:cNvPr id="54" name="Graphic 53" descr="South America with solid fill">
            <a:extLst>
              <a:ext uri="{FF2B5EF4-FFF2-40B4-BE49-F238E27FC236}">
                <a16:creationId xmlns:a16="http://schemas.microsoft.com/office/drawing/2014/main" id="{B801C8B3-3033-5321-FA1D-B3EA144281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15096" y="4199714"/>
            <a:ext cx="914400" cy="914400"/>
          </a:xfrm>
          <a:prstGeom prst="rect">
            <a:avLst/>
          </a:prstGeom>
        </p:spPr>
      </p:pic>
      <p:pic>
        <p:nvPicPr>
          <p:cNvPr id="56" name="Graphic 55" descr="Africa with solid fill">
            <a:extLst>
              <a:ext uri="{FF2B5EF4-FFF2-40B4-BE49-F238E27FC236}">
                <a16:creationId xmlns:a16="http://schemas.microsoft.com/office/drawing/2014/main" id="{9342839C-BD25-4A10-DD91-7219B61D83D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453417" y="4198761"/>
            <a:ext cx="914400" cy="914400"/>
          </a:xfrm>
          <a:prstGeom prst="rect">
            <a:avLst/>
          </a:prstGeom>
        </p:spPr>
      </p:pic>
      <p:pic>
        <p:nvPicPr>
          <p:cNvPr id="60" name="Graphic 59" descr="Asia with solid fill">
            <a:extLst>
              <a:ext uri="{FF2B5EF4-FFF2-40B4-BE49-F238E27FC236}">
                <a16:creationId xmlns:a16="http://schemas.microsoft.com/office/drawing/2014/main" id="{D2BF4C0C-9D2A-C7FC-A201-D818F2CA1D7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236972" y="3228345"/>
            <a:ext cx="1347289" cy="1347289"/>
          </a:xfrm>
          <a:prstGeom prst="rect">
            <a:avLst/>
          </a:prstGeom>
        </p:spPr>
      </p:pic>
      <p:pic>
        <p:nvPicPr>
          <p:cNvPr id="62" name="Graphic 61" descr="Australia with solid fill">
            <a:extLst>
              <a:ext uri="{FF2B5EF4-FFF2-40B4-BE49-F238E27FC236}">
                <a16:creationId xmlns:a16="http://schemas.microsoft.com/office/drawing/2014/main" id="{931F849A-0224-DD90-0EE5-EE866831C7D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668882" y="4217582"/>
            <a:ext cx="826773" cy="826773"/>
          </a:xfrm>
          <a:prstGeom prst="rect">
            <a:avLst/>
          </a:prstGeom>
        </p:spPr>
      </p:pic>
      <p:graphicFrame>
        <p:nvGraphicFramePr>
          <p:cNvPr id="63" name="Diagram 62">
            <a:extLst>
              <a:ext uri="{FF2B5EF4-FFF2-40B4-BE49-F238E27FC236}">
                <a16:creationId xmlns:a16="http://schemas.microsoft.com/office/drawing/2014/main" id="{9948E3A6-807E-DF1C-FF5C-C2F79B32D9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6818590"/>
              </p:ext>
            </p:extLst>
          </p:nvPr>
        </p:nvGraphicFramePr>
        <p:xfrm>
          <a:off x="530942" y="1857741"/>
          <a:ext cx="5631945" cy="1920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1A125E9-9E54-8EC0-943F-91AD0C755293}"/>
              </a:ext>
            </a:extLst>
          </p:cNvPr>
          <p:cNvSpPr txBox="1"/>
          <p:nvPr/>
        </p:nvSpPr>
        <p:spPr>
          <a:xfrm>
            <a:off x="7451004" y="5112207"/>
            <a:ext cx="43208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Google Ads targets highly specific search terms, allowing </a:t>
            </a:r>
            <a:r>
              <a:rPr lang="en-US" err="1">
                <a:latin typeface="Sinhala Sangam MN" pitchFamily="2" charset="0"/>
              </a:rPr>
              <a:t>Strayos</a:t>
            </a:r>
            <a:r>
              <a:rPr lang="en-US">
                <a:latin typeface="Sinhala Sangam MN" pitchFamily="2" charset="0"/>
              </a:rPr>
              <a:t> to reach potential clients who are actively researching and ready to buy mining technology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058F75-F1E7-8465-103B-4A22D5F610C2}"/>
              </a:ext>
            </a:extLst>
          </p:cNvPr>
          <p:cNvSpPr txBox="1"/>
          <p:nvPr/>
        </p:nvSpPr>
        <p:spPr>
          <a:xfrm>
            <a:off x="7393044" y="2261016"/>
            <a:ext cx="43151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inhala Sangam MN" pitchFamily="2" charset="0"/>
              </a:rPr>
              <a:t>Targeted visibility in specific geographic regions, crucial for reaching mining hubs in regions such as Latin America, Australia and Africa.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35D4FA-A70B-BA25-FCFE-9D0AFC5AE4B6}"/>
              </a:ext>
            </a:extLst>
          </p:cNvPr>
          <p:cNvCxnSpPr>
            <a:cxnSpLocks/>
          </p:cNvCxnSpPr>
          <p:nvPr/>
        </p:nvCxnSpPr>
        <p:spPr>
          <a:xfrm>
            <a:off x="679897" y="2157481"/>
            <a:ext cx="4992583" cy="0"/>
          </a:xfrm>
          <a:prstGeom prst="line">
            <a:avLst/>
          </a:prstGeom>
          <a:ln>
            <a:solidFill>
              <a:srgbClr val="2038B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itle 9">
            <a:extLst>
              <a:ext uri="{FF2B5EF4-FFF2-40B4-BE49-F238E27FC236}">
                <a16:creationId xmlns:a16="http://schemas.microsoft.com/office/drawing/2014/main" id="{13935D41-0D44-373B-D049-D306E2EB23D0}"/>
              </a:ext>
            </a:extLst>
          </p:cNvPr>
          <p:cNvSpPr txBox="1">
            <a:spLocks/>
          </p:cNvSpPr>
          <p:nvPr/>
        </p:nvSpPr>
        <p:spPr>
          <a:xfrm>
            <a:off x="517039" y="479459"/>
            <a:ext cx="11157922" cy="808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inhala Sangam MN" pitchFamily="2" charset="0"/>
                <a:ea typeface="+mj-ea"/>
                <a:cs typeface="+mj-cs"/>
              </a:defRPr>
            </a:lvl1pPr>
          </a:lstStyle>
          <a:p>
            <a:r>
              <a:rPr lang="en-US" sz="3000"/>
              <a:t>Boosting global visibility through SEO and paid search campaigns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6DFFEF1-5AC9-D01C-A736-B8D7537E0AAF}"/>
              </a:ext>
            </a:extLst>
          </p:cNvPr>
          <p:cNvSpPr/>
          <p:nvPr/>
        </p:nvSpPr>
        <p:spPr>
          <a:xfrm>
            <a:off x="1415537" y="5906039"/>
            <a:ext cx="892569" cy="345844"/>
          </a:xfrm>
          <a:prstGeom prst="ellipse">
            <a:avLst/>
          </a:prstGeom>
          <a:noFill/>
          <a:ln>
            <a:solidFill>
              <a:srgbClr val="2038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Sinhala Sangam MN" pitchFamily="2" charset="0"/>
              </a:rPr>
              <a:t>47%</a:t>
            </a:r>
          </a:p>
        </p:txBody>
      </p:sp>
    </p:spTree>
    <p:extLst>
      <p:ext uri="{BB962C8B-B14F-4D97-AF65-F5344CB8AC3E}">
        <p14:creationId xmlns:p14="http://schemas.microsoft.com/office/powerpoint/2010/main" val="732500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7AAF6-4331-D0F9-EBE4-CC1D308AE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0" name="Diagram 229">
            <a:extLst>
              <a:ext uri="{FF2B5EF4-FFF2-40B4-BE49-F238E27FC236}">
                <a16:creationId xmlns:a16="http://schemas.microsoft.com/office/drawing/2014/main" id="{A3C2AA63-71A3-9E77-72A6-56D53AA22C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7651002"/>
              </p:ext>
            </p:extLst>
          </p:nvPr>
        </p:nvGraphicFramePr>
        <p:xfrm>
          <a:off x="464152" y="1542318"/>
          <a:ext cx="5957161" cy="4995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01EA7B8-7429-AC6E-EFCB-5A3F0AD5A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152" y="-6352"/>
            <a:ext cx="11234467" cy="1339940"/>
          </a:xfrm>
        </p:spPr>
        <p:txBody>
          <a:bodyPr>
            <a:normAutofit/>
          </a:bodyPr>
          <a:lstStyle/>
          <a:p>
            <a:r>
              <a:rPr lang="en-US" sz="3000">
                <a:latin typeface="Sinhala Sangam MN"/>
              </a:rPr>
              <a:t>Implement website structural storytelling to increase brand recognition and information retention from customers</a:t>
            </a:r>
            <a:endParaRPr lang="en-US" sz="300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6F10EF4-0A17-1637-FCA2-4F8F4F927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8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637EDFE9-C3A8-8B3B-E4AC-0F0012535EF0}"/>
              </a:ext>
            </a:extLst>
          </p:cNvPr>
          <p:cNvSpPr txBox="1"/>
          <p:nvPr/>
        </p:nvSpPr>
        <p:spPr>
          <a:xfrm>
            <a:off x="1848930" y="2078966"/>
            <a:ext cx="459787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Sinhala Sangam MN" pitchFamily="2" charset="0"/>
              </a:rPr>
              <a:t>Rearrange site to prioritize storytelling via company mission and vision, specifically "efficiency, safety, and sustainability"</a:t>
            </a:r>
            <a:endParaRPr lang="en-US">
              <a:latin typeface="Sinhala Sangam MN" pitchFamily="2" charset="0"/>
              <a:ea typeface="Calibri"/>
              <a:cs typeface="Calibri"/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34A40878-A74C-520C-F2F7-E35F2035B9E3}"/>
              </a:ext>
            </a:extLst>
          </p:cNvPr>
          <p:cNvSpPr txBox="1"/>
          <p:nvPr/>
        </p:nvSpPr>
        <p:spPr>
          <a:xfrm>
            <a:off x="2107721" y="3588588"/>
            <a:ext cx="4339087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Sinhala Sangam MN" pitchFamily="2" charset="0"/>
              </a:rPr>
              <a:t>Move items such as the "AI Guide for Mining" away from the main page while still being easily accessed through ribbons</a:t>
            </a:r>
            <a:endParaRPr lang="en-US">
              <a:latin typeface="Sinhala Sangam MN" pitchFamily="2" charset="0"/>
              <a:ea typeface="Calibri"/>
              <a:cs typeface="Calibri"/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4BBE827F-3143-BCC2-14A6-740813028B59}"/>
              </a:ext>
            </a:extLst>
          </p:cNvPr>
          <p:cNvSpPr txBox="1"/>
          <p:nvPr/>
        </p:nvSpPr>
        <p:spPr>
          <a:xfrm>
            <a:off x="1848928" y="5098211"/>
            <a:ext cx="4080294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Sinhala Sangam MN" pitchFamily="2" charset="0"/>
              </a:rPr>
              <a:t>Implement competitor features such as live trackers and dynamic animations throughout the site</a:t>
            </a:r>
            <a:endParaRPr lang="en-US">
              <a:latin typeface="Sinhala Sangam MN" pitchFamily="2" charset="0"/>
              <a:ea typeface="Calibri"/>
              <a:cs typeface="Calibri"/>
            </a:endParaRPr>
          </a:p>
        </p:txBody>
      </p:sp>
      <p:pic>
        <p:nvPicPr>
          <p:cNvPr id="280" name="Graphic 279" descr="Address Book outline">
            <a:extLst>
              <a:ext uri="{FF2B5EF4-FFF2-40B4-BE49-F238E27FC236}">
                <a16:creationId xmlns:a16="http://schemas.microsoft.com/office/drawing/2014/main" id="{6F4BE6FC-F71A-0717-F13C-8BBA9F25346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1907" y="3579414"/>
            <a:ext cx="914400" cy="914400"/>
          </a:xfrm>
          <a:prstGeom prst="rect">
            <a:avLst/>
          </a:prstGeom>
        </p:spPr>
      </p:pic>
      <p:pic>
        <p:nvPicPr>
          <p:cNvPr id="281" name="Graphic 280" descr="Eye outline">
            <a:extLst>
              <a:ext uri="{FF2B5EF4-FFF2-40B4-BE49-F238E27FC236}">
                <a16:creationId xmlns:a16="http://schemas.microsoft.com/office/drawing/2014/main" id="{41F38AB8-9350-33DB-8E06-EFADFE35BA2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2989" y="2092694"/>
            <a:ext cx="914400" cy="914400"/>
          </a:xfrm>
          <a:prstGeom prst="rect">
            <a:avLst/>
          </a:prstGeom>
        </p:spPr>
      </p:pic>
      <p:pic>
        <p:nvPicPr>
          <p:cNvPr id="282" name="Graphic 281" descr="Internet with solid fill">
            <a:extLst>
              <a:ext uri="{FF2B5EF4-FFF2-40B4-BE49-F238E27FC236}">
                <a16:creationId xmlns:a16="http://schemas.microsoft.com/office/drawing/2014/main" id="{06C6386A-294F-E556-765B-95A823FF879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92989" y="5101326"/>
            <a:ext cx="914400" cy="914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125BA47-52CE-B99F-314B-21C5835FB8A4}"/>
              </a:ext>
            </a:extLst>
          </p:cNvPr>
          <p:cNvSpPr txBox="1"/>
          <p:nvPr/>
        </p:nvSpPr>
        <p:spPr>
          <a:xfrm>
            <a:off x="10234779" y="6291480"/>
            <a:ext cx="2361667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>
                <a:latin typeface="Sinhala Sangam MN"/>
              </a:rPr>
              <a:t>Sources: Stanford, Propeller</a:t>
            </a:r>
            <a:endParaRPr lang="en-US" sz="1000">
              <a:latin typeface="Sinhala Sangam MN" pitchFamily="2" charset="0"/>
            </a:endParaRPr>
          </a:p>
        </p:txBody>
      </p:sp>
      <p:pic>
        <p:nvPicPr>
          <p:cNvPr id="13" name="Propeller recording">
            <a:hlinkClick r:id="" action="ppaction://media"/>
            <a:extLst>
              <a:ext uri="{FF2B5EF4-FFF2-40B4-BE49-F238E27FC236}">
                <a16:creationId xmlns:a16="http://schemas.microsoft.com/office/drawing/2014/main" id="{1EE7A178-CBFF-094B-8508-7728321A73B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409423" y="2104605"/>
            <a:ext cx="5310999" cy="375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870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3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5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991D7-75F0-91DA-E4A8-EB51987FA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7D9CE-15BF-9062-931E-81412CE74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440" y="168983"/>
            <a:ext cx="10747347" cy="1325563"/>
          </a:xfrm>
        </p:spPr>
        <p:txBody>
          <a:bodyPr>
            <a:normAutofit/>
          </a:bodyPr>
          <a:lstStyle/>
          <a:p>
            <a:r>
              <a:rPr lang="en-US" sz="3000">
                <a:latin typeface="Sinhala Sangam MN"/>
              </a:rPr>
              <a:t>Strategic hiring drives improvements in sales and awareness</a:t>
            </a:r>
            <a:endParaRPr lang="en-US" sz="30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CB4B0E-5F62-8F3B-71BB-ACAEFE2ECA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89B990E-EB3D-9E46-9F4D-EC39516CB09D}" type="slidenum">
              <a:rPr lang="en-US" b="1" smtClean="0">
                <a:solidFill>
                  <a:schemeClr val="tx1"/>
                </a:solidFill>
              </a:rPr>
              <a:t>9</a:t>
            </a:fld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87F490-A8EE-DB19-818F-E72D4E06E8EF}"/>
              </a:ext>
            </a:extLst>
          </p:cNvPr>
          <p:cNvSpPr/>
          <p:nvPr/>
        </p:nvSpPr>
        <p:spPr>
          <a:xfrm>
            <a:off x="447210" y="5121744"/>
            <a:ext cx="5383185" cy="1091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inhala Sangam MN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8BD91D-75AF-D862-BF4F-90BAEC64D308}"/>
              </a:ext>
            </a:extLst>
          </p:cNvPr>
          <p:cNvSpPr txBox="1"/>
          <p:nvPr/>
        </p:nvSpPr>
        <p:spPr>
          <a:xfrm>
            <a:off x="1363956" y="2940540"/>
            <a:ext cx="3736573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Sinhala Sangam MN"/>
                <a:ea typeface="Calibri"/>
                <a:cs typeface="Calibri"/>
              </a:rPr>
              <a:t>Hire 2-3 dedicated sales employees </a:t>
            </a:r>
            <a:endParaRPr lang="en-US">
              <a:latin typeface="Sinhala Sangam MN" pitchFamily="2" charset="0"/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4ACDCE-09EA-3AC2-18A1-76573F3413E1}"/>
              </a:ext>
            </a:extLst>
          </p:cNvPr>
          <p:cNvSpPr txBox="1"/>
          <p:nvPr/>
        </p:nvSpPr>
        <p:spPr>
          <a:xfrm>
            <a:off x="421493" y="1797493"/>
            <a:ext cx="5391486" cy="646331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2038BC"/>
                </a:solidFill>
                <a:latin typeface="Sinhala Sangam MN"/>
                <a:ea typeface="Calibri"/>
                <a:cs typeface="Calibri"/>
              </a:rPr>
              <a:t>Full-time sales employees building client rapport can increase the likelihood of repeat purchases by 86%</a:t>
            </a:r>
          </a:p>
        </p:txBody>
      </p:sp>
      <p:pic>
        <p:nvPicPr>
          <p:cNvPr id="7" name="Graphic 6" descr="Speaker phone with solid fill">
            <a:extLst>
              <a:ext uri="{FF2B5EF4-FFF2-40B4-BE49-F238E27FC236}">
                <a16:creationId xmlns:a16="http://schemas.microsoft.com/office/drawing/2014/main" id="{910BC4FC-A0D7-5550-0083-2DFFBCFB44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5824" y="3889330"/>
            <a:ext cx="842514" cy="856891"/>
          </a:xfrm>
          <a:prstGeom prst="rect">
            <a:avLst/>
          </a:prstGeom>
        </p:spPr>
      </p:pic>
      <p:pic>
        <p:nvPicPr>
          <p:cNvPr id="8" name="Graphic 7" descr="Money with solid fill">
            <a:extLst>
              <a:ext uri="{FF2B5EF4-FFF2-40B4-BE49-F238E27FC236}">
                <a16:creationId xmlns:a16="http://schemas.microsoft.com/office/drawing/2014/main" id="{885A9D3F-8082-EA2E-64DA-0672E16D2B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1097" y="5121744"/>
            <a:ext cx="684364" cy="856891"/>
          </a:xfrm>
          <a:prstGeom prst="rect">
            <a:avLst/>
          </a:prstGeom>
        </p:spPr>
      </p:pic>
      <p:pic>
        <p:nvPicPr>
          <p:cNvPr id="3" name="Graphic 10" descr="Office worker male with solid fill">
            <a:extLst>
              <a:ext uri="{FF2B5EF4-FFF2-40B4-BE49-F238E27FC236}">
                <a16:creationId xmlns:a16="http://schemas.microsoft.com/office/drawing/2014/main" id="{56DDBA2B-1B84-9EF3-001D-E9F34FBA1C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0460" y="2692097"/>
            <a:ext cx="843496" cy="8578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14E0E71-C19D-D618-36CE-C25189C57D5A}"/>
              </a:ext>
            </a:extLst>
          </p:cNvPr>
          <p:cNvSpPr txBox="1"/>
          <p:nvPr/>
        </p:nvSpPr>
        <p:spPr>
          <a:xfrm>
            <a:off x="1363956" y="4028307"/>
            <a:ext cx="4345366" cy="1200329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Sinhala Sangam MN" pitchFamily="2" charset="0"/>
                <a:ea typeface="Calibri"/>
                <a:cs typeface="Calibri"/>
              </a:rPr>
              <a:t>Increase cold outreach/developing client relationships</a:t>
            </a:r>
          </a:p>
          <a:p>
            <a:endParaRPr lang="en-US">
              <a:latin typeface="Sinhala Sangam MN" pitchFamily="2" charset="0"/>
              <a:ea typeface="Calibri"/>
              <a:cs typeface="Calibri"/>
            </a:endParaRPr>
          </a:p>
          <a:p>
            <a:pPr algn="l"/>
            <a:endParaRPr lang="en-US">
              <a:latin typeface="Sinhala Sangam MN" pitchFamily="2" charset="0"/>
              <a:ea typeface="Calibri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F8AF1B-97B2-76A3-1C35-0CD8CB106C01}"/>
              </a:ext>
            </a:extLst>
          </p:cNvPr>
          <p:cNvSpPr txBox="1"/>
          <p:nvPr/>
        </p:nvSpPr>
        <p:spPr>
          <a:xfrm>
            <a:off x="1365206" y="5199404"/>
            <a:ext cx="4647290" cy="1200329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Sinhala Sangam MN" pitchFamily="2" charset="0"/>
                <a:ea typeface="Calibri"/>
                <a:cs typeface="Calibri"/>
              </a:rPr>
              <a:t>Apply commission, shown to boost motivation by roughly 57%</a:t>
            </a:r>
            <a:endParaRPr lang="en-US">
              <a:latin typeface="Sinhala Sangam MN" pitchFamily="2" charset="0"/>
            </a:endParaRPr>
          </a:p>
          <a:p>
            <a:endParaRPr lang="en-US">
              <a:latin typeface="Sinhala Sangam MN" pitchFamily="2" charset="0"/>
              <a:ea typeface="Calibri"/>
              <a:cs typeface="Calibri"/>
            </a:endParaRPr>
          </a:p>
          <a:p>
            <a:pPr algn="l"/>
            <a:endParaRPr lang="en-US">
              <a:latin typeface="Sinhala Sangam MN" pitchFamily="2" charset="0"/>
              <a:ea typeface="Calibri"/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212287E-199C-262D-4433-4DE7715A3E2C}"/>
              </a:ext>
            </a:extLst>
          </p:cNvPr>
          <p:cNvSpPr txBox="1"/>
          <p:nvPr/>
        </p:nvSpPr>
        <p:spPr>
          <a:xfrm>
            <a:off x="7069852" y="2942998"/>
            <a:ext cx="467740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Sinhala Sangam MN"/>
                <a:ea typeface="Calibri"/>
                <a:cs typeface="Calibri"/>
              </a:rPr>
              <a:t>Hire 1-2 sales interns to expand workforce bandwith and introduce fresh perspectives</a:t>
            </a:r>
            <a:endParaRPr lang="en-US">
              <a:latin typeface="Sinhala Sangam MN" pitchFamily="2" charset="0"/>
              <a:ea typeface="Calibri"/>
              <a:cs typeface="Calibri"/>
            </a:endParaRPr>
          </a:p>
          <a:p>
            <a:endParaRPr lang="en-US">
              <a:latin typeface="Sinhala Sangam MN" pitchFamily="2" charset="0"/>
              <a:ea typeface="Calibri"/>
              <a:cs typeface="Calibri"/>
            </a:endParaRPr>
          </a:p>
          <a:p>
            <a:endParaRPr lang="en-US">
              <a:latin typeface="Sinhala Sangam MN" pitchFamily="2" charset="0"/>
              <a:ea typeface="Calibri"/>
              <a:cs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3D80177-6918-0F96-1CE9-1FD8E4C6D581}"/>
              </a:ext>
            </a:extLst>
          </p:cNvPr>
          <p:cNvSpPr txBox="1"/>
          <p:nvPr/>
        </p:nvSpPr>
        <p:spPr>
          <a:xfrm>
            <a:off x="6010942" y="1797493"/>
            <a:ext cx="585004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2038BC"/>
                </a:solidFill>
                <a:latin typeface="Sinhala Sangam MN"/>
                <a:ea typeface="Calibri"/>
                <a:cs typeface="Calibri"/>
              </a:rPr>
              <a:t>Paid interns will increase outreach to new clients and create engagement between full-time employees</a:t>
            </a:r>
            <a:endParaRPr lang="en-US" b="1">
              <a:solidFill>
                <a:srgbClr val="2038BC"/>
              </a:solidFill>
              <a:latin typeface="Sinhala Sangam MN" pitchFamily="2" charset="0"/>
              <a:ea typeface="Calibri"/>
              <a:cs typeface="Calibri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B37E2C-3851-4DB2-06C0-1FD50215CA7C}"/>
              </a:ext>
            </a:extLst>
          </p:cNvPr>
          <p:cNvSpPr txBox="1"/>
          <p:nvPr/>
        </p:nvSpPr>
        <p:spPr>
          <a:xfrm>
            <a:off x="7068850" y="4033673"/>
            <a:ext cx="434536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Sinhala Sangam MN" pitchFamily="2" charset="0"/>
                <a:ea typeface="Calibri"/>
                <a:cs typeface="Calibri"/>
              </a:rPr>
              <a:t>Have rotational programs to give interns knowledge across all business processes</a:t>
            </a:r>
          </a:p>
          <a:p>
            <a:endParaRPr lang="en-US">
              <a:latin typeface="Sinhala Sangam MN" pitchFamily="2" charset="0"/>
              <a:ea typeface="Calibri"/>
              <a:cs typeface="Calibri"/>
            </a:endParaRPr>
          </a:p>
          <a:p>
            <a:pPr algn="l"/>
            <a:endParaRPr lang="en-US">
              <a:latin typeface="Sinhala Sangam MN" pitchFamily="2" charset="0"/>
              <a:ea typeface="Calibri"/>
              <a:cs typeface="Calibri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26ACBDE-EBD3-C8F6-745E-263C8EB91F90}"/>
              </a:ext>
            </a:extLst>
          </p:cNvPr>
          <p:cNvSpPr txBox="1"/>
          <p:nvPr/>
        </p:nvSpPr>
        <p:spPr>
          <a:xfrm>
            <a:off x="7099983" y="5193631"/>
            <a:ext cx="464729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Sinhala Sangam MN"/>
                <a:ea typeface="Calibri"/>
                <a:cs typeface="Calibri"/>
              </a:rPr>
              <a:t>Pay at minimum wage ($15.50 in NY State) to provide a cost-effective method that entices quality candidates</a:t>
            </a:r>
          </a:p>
          <a:p>
            <a:endParaRPr lang="en-US">
              <a:latin typeface="Sinhala Sangam MN" pitchFamily="2" charset="0"/>
              <a:ea typeface="Calibri"/>
              <a:cs typeface="Calibri"/>
            </a:endParaRPr>
          </a:p>
          <a:p>
            <a:pPr algn="l"/>
            <a:endParaRPr lang="en-US">
              <a:latin typeface="Sinhala Sangam MN" pitchFamily="2" charset="0"/>
              <a:ea typeface="Calibri"/>
              <a:cs typeface="Calibri"/>
            </a:endParaRPr>
          </a:p>
        </p:txBody>
      </p:sp>
      <p:pic>
        <p:nvPicPr>
          <p:cNvPr id="31" name="Graphic 30" descr="Handshake outline">
            <a:extLst>
              <a:ext uri="{FF2B5EF4-FFF2-40B4-BE49-F238E27FC236}">
                <a16:creationId xmlns:a16="http://schemas.microsoft.com/office/drawing/2014/main" id="{18562C6E-19BB-5B5A-8030-4B0E55C756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158591" y="2838469"/>
            <a:ext cx="900024" cy="713118"/>
          </a:xfrm>
          <a:prstGeom prst="rect">
            <a:avLst/>
          </a:prstGeom>
        </p:spPr>
      </p:pic>
      <p:pic>
        <p:nvPicPr>
          <p:cNvPr id="32" name="Graphic 31" descr="Circles with arrows outline">
            <a:extLst>
              <a:ext uri="{FF2B5EF4-FFF2-40B4-BE49-F238E27FC236}">
                <a16:creationId xmlns:a16="http://schemas.microsoft.com/office/drawing/2014/main" id="{B2530751-7577-14C5-325E-7C84CD96EE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143213" y="3860576"/>
            <a:ext cx="914400" cy="914400"/>
          </a:xfrm>
          <a:prstGeom prst="rect">
            <a:avLst/>
          </a:prstGeom>
        </p:spPr>
      </p:pic>
      <p:pic>
        <p:nvPicPr>
          <p:cNvPr id="33" name="Graphic 32" descr="Coins with solid fill">
            <a:extLst>
              <a:ext uri="{FF2B5EF4-FFF2-40B4-BE49-F238E27FC236}">
                <a16:creationId xmlns:a16="http://schemas.microsoft.com/office/drawing/2014/main" id="{85B4709D-0EE9-1466-9BD7-BFA7AFC2415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244855" y="5146308"/>
            <a:ext cx="813759" cy="813759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BC2BFCF-1888-49B6-4BA8-A6B2ACED07D2}"/>
              </a:ext>
            </a:extLst>
          </p:cNvPr>
          <p:cNvCxnSpPr>
            <a:cxnSpLocks/>
          </p:cNvCxnSpPr>
          <p:nvPr/>
        </p:nvCxnSpPr>
        <p:spPr>
          <a:xfrm>
            <a:off x="6012496" y="1792381"/>
            <a:ext cx="0" cy="4503230"/>
          </a:xfrm>
          <a:prstGeom prst="line">
            <a:avLst/>
          </a:prstGeom>
          <a:ln>
            <a:solidFill>
              <a:srgbClr val="2038BC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91B8421-6F72-826C-65C4-0EF646556A4C}"/>
              </a:ext>
            </a:extLst>
          </p:cNvPr>
          <p:cNvSpPr txBox="1"/>
          <p:nvPr/>
        </p:nvSpPr>
        <p:spPr>
          <a:xfrm>
            <a:off x="10307596" y="6279653"/>
            <a:ext cx="1826381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>
                <a:latin typeface="Sinhala Sangam MN"/>
              </a:rPr>
              <a:t>Source: Captive IQ, Forbes</a:t>
            </a:r>
            <a:endParaRPr lang="en-US" sz="1000">
              <a:latin typeface="Sinhala Sangam M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130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2756</Words>
  <Application>Microsoft Office PowerPoint</Application>
  <PresentationFormat>Widescreen</PresentationFormat>
  <Paragraphs>346</Paragraphs>
  <Slides>27</Slides>
  <Notes>20</Notes>
  <HiddenSlides>2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Strategic Levers for Growth: Elevating Strayos’ Customer Experience and Operational Efficiency</vt:lpstr>
      <vt:lpstr>Team Overview</vt:lpstr>
      <vt:lpstr>Strayos has a strong technical foundation but lacks the structure to scale market adoption</vt:lpstr>
      <vt:lpstr>PowerPoint Presentation</vt:lpstr>
      <vt:lpstr>PowerPoint Presentation</vt:lpstr>
      <vt:lpstr>Weekly newsletters will increase consumer retention &amp; engagement</vt:lpstr>
      <vt:lpstr>PowerPoint Presentation</vt:lpstr>
      <vt:lpstr>Implement website structural storytelling to increase brand recognition and information retention from customers</vt:lpstr>
      <vt:lpstr>Strategic hiring drives improvements in sales and awareness</vt:lpstr>
      <vt:lpstr>Improving onboarding times by integrating videos directly into Strayos software</vt:lpstr>
      <vt:lpstr>Preview of the solution being used on Strayos’ SaaS platform</vt:lpstr>
      <vt:lpstr>Driving user engagement and faster onboarding through integrated video access</vt:lpstr>
      <vt:lpstr>Driving user engagement and faster onboarding through integrated video access</vt:lpstr>
      <vt:lpstr>Assumptions made to create a projection of viewership increase</vt:lpstr>
      <vt:lpstr>Driving user engagement and faster onboarding through integrated video access</vt:lpstr>
      <vt:lpstr>Assumptions made to create projection of the decrease in onboarding time </vt:lpstr>
      <vt:lpstr>PowerPoint Presentation</vt:lpstr>
      <vt:lpstr>Improving client onboarding with an AI chatbot, Zapier, will automate data &amp; improve client onboarding</vt:lpstr>
      <vt:lpstr>PowerPoint Presentation</vt:lpstr>
      <vt:lpstr>PowerPoint Presentation</vt:lpstr>
      <vt:lpstr>Improve customer touchpoints with the addition of LinkedIn Sales Navigator Advanced Plus</vt:lpstr>
      <vt:lpstr>Improving customer touchpoints by eliminating deficiencies in the LinkedIn account</vt:lpstr>
      <vt:lpstr>Solution: Utilize LinkedIn Sales Navigator Advanced Plus (SNAP) to improve sales and build a foundation to analyze future marketing data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Arlet Garcia</dc:creator>
  <cp:lastModifiedBy>Myles Manoli</cp:lastModifiedBy>
  <cp:revision>2</cp:revision>
  <dcterms:created xsi:type="dcterms:W3CDTF">2025-04-25T21:16:34Z</dcterms:created>
  <dcterms:modified xsi:type="dcterms:W3CDTF">2025-08-04T00:46:02Z</dcterms:modified>
</cp:coreProperties>
</file>